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8" r:id="rId3"/>
    <p:sldId id="260" r:id="rId4"/>
    <p:sldId id="271" r:id="rId5"/>
    <p:sldId id="263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301" r:id="rId14"/>
    <p:sldId id="302" r:id="rId15"/>
    <p:sldId id="298" r:id="rId16"/>
    <p:sldId id="299" r:id="rId17"/>
    <p:sldId id="300" r:id="rId18"/>
    <p:sldId id="303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09C"/>
    <a:srgbClr val="87A4D3"/>
    <a:srgbClr val="688948"/>
    <a:srgbClr val="44546A"/>
    <a:srgbClr val="658BC6"/>
    <a:srgbClr val="3E8BA4"/>
    <a:srgbClr val="798695"/>
    <a:srgbClr val="3B6D79"/>
    <a:srgbClr val="4B0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57487-F7AD-4FD0-A5D6-668EE12F54C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CE8D6-0A96-4995-9B7C-C2706584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1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97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5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5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5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6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0AC1-D53C-4772-9425-50B15247EF8E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9E61-3941-4980-98C3-6DAC94B4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C764DE79-268F-4C1A-8933-263129D2AF90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 defTabSz="914217"/>
              <a:t>4/26/2021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48F63A3B-78C7-47BE-AE5E-E10140E04643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 defTabSz="914217"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11833185" y="305271"/>
            <a:ext cx="413860" cy="24620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 defTabSz="914217"/>
            <a:fld id="{260E2A6B-A809-4840-BF14-8648BC0BDF87}" type="slidenum">
              <a:rPr lang="id-ID" sz="100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 defTabSz="914217"/>
              <a:t>‹#›</a:t>
            </a:fld>
            <a:r>
              <a:rPr lang="id-ID" sz="1000" b="1" dirty="0">
                <a:solidFill>
                  <a:srgbClr val="FFFFFF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12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taylor@assurancemortgage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Relationship Id="rId9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472" y="171856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270889" y="5076419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PRESENTED BY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Jim Purgerson, CCIM – Citizens Bank &amp; Trust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Jamie Taylor – Assurance Financial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270888" y="3429000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4" y="4843419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55297-95CF-4395-A50A-9A5A11EA4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318" y="1002294"/>
            <a:ext cx="2686856" cy="26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4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DEBT COVERAGE RATIOS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2042067" y="983927"/>
            <a:ext cx="838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Minimum Debt Service Coverage Ratio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8AB63-238A-4DDA-9DDD-A9D8BF83EA6C}"/>
              </a:ext>
            </a:extLst>
          </p:cNvPr>
          <p:cNvSpPr txBox="1"/>
          <p:nvPr/>
        </p:nvSpPr>
        <p:spPr>
          <a:xfrm>
            <a:off x="2042066" y="2106324"/>
            <a:ext cx="6383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Commercial Investment Property (includes multi-family residential)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 	1.25    (69% of respondents)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1.29     (average of all)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4254C-000D-4C27-9A75-4A7A43100C5D}"/>
              </a:ext>
            </a:extLst>
          </p:cNvPr>
          <p:cNvSpPr txBox="1"/>
          <p:nvPr/>
        </p:nvSpPr>
        <p:spPr>
          <a:xfrm>
            <a:off x="1965865" y="4659256"/>
            <a:ext cx="638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Residential Investment Property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 	1.25    (92% of respondents)</a:t>
            </a:r>
          </a:p>
          <a:p>
            <a:pPr lvl="1"/>
            <a:endParaRPr lang="en-US" sz="24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573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215340" y="2126484"/>
            <a:ext cx="7165303" cy="1119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sz="40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Paycheck Protection Loans</a:t>
            </a:r>
          </a:p>
          <a:p>
            <a:pPr algn="ctr">
              <a:buClr>
                <a:srgbClr val="FFFFFF"/>
              </a:buClr>
            </a:pPr>
            <a:endParaRPr lang="en-US" altLang="en-US" sz="2000" i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 descr="A picture containing Word&#10;&#10;Description automatically generated">
            <a:extLst>
              <a:ext uri="{FF2B5EF4-FFF2-40B4-BE49-F238E27FC236}">
                <a16:creationId xmlns:a16="http://schemas.microsoft.com/office/drawing/2014/main" id="{73C97C7E-FBD3-4F73-8C5C-8506389C0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20" y="1427712"/>
            <a:ext cx="2104927" cy="7808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FF6979-CEAC-4955-8974-B21FE3F01DC9}"/>
              </a:ext>
            </a:extLst>
          </p:cNvPr>
          <p:cNvSpPr txBox="1"/>
          <p:nvPr/>
        </p:nvSpPr>
        <p:spPr>
          <a:xfrm>
            <a:off x="2380754" y="3959796"/>
            <a:ext cx="6383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$484,491,000 loan volume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0A4E71-92CB-4B87-841B-B06EB6EB4D3E}"/>
              </a:ext>
            </a:extLst>
          </p:cNvPr>
          <p:cNvSpPr txBox="1"/>
          <p:nvPr/>
        </p:nvSpPr>
        <p:spPr>
          <a:xfrm>
            <a:off x="2415120" y="2891730"/>
            <a:ext cx="7801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3,879 PPP Loans to </a:t>
            </a:r>
          </a:p>
          <a:p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Baton Rouge Area Businesses</a:t>
            </a:r>
          </a:p>
          <a:p>
            <a:pPr lvl="1"/>
            <a:endParaRPr lang="en-US" sz="24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21" name="Shape 32">
            <a:extLst>
              <a:ext uri="{FF2B5EF4-FFF2-40B4-BE49-F238E27FC236}">
                <a16:creationId xmlns:a16="http://schemas.microsoft.com/office/drawing/2014/main" id="{453D62F2-0FB9-4219-8703-F3FD06C5CC1A}"/>
              </a:ext>
            </a:extLst>
          </p:cNvPr>
          <p:cNvSpPr txBox="1">
            <a:spLocks/>
          </p:cNvSpPr>
          <p:nvPr/>
        </p:nvSpPr>
        <p:spPr>
          <a:xfrm>
            <a:off x="2415120" y="7674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A BANKERS LIFE IN 2020</a:t>
            </a:r>
          </a:p>
        </p:txBody>
      </p:sp>
      <p:sp>
        <p:nvSpPr>
          <p:cNvPr id="22" name="Shape 32">
            <a:extLst>
              <a:ext uri="{FF2B5EF4-FFF2-40B4-BE49-F238E27FC236}">
                <a16:creationId xmlns:a16="http://schemas.microsoft.com/office/drawing/2014/main" id="{D7BF2FE1-367F-415E-B611-A3408961DC02}"/>
              </a:ext>
            </a:extLst>
          </p:cNvPr>
          <p:cNvSpPr txBox="1">
            <a:spLocks/>
          </p:cNvSpPr>
          <p:nvPr/>
        </p:nvSpPr>
        <p:spPr>
          <a:xfrm>
            <a:off x="2415120" y="5227936"/>
            <a:ext cx="7165303" cy="1119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40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COVID Loan Deferrals</a:t>
            </a:r>
          </a:p>
          <a:p>
            <a:pPr>
              <a:buClr>
                <a:srgbClr val="FFFFFF"/>
              </a:buClr>
            </a:pPr>
            <a:r>
              <a:rPr lang="en-US" altLang="en-US" sz="30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78% of banks offered deferrals</a:t>
            </a:r>
          </a:p>
          <a:p>
            <a:pPr algn="ctr">
              <a:buClr>
                <a:srgbClr val="FFFFFF"/>
              </a:buClr>
            </a:pPr>
            <a:endParaRPr lang="en-US" altLang="en-US" sz="2000" i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177860" y="451655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Hot Topics for Bank Regulators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FF6979-CEAC-4955-8974-B21FE3F01DC9}"/>
              </a:ext>
            </a:extLst>
          </p:cNvPr>
          <p:cNvSpPr txBox="1"/>
          <p:nvPr/>
        </p:nvSpPr>
        <p:spPr>
          <a:xfrm>
            <a:off x="2540958" y="1259295"/>
            <a:ext cx="6383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Global cashflow</a:t>
            </a:r>
            <a:endParaRPr lang="en-US" sz="24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2D264-3B02-435D-B8E6-F8467655408D}"/>
              </a:ext>
            </a:extLst>
          </p:cNvPr>
          <p:cNvSpPr txBox="1"/>
          <p:nvPr/>
        </p:nvSpPr>
        <p:spPr>
          <a:xfrm>
            <a:off x="2540958" y="2000979"/>
            <a:ext cx="803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Construction &amp; land development  </a:t>
            </a:r>
            <a:r>
              <a:rPr lang="en-US" sz="2400" i="1" spc="300" dirty="0">
                <a:solidFill>
                  <a:srgbClr val="000000"/>
                </a:solidFill>
                <a:latin typeface="Montserrat" panose="00000800000000000000"/>
              </a:rPr>
              <a:t>Speculative deals get a closer look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BE85C-2C2D-479D-B98C-FFD98F5D0EB4}"/>
              </a:ext>
            </a:extLst>
          </p:cNvPr>
          <p:cNvSpPr txBox="1"/>
          <p:nvPr/>
        </p:nvSpPr>
        <p:spPr>
          <a:xfrm>
            <a:off x="2540958" y="2962610"/>
            <a:ext cx="7353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Cash flow and stress level due to effects of pandemic on specific industries.</a:t>
            </a:r>
            <a:endParaRPr lang="en-US" sz="24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F2674-5FA7-429D-B9BC-E39A2B2F7BCE}"/>
              </a:ext>
            </a:extLst>
          </p:cNvPr>
          <p:cNvSpPr txBox="1"/>
          <p:nvPr/>
        </p:nvSpPr>
        <p:spPr>
          <a:xfrm>
            <a:off x="2540958" y="4513710"/>
            <a:ext cx="7353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Cost overruns on construction</a:t>
            </a:r>
            <a:endParaRPr lang="en-US" sz="24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EF34A-E2D4-4A16-9031-FF10B8443D61}"/>
              </a:ext>
            </a:extLst>
          </p:cNvPr>
          <p:cNvSpPr txBox="1"/>
          <p:nvPr/>
        </p:nvSpPr>
        <p:spPr>
          <a:xfrm>
            <a:off x="2540958" y="5321706"/>
            <a:ext cx="7353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spc="300" dirty="0">
                <a:solidFill>
                  <a:srgbClr val="000000"/>
                </a:solidFill>
                <a:latin typeface="Montserrat" panose="00000800000000000000"/>
              </a:rPr>
              <a:t>Portfolio concentrations</a:t>
            </a:r>
            <a:endParaRPr lang="en-US" sz="2400" b="1" i="1" spc="300" dirty="0">
              <a:solidFill>
                <a:srgbClr val="000000"/>
              </a:solidFill>
              <a:latin typeface="Montserrat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011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1768285" y="1013791"/>
            <a:ext cx="9144000" cy="526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</a:pPr>
            <a:r>
              <a:rPr lang="en-US" alt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Residential Mortgage Trends</a:t>
            </a:r>
          </a:p>
          <a:p>
            <a:pPr>
              <a:buClr>
                <a:srgbClr val="FFFFFF"/>
              </a:buClr>
            </a:pPr>
            <a:r>
              <a:rPr lang="en-US" sz="2000" b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Jamie Taylor,  </a:t>
            </a:r>
            <a:r>
              <a:rPr lang="en-US" sz="2000" i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Assurance Financial</a:t>
            </a:r>
          </a:p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0E330AF-A270-484D-98E6-4F2784300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76102"/>
            <a:ext cx="33528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E8633-F654-4283-9A85-7C711603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4" y="365125"/>
            <a:ext cx="10515600" cy="1325563"/>
          </a:xfrm>
        </p:spPr>
        <p:txBody>
          <a:bodyPr/>
          <a:lstStyle/>
          <a:p>
            <a:pPr algn="ctr"/>
            <a:r>
              <a:rPr 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How do you make your buyer’s offer stand out in this seller’s market?</a:t>
            </a:r>
            <a:r>
              <a:rPr lang="en-US" sz="3200" b="1" spc="600" dirty="0">
                <a:solidFill>
                  <a:srgbClr val="44546A"/>
                </a:solidFill>
                <a:latin typeface="+mn-lt"/>
              </a:rPr>
              <a:t> </a:t>
            </a:r>
            <a:br>
              <a:rPr lang="en-US" sz="2400" b="1" spc="600" dirty="0">
                <a:solidFill>
                  <a:srgbClr val="44546A"/>
                </a:solidFill>
                <a:latin typeface="Montserrat" panose="00000800000000000000" pitchFamily="50" charset="0"/>
              </a:rPr>
            </a:br>
            <a:endParaRPr lang="en-US" sz="2400" b="1" spc="600" dirty="0">
              <a:solidFill>
                <a:srgbClr val="44546A"/>
              </a:solidFill>
              <a:latin typeface="Montserrat" panose="00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D00B-613E-4004-9D1D-6F1EBECE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85" y="1969049"/>
            <a:ext cx="10515600" cy="17455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Preapproval with a local, reputable mortgage lender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Solid preapproval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Very specific letter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Lender reviews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30340-1102-4DB4-92FF-9B4D37C10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723D1E9-659D-423D-9F92-2D9BD48D2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09" y="2532653"/>
            <a:ext cx="3115433" cy="31154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CB3DF1-107E-4C02-A306-A523FCF1B3B2}"/>
              </a:ext>
            </a:extLst>
          </p:cNvPr>
          <p:cNvSpPr txBox="1">
            <a:spLocks/>
          </p:cNvSpPr>
          <p:nvPr/>
        </p:nvSpPr>
        <p:spPr>
          <a:xfrm>
            <a:off x="1287885" y="3714991"/>
            <a:ext cx="10515600" cy="206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US" sz="2000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Reduce concessions needed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Lender credit via rate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FFDC91-0E9B-44F3-A26D-1D397ED51D9D}"/>
              </a:ext>
            </a:extLst>
          </p:cNvPr>
          <p:cNvSpPr txBox="1">
            <a:spLocks/>
          </p:cNvSpPr>
          <p:nvPr/>
        </p:nvSpPr>
        <p:spPr>
          <a:xfrm>
            <a:off x="1287885" y="4897397"/>
            <a:ext cx="10515600" cy="206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Property Inspection Waivers</a:t>
            </a:r>
          </a:p>
          <a:p>
            <a:pPr lvl="1"/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20% down payment, Waive appraisal contingency </a:t>
            </a:r>
          </a:p>
        </p:txBody>
      </p:sp>
    </p:spTree>
    <p:extLst>
      <p:ext uri="{BB962C8B-B14F-4D97-AF65-F5344CB8AC3E}">
        <p14:creationId xmlns:p14="http://schemas.microsoft.com/office/powerpoint/2010/main" val="3263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E8633-F654-4283-9A85-7C711603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Underwriting challenges due to Covid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400" b="1" spc="600" dirty="0">
                <a:solidFill>
                  <a:srgbClr val="44546A"/>
                </a:solidFill>
                <a:latin typeface="Montserrat" panose="00000800000000000000" pitchFamily="50" charset="0"/>
              </a:rPr>
            </a:br>
            <a:endParaRPr lang="en-US" sz="2400" b="1" spc="600" dirty="0">
              <a:solidFill>
                <a:srgbClr val="44546A"/>
              </a:solidFill>
              <a:latin typeface="Montserrat" panose="00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D00B-613E-4004-9D1D-6F1EBECE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766" y="1681766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Jumbo loans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Not purchased by Fannie and Freddie; few outlets for these loans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Economic uncertainty has increased risk for jumbo loan investors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Mainly self-employed borrowers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30340-1102-4DB4-92FF-9B4D37C10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5" name="Picture 4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31849586-4259-486F-AB01-848DC818F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62" y="2839700"/>
            <a:ext cx="2084811" cy="250045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21E64-957B-4497-A1A6-A80846C750F6}"/>
              </a:ext>
            </a:extLst>
          </p:cNvPr>
          <p:cNvSpPr txBox="1">
            <a:spLocks/>
          </p:cNvSpPr>
          <p:nvPr/>
        </p:nvSpPr>
        <p:spPr>
          <a:xfrm>
            <a:off x="1424766" y="4610279"/>
            <a:ext cx="10515600" cy="188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Forbearance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Additional underwriting requirements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Could increase inventory when moratorium ends on June 30</a:t>
            </a:r>
            <a:r>
              <a:rPr lang="en-US" sz="2200" baseline="30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th</a:t>
            </a:r>
            <a:endParaRPr lang="en-US" sz="2200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5DAFC0-2D14-42FE-9DF3-87F71099753D}"/>
              </a:ext>
            </a:extLst>
          </p:cNvPr>
          <p:cNvSpPr txBox="1">
            <a:spLocks/>
          </p:cNvSpPr>
          <p:nvPr/>
        </p:nvSpPr>
        <p:spPr>
          <a:xfrm>
            <a:off x="1424766" y="2857659"/>
            <a:ext cx="10515600" cy="1882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Self-employed borrowers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2019 and possibly 2018 Tax Returns – Personal and Business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2020 Profit &amp; Loss (if not filed 2020 return)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2021 YTD Profit &amp; Loss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Most recent 3 months business bank statements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595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E8633-F654-4283-9A85-7C711603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Fannie Mae’s 7% limit on 2nd homes and investment properties</a:t>
            </a:r>
            <a:br>
              <a:rPr lang="en-US" sz="2400" b="1" spc="600" dirty="0">
                <a:solidFill>
                  <a:srgbClr val="44546A"/>
                </a:solidFill>
                <a:latin typeface="Montserrat" panose="00000800000000000000" pitchFamily="50" charset="0"/>
              </a:rPr>
            </a:br>
            <a:endParaRPr lang="en-US" sz="2400" b="1" spc="600" dirty="0">
              <a:solidFill>
                <a:srgbClr val="44546A"/>
              </a:solidFill>
              <a:latin typeface="Montserrat" panose="00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D00B-613E-4004-9D1D-6F1EBECE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766" y="1539744"/>
            <a:ext cx="10515600" cy="211455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Why?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Encourage homeownership 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Focus portfolio on primary residences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Traditionally equals around 15% of Fannie &amp; Freddie portfolio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30340-1102-4DB4-92FF-9B4D37C10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28FF189-B8E0-45EC-B61E-95B8833BD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69" y="3461016"/>
            <a:ext cx="3464900" cy="325700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16AD87-0967-457E-877F-5EC6198A6671}"/>
              </a:ext>
            </a:extLst>
          </p:cNvPr>
          <p:cNvSpPr txBox="1">
            <a:spLocks/>
          </p:cNvSpPr>
          <p:nvPr/>
        </p:nvSpPr>
        <p:spPr>
          <a:xfrm>
            <a:off x="1424766" y="3449638"/>
            <a:ext cx="10515600" cy="228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rgbClr val="44546A"/>
              </a:solidFill>
              <a:cs typeface="Times New Roman" panose="02020603050405020304" pitchFamily="18" charset="0"/>
              <a:rtl val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What could this mean?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Uncertainty 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Tighter underwriting requirements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Higher interest rate/cost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rgbClr val="44546A"/>
                </a:solidFill>
                <a:cs typeface="Times New Roman" panose="02020603050405020304" pitchFamily="18" charset="0"/>
                <a:rtl val="0"/>
              </a:rPr>
              <a:t>Private investors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448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1413174" y="2114622"/>
            <a:ext cx="9144000" cy="1942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  <a:p>
            <a:pPr algn="ctr">
              <a:buClr>
                <a:srgbClr val="FFFFFF"/>
              </a:buClr>
            </a:pPr>
            <a:r>
              <a:rPr lang="en-US" sz="3200" b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Jamie Taylor</a:t>
            </a:r>
          </a:p>
          <a:p>
            <a:pPr algn="ctr">
              <a:buClr>
                <a:srgbClr val="FFFFFF"/>
              </a:buClr>
            </a:pPr>
            <a:r>
              <a:rPr lang="en-US" sz="3200" b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Assurance Financial</a:t>
            </a:r>
          </a:p>
          <a:p>
            <a:pPr algn="ctr">
              <a:buClr>
                <a:srgbClr val="FFFFFF"/>
              </a:buClr>
            </a:pPr>
            <a:r>
              <a:rPr lang="en-US" sz="3200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hlinkClick r:id="rId2"/>
                <a:rtl val="0"/>
              </a:rPr>
              <a:t>jtaylor@assurancemortgage.com</a:t>
            </a:r>
            <a:endParaRPr lang="en-US" sz="3200" dirty="0">
              <a:solidFill>
                <a:schemeClr val="tx2"/>
              </a:solidFill>
              <a:latin typeface="Montserrat" panose="00000800000000000000"/>
              <a:cs typeface="Times New Roman" panose="02020603050405020304" pitchFamily="18" charset="0"/>
              <a:sym typeface="Arial"/>
              <a:rtl val="0"/>
            </a:endParaRPr>
          </a:p>
          <a:p>
            <a:pPr algn="ctr">
              <a:buClr>
                <a:srgbClr val="FFFFFF"/>
              </a:buClr>
            </a:pPr>
            <a:r>
              <a:rPr lang="en-US" sz="3200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225-921-4003</a:t>
            </a:r>
          </a:p>
          <a:p>
            <a:pPr algn="ctr">
              <a:buClr>
                <a:srgbClr val="FFFFFF"/>
              </a:buClr>
            </a:pPr>
            <a:endParaRPr lang="en-US" sz="3200" i="1" dirty="0">
              <a:solidFill>
                <a:schemeClr val="tx2"/>
              </a:solidFill>
              <a:latin typeface="Montserrat" panose="00000800000000000000"/>
              <a:cs typeface="Times New Roman" panose="02020603050405020304" pitchFamily="18" charset="0"/>
              <a:sym typeface="Arial"/>
              <a:rtl val="0"/>
            </a:endParaRPr>
          </a:p>
          <a:p>
            <a:pPr algn="ctr">
              <a:buClr>
                <a:srgbClr val="FFFFFF"/>
              </a:buClr>
            </a:pPr>
            <a:endParaRPr lang="en-US" sz="3200" i="1" dirty="0">
              <a:solidFill>
                <a:schemeClr val="tx2"/>
              </a:solidFill>
              <a:latin typeface="Montserrat" panose="00000800000000000000"/>
              <a:cs typeface="Times New Roman" panose="02020603050405020304" pitchFamily="18" charset="0"/>
              <a:sym typeface="Arial"/>
              <a:rtl val="0"/>
            </a:endParaRPr>
          </a:p>
          <a:p>
            <a:pPr algn="ctr">
              <a:buClr>
                <a:srgbClr val="FFFFFF"/>
              </a:buClr>
            </a:pPr>
            <a:endParaRPr lang="en-US" sz="3200" i="1" dirty="0">
              <a:solidFill>
                <a:schemeClr val="tx2"/>
              </a:solidFill>
              <a:latin typeface="Montserrat" panose="00000800000000000000"/>
              <a:cs typeface="Times New Roman" panose="02020603050405020304" pitchFamily="18" charset="0"/>
              <a:sym typeface="Arial"/>
              <a:rtl val="0"/>
            </a:endParaRPr>
          </a:p>
          <a:p>
            <a:pPr algn="ctr">
              <a:buClr>
                <a:srgbClr val="FFFFFF"/>
              </a:buClr>
            </a:pPr>
            <a:r>
              <a:rPr lang="en-US" sz="3200" i="1" dirty="0">
                <a:solidFill>
                  <a:schemeClr val="tx2"/>
                </a:solidFill>
                <a:latin typeface="Montserrat" panose="00000800000000000000"/>
                <a:cs typeface="Times New Roman" panose="02020603050405020304" pitchFamily="18" charset="0"/>
                <a:sym typeface="Arial"/>
                <a:rtl val="0"/>
              </a:rPr>
              <a:t>-</a:t>
            </a:r>
          </a:p>
          <a:p>
            <a:pPr>
              <a:buClr>
                <a:srgbClr val="FFFFFF"/>
              </a:buClr>
            </a:pPr>
            <a:endParaRPr lang="en-US" altLang="en-US" sz="32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0E330AF-A270-484D-98E6-4F2784300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78" y="4188159"/>
            <a:ext cx="2864878" cy="19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87683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365916" y="3561615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sz="5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5" y="4879146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1"/>
          <p:cNvSpPr txBox="1">
            <a:spLocks/>
          </p:cNvSpPr>
          <p:nvPr/>
        </p:nvSpPr>
        <p:spPr>
          <a:xfrm>
            <a:off x="2209799" y="5241427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AC57-D14E-4CA6-8432-18E5458A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436" y="1165626"/>
            <a:ext cx="2484675" cy="2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8352" y="0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0434" y="2177987"/>
            <a:ext cx="5143500" cy="34972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Jim Purgerson, CCIM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Speaker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Citizens Bank &amp; Trust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Jamie Taylor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Speaker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Assurance Financial</a:t>
            </a:r>
            <a:endParaRPr lang="en-US" sz="8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Brian S. Andrews, CMB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TRENDS Magazine Research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The Real Estate Research Institute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At LSU’s E. J. Ourso College of Business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06437" y="2378456"/>
            <a:ext cx="41529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Holly Hidalgo-DeKeyzer</a:t>
            </a:r>
          </a:p>
          <a:p>
            <a:pPr eaLnBrk="1" hangingPunct="1">
              <a:defRPr/>
            </a:pPr>
            <a:r>
              <a:rPr lang="en-US" alt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Investar</a:t>
            </a: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 Bank</a:t>
            </a:r>
          </a:p>
          <a:p>
            <a:pPr eaLnBrk="1" hangingPunct="1">
              <a:defRPr/>
            </a:pPr>
            <a:endParaRPr lang="en-US" alt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C. Brett Blanchard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Bancorp South</a:t>
            </a:r>
          </a:p>
          <a:p>
            <a:pPr eaLnBrk="1" hangingPunct="1"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Claiborne Duval</a:t>
            </a:r>
          </a:p>
          <a:p>
            <a:pPr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South Louisiana Bank</a:t>
            </a: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T. Jefferson Fair</a:t>
            </a:r>
          </a:p>
          <a:p>
            <a:pPr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American Planning Corporation</a:t>
            </a: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 COMMITTEE MEMBERS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2326" y="1265129"/>
            <a:ext cx="45719" cy="4559474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300CE-DC85-4D36-8E85-307E9C5DF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0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TEAM FINANCE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3E8C7-D190-469F-A8DE-42F6F378EC3C}"/>
              </a:ext>
            </a:extLst>
          </p:cNvPr>
          <p:cNvSpPr txBox="1"/>
          <p:nvPr/>
        </p:nvSpPr>
        <p:spPr>
          <a:xfrm>
            <a:off x="2578755" y="988759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Home mortgage 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ECD69-DBEA-49E9-8B0E-8720304AF0DA}"/>
              </a:ext>
            </a:extLst>
          </p:cNvPr>
          <p:cNvSpPr txBox="1"/>
          <p:nvPr/>
        </p:nvSpPr>
        <p:spPr>
          <a:xfrm>
            <a:off x="2578752" y="1372073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Survey of Local Bankers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C6599-070B-49E9-A4B7-3DB6148C6C4F}"/>
              </a:ext>
            </a:extLst>
          </p:cNvPr>
          <p:cNvSpPr txBox="1"/>
          <p:nvPr/>
        </p:nvSpPr>
        <p:spPr>
          <a:xfrm>
            <a:off x="2578755" y="1702927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Lato Light"/>
              </a:rPr>
              <a:t>Appetite for loans based on property 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473D-85FB-4361-9707-F114E553AA70}"/>
              </a:ext>
            </a:extLst>
          </p:cNvPr>
          <p:cNvSpPr txBox="1"/>
          <p:nvPr/>
        </p:nvSpPr>
        <p:spPr>
          <a:xfrm>
            <a:off x="2578754" y="2072259"/>
            <a:ext cx="638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Lato Light"/>
              </a:rPr>
              <a:t>Interest rate trends by certain property types (and owner occupied / non-owner occupied)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  <a:latin typeface="Lato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E10D4-E861-4A6F-9DAC-514BD10C6DA6}"/>
              </a:ext>
            </a:extLst>
          </p:cNvPr>
          <p:cNvSpPr txBox="1"/>
          <p:nvPr/>
        </p:nvSpPr>
        <p:spPr>
          <a:xfrm>
            <a:off x="2578754" y="2573084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Lato Light"/>
              </a:rPr>
              <a:t>Amortizations and down payment requirements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F91E6-2E8E-4036-846C-4AE58163ACCE}"/>
              </a:ext>
            </a:extLst>
          </p:cNvPr>
          <p:cNvSpPr txBox="1"/>
          <p:nvPr/>
        </p:nvSpPr>
        <p:spPr>
          <a:xfrm>
            <a:off x="2578753" y="2880272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Lato Light"/>
              </a:rPr>
              <a:t>Debt Service Coverage requirements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584D8-20E2-4E50-998D-7C9A30F44128}"/>
              </a:ext>
            </a:extLst>
          </p:cNvPr>
          <p:cNvSpPr txBox="1"/>
          <p:nvPr/>
        </p:nvSpPr>
        <p:spPr>
          <a:xfrm>
            <a:off x="2578753" y="3225108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Lato Light"/>
              </a:rPr>
              <a:t>PPP Loans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3B210-4951-4B96-8A20-0F2A493F9B73}"/>
              </a:ext>
            </a:extLst>
          </p:cNvPr>
          <p:cNvSpPr txBox="1"/>
          <p:nvPr/>
        </p:nvSpPr>
        <p:spPr>
          <a:xfrm>
            <a:off x="2578752" y="3556792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Lato Light"/>
              </a:rPr>
              <a:t>COVID Loan Deferrals</a:t>
            </a:r>
            <a:endParaRPr lang="en-US" b="1" dirty="0">
              <a:solidFill>
                <a:srgbClr val="0070C0"/>
              </a:solidFill>
              <a:latin typeface="Lato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41C00-8770-495B-AB5B-41274C1C10FD}"/>
              </a:ext>
            </a:extLst>
          </p:cNvPr>
          <p:cNvSpPr txBox="1"/>
          <p:nvPr/>
        </p:nvSpPr>
        <p:spPr>
          <a:xfrm>
            <a:off x="2578752" y="3963772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Residential Mortgage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8B456-2361-444A-8F7A-AC60ED1E39E8}"/>
              </a:ext>
            </a:extLst>
          </p:cNvPr>
          <p:cNvSpPr txBox="1"/>
          <p:nvPr/>
        </p:nvSpPr>
        <p:spPr>
          <a:xfrm>
            <a:off x="2578752" y="4239860"/>
            <a:ext cx="638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How do you make your buyer’s offer stand out in this seller’s market? </a:t>
            </a:r>
            <a:endParaRPr lang="en-US" b="1" dirty="0">
              <a:solidFill>
                <a:srgbClr val="0070C0"/>
              </a:solidFill>
              <a:latin typeface="Lato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EE3E2-7672-4559-8F68-B99AE70BBFC8}"/>
              </a:ext>
            </a:extLst>
          </p:cNvPr>
          <p:cNvSpPr txBox="1"/>
          <p:nvPr/>
        </p:nvSpPr>
        <p:spPr>
          <a:xfrm>
            <a:off x="2578752" y="4757803"/>
            <a:ext cx="638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Underwriting challenges due to Covid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800" i="1" dirty="0">
                <a:solidFill>
                  <a:srgbClr val="0070C0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(jumbo loans, self-employed borrowers)</a:t>
            </a:r>
            <a:endParaRPr lang="en-US" i="1" dirty="0">
              <a:solidFill>
                <a:srgbClr val="0070C0"/>
              </a:solidFill>
              <a:latin typeface="Lato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9CED39-CC8F-4A66-A701-AF9962570D97}"/>
              </a:ext>
            </a:extLst>
          </p:cNvPr>
          <p:cNvSpPr txBox="1"/>
          <p:nvPr/>
        </p:nvSpPr>
        <p:spPr>
          <a:xfrm>
            <a:off x="2578752" y="5351528"/>
            <a:ext cx="638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Fannie Mae’s 7% limit on 2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solidFill>
                  <a:srgbClr val="0070C0"/>
                </a:solidFill>
                <a:effectLst/>
                <a:latin typeface="Lato Light"/>
                <a:ea typeface="Times New Roman" panose="02020603050405020304" pitchFamily="18" charset="0"/>
                <a:cs typeface="Calibri" panose="020F0502020204030204" pitchFamily="34" charset="0"/>
              </a:rPr>
              <a:t> homes and investment properties</a:t>
            </a:r>
            <a:endParaRPr lang="en-US" sz="1800" dirty="0">
              <a:solidFill>
                <a:srgbClr val="0070C0"/>
              </a:solidFill>
              <a:effectLst/>
              <a:latin typeface="Lato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81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41A45520-85C1-4DAB-AB74-D595027E2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66" y="-16991"/>
            <a:ext cx="9540267" cy="6916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2367" y="1941535"/>
            <a:ext cx="8217074" cy="3536230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647211" y="5419644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altLang="en-US" sz="1100" b="1" i="1" kern="0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SOURCE: BLOOMBERG MARKETS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1294B-AD13-445B-B569-B8931CB13520}"/>
              </a:ext>
            </a:extLst>
          </p:cNvPr>
          <p:cNvSpPr txBox="1"/>
          <p:nvPr/>
        </p:nvSpPr>
        <p:spPr>
          <a:xfrm>
            <a:off x="2705100" y="210327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2008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ED243C-2D10-4187-A2BB-8782CE4B3E46}"/>
              </a:ext>
            </a:extLst>
          </p:cNvPr>
          <p:cNvCxnSpPr/>
          <p:nvPr/>
        </p:nvCxnSpPr>
        <p:spPr>
          <a:xfrm>
            <a:off x="3056742" y="510472"/>
            <a:ext cx="0" cy="42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017C1F-4FB1-4009-98D6-4573866EFA89}"/>
              </a:ext>
            </a:extLst>
          </p:cNvPr>
          <p:cNvSpPr txBox="1"/>
          <p:nvPr/>
        </p:nvSpPr>
        <p:spPr>
          <a:xfrm>
            <a:off x="4261448" y="5141214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2013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2ABB88-3B7D-41C7-96C4-1BC1F2A95CEB}"/>
              </a:ext>
            </a:extLst>
          </p:cNvPr>
          <p:cNvCxnSpPr>
            <a:cxnSpLocks/>
          </p:cNvCxnSpPr>
          <p:nvPr/>
        </p:nvCxnSpPr>
        <p:spPr>
          <a:xfrm>
            <a:off x="4892213" y="5361928"/>
            <a:ext cx="12037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8FD4A8-3278-40D5-ACF2-BC135DE30E4F}"/>
              </a:ext>
            </a:extLst>
          </p:cNvPr>
          <p:cNvCxnSpPr>
            <a:cxnSpLocks/>
          </p:cNvCxnSpPr>
          <p:nvPr/>
        </p:nvCxnSpPr>
        <p:spPr>
          <a:xfrm flipV="1">
            <a:off x="4892213" y="4600576"/>
            <a:ext cx="1279987" cy="761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BA5BD7-133F-486A-A069-B28788FD9B09}"/>
              </a:ext>
            </a:extLst>
          </p:cNvPr>
          <p:cNvSpPr txBox="1"/>
          <p:nvPr/>
        </p:nvSpPr>
        <p:spPr>
          <a:xfrm>
            <a:off x="8127045" y="2743170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2019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D797B8-2326-4296-86D7-EEBF39C6F6D6}"/>
              </a:ext>
            </a:extLst>
          </p:cNvPr>
          <p:cNvCxnSpPr>
            <a:cxnSpLocks/>
          </p:cNvCxnSpPr>
          <p:nvPr/>
        </p:nvCxnSpPr>
        <p:spPr>
          <a:xfrm>
            <a:off x="8820150" y="2943225"/>
            <a:ext cx="3990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A080BF-69E3-455C-B006-F34854B93137}"/>
              </a:ext>
            </a:extLst>
          </p:cNvPr>
          <p:cNvSpPr txBox="1"/>
          <p:nvPr/>
        </p:nvSpPr>
        <p:spPr>
          <a:xfrm>
            <a:off x="8939795" y="5119586"/>
            <a:ext cx="96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2021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006C89-F36C-4350-9CC3-D3834D632B54}"/>
              </a:ext>
            </a:extLst>
          </p:cNvPr>
          <p:cNvCxnSpPr>
            <a:cxnSpLocks/>
          </p:cNvCxnSpPr>
          <p:nvPr/>
        </p:nvCxnSpPr>
        <p:spPr>
          <a:xfrm>
            <a:off x="9610725" y="5319641"/>
            <a:ext cx="7905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42367" y="1941535"/>
            <a:ext cx="8217074" cy="3536230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647211" y="5419644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altLang="en-US" sz="1100" b="1" i="1" kern="0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SOURCE: BLOOMBERG MARKETS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97C9FB6-6276-4F9E-B897-348B812BB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19" y="130095"/>
            <a:ext cx="9215221" cy="66979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4F21C9-2067-4369-A59E-207531A89126}"/>
              </a:ext>
            </a:extLst>
          </p:cNvPr>
          <p:cNvSpPr txBox="1"/>
          <p:nvPr/>
        </p:nvSpPr>
        <p:spPr>
          <a:xfrm>
            <a:off x="1596884" y="418492"/>
            <a:ext cx="1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December</a:t>
            </a:r>
          </a:p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2019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90E366-C487-4E4A-82FA-809947BB7C8B}"/>
              </a:ext>
            </a:extLst>
          </p:cNvPr>
          <p:cNvCxnSpPr/>
          <p:nvPr/>
        </p:nvCxnSpPr>
        <p:spPr>
          <a:xfrm>
            <a:off x="1838507" y="1033564"/>
            <a:ext cx="0" cy="42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DE4876-0FA9-4785-8836-0BF9EB4D06ED}"/>
              </a:ext>
            </a:extLst>
          </p:cNvPr>
          <p:cNvSpPr txBox="1"/>
          <p:nvPr/>
        </p:nvSpPr>
        <p:spPr>
          <a:xfrm>
            <a:off x="8924454" y="2033249"/>
            <a:ext cx="1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February</a:t>
            </a: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2021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F74EA5-F0C3-4842-918E-7867B02829AE}"/>
              </a:ext>
            </a:extLst>
          </p:cNvPr>
          <p:cNvCxnSpPr/>
          <p:nvPr/>
        </p:nvCxnSpPr>
        <p:spPr>
          <a:xfrm>
            <a:off x="10151799" y="2741135"/>
            <a:ext cx="0" cy="42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C2CA5F-ED1F-4794-A738-BA7D93D1C359}"/>
              </a:ext>
            </a:extLst>
          </p:cNvPr>
          <p:cNvSpPr txBox="1"/>
          <p:nvPr/>
        </p:nvSpPr>
        <p:spPr>
          <a:xfrm>
            <a:off x="3343868" y="845972"/>
            <a:ext cx="1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March</a:t>
            </a:r>
          </a:p>
          <a:p>
            <a:r>
              <a:rPr lang="en-US" sz="2000" b="1" dirty="0">
                <a:solidFill>
                  <a:srgbClr val="FF0000"/>
                </a:solidFill>
                <a:latin typeface="Montserrat" panose="00000800000000000000"/>
              </a:rPr>
              <a:t>2020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717DAE-4304-4BC8-895A-74C6CAEEEC90}"/>
              </a:ext>
            </a:extLst>
          </p:cNvPr>
          <p:cNvCxnSpPr/>
          <p:nvPr/>
        </p:nvCxnSpPr>
        <p:spPr>
          <a:xfrm>
            <a:off x="3585491" y="1461044"/>
            <a:ext cx="0" cy="42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BANKER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ECD69-DBEA-49E9-8B0E-8720304AF0DA}"/>
              </a:ext>
            </a:extLst>
          </p:cNvPr>
          <p:cNvSpPr txBox="1"/>
          <p:nvPr/>
        </p:nvSpPr>
        <p:spPr>
          <a:xfrm>
            <a:off x="2377020" y="893297"/>
            <a:ext cx="6383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000000"/>
                </a:solidFill>
                <a:latin typeface="Montserrat" panose="00000800000000000000"/>
              </a:rPr>
              <a:t>Survey of Local Financial Institutions</a:t>
            </a:r>
          </a:p>
          <a:p>
            <a:endParaRPr lang="en-US" b="1" dirty="0">
              <a:solidFill>
                <a:srgbClr val="0070C0"/>
              </a:solidFill>
              <a:latin typeface="Lato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0D85BD-A6F1-4F62-A525-41C9340D9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83695"/>
              </p:ext>
            </p:extLst>
          </p:nvPr>
        </p:nvGraphicFramePr>
        <p:xfrm>
          <a:off x="4811502" y="1432664"/>
          <a:ext cx="4764616" cy="5196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410">
                  <a:extLst>
                    <a:ext uri="{9D8B030D-6E8A-4147-A177-3AD203B41FA5}">
                      <a16:colId xmlns:a16="http://schemas.microsoft.com/office/drawing/2014/main" val="3129420700"/>
                    </a:ext>
                  </a:extLst>
                </a:gridCol>
                <a:gridCol w="2163206">
                  <a:extLst>
                    <a:ext uri="{9D8B030D-6E8A-4147-A177-3AD203B41FA5}">
                      <a16:colId xmlns:a16="http://schemas.microsoft.com/office/drawing/2014/main" val="271800912"/>
                    </a:ext>
                  </a:extLst>
                </a:gridCol>
              </a:tblGrid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Bank of St Francisville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Carter Leak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2260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BancorpSouth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Brett Blanchard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713546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Bank of Zachary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Josh Prejean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03676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BankPlus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Andy Adler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555203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B1 Bank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Mike </a:t>
                      </a:r>
                      <a:r>
                        <a:rPr lang="en-US" sz="1300" b="0" i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Nizzo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47849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Campus Federal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Jay Noel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8047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Citizens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Jim Purgerson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690814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Concordia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Scott Singletary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08043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Essential FCU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Rick Williams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109429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First Bank and Trust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Dennis Shill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40615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Guaranty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Wade O'Neal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939352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Gulf Coast Bank &amp; Trust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Gary Littlefield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38434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HancockWhitney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Jerry </a:t>
                      </a:r>
                      <a:r>
                        <a:rPr lang="en-US" sz="1300" b="0" i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Denicola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725323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Home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Chris Harrell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61169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Investar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Holly Hidalgo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39291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Plaquemine Bank &amp; Trust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Janet Campo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265517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Red River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David Thompson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259002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Resource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Kirk Maynard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7821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South Louisiana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Claiborne Duval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76124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The Cottonport Bank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Keith Miller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520136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The First 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Kevin </a:t>
                      </a:r>
                      <a:r>
                        <a:rPr lang="en-US" sz="1300" b="0" i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Schexnayder</a:t>
                      </a:r>
                      <a:endParaRPr lang="en-US" sz="1300" b="0" i="1" u="none" strike="noStrike" dirty="0">
                        <a:solidFill>
                          <a:srgbClr val="0070C0"/>
                        </a:solidFill>
                        <a:effectLst/>
                        <a:latin typeface="Lato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32263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040A77A-88DF-4264-B0E5-77B630BBBC54}"/>
              </a:ext>
            </a:extLst>
          </p:cNvPr>
          <p:cNvSpPr txBox="1"/>
          <p:nvPr/>
        </p:nvSpPr>
        <p:spPr>
          <a:xfrm rot="19745529">
            <a:off x="1943943" y="4310835"/>
            <a:ext cx="254364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Appetite for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Property Types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2C10E3-F81E-413C-8315-E6743247623F}"/>
              </a:ext>
            </a:extLst>
          </p:cNvPr>
          <p:cNvSpPr txBox="1"/>
          <p:nvPr/>
        </p:nvSpPr>
        <p:spPr>
          <a:xfrm rot="19745529">
            <a:off x="2418092" y="1270873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Rates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9DB9EC-F340-4E46-AEA4-64AFE346FA27}"/>
              </a:ext>
            </a:extLst>
          </p:cNvPr>
          <p:cNvSpPr txBox="1"/>
          <p:nvPr/>
        </p:nvSpPr>
        <p:spPr>
          <a:xfrm rot="19745529">
            <a:off x="2272682" y="2126956"/>
            <a:ext cx="2805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Amortizations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7B1E8-C3ED-4CC1-8FB7-FA0A748ADFBB}"/>
              </a:ext>
            </a:extLst>
          </p:cNvPr>
          <p:cNvSpPr txBox="1"/>
          <p:nvPr/>
        </p:nvSpPr>
        <p:spPr>
          <a:xfrm rot="19745529">
            <a:off x="1783755" y="3346974"/>
            <a:ext cx="27958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Cash Requirements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627B2-7756-49E8-A6D4-39D217F0F2D9}"/>
              </a:ext>
            </a:extLst>
          </p:cNvPr>
          <p:cNvSpPr txBox="1"/>
          <p:nvPr/>
        </p:nvSpPr>
        <p:spPr>
          <a:xfrm rot="19745529">
            <a:off x="1963275" y="5469071"/>
            <a:ext cx="2436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Lato Light" panose="020F0502020204030203"/>
              </a:rPr>
              <a:t>PPP Loans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A45704-E3DB-4D25-9CAD-FD7B7573DCFC}"/>
              </a:ext>
            </a:extLst>
          </p:cNvPr>
          <p:cNvSpPr txBox="1"/>
          <p:nvPr/>
        </p:nvSpPr>
        <p:spPr>
          <a:xfrm rot="19745529">
            <a:off x="1963311" y="6105326"/>
            <a:ext cx="243678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Light" panose="020F0502020204030203"/>
                <a:sym typeface="Arial"/>
              </a:rPr>
              <a:t>Loan Payment</a:t>
            </a:r>
            <a:r>
              <a:rPr kumimoji="0" lang="en-US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Light" panose="020F0502020204030203"/>
                <a:sym typeface="Arial"/>
              </a:rPr>
              <a:t> Deferrals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to Light" panose="020F0502020204030203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2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59C5650-C4FE-4B73-AE04-A9377551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29" y="170015"/>
            <a:ext cx="8455706" cy="1044030"/>
          </a:xfrm>
          <a:prstGeom prst="rect">
            <a:avLst/>
          </a:prstGeom>
        </p:spPr>
      </p:pic>
      <p:pic>
        <p:nvPicPr>
          <p:cNvPr id="14" name="Picture 1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C8836BA-043C-4D6D-8C08-D8CFD69DB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19" y="1214044"/>
            <a:ext cx="8436988" cy="1284297"/>
          </a:xfrm>
          <a:prstGeom prst="rect">
            <a:avLst/>
          </a:prstGeom>
        </p:spPr>
      </p:pic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4F071A85-D2D7-4C89-80B7-96A8BFE04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68" y="3111083"/>
            <a:ext cx="8462837" cy="1613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8A39D0-9867-45F3-8B88-C324B8E37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0" y="4706643"/>
            <a:ext cx="8430449" cy="9741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81BB07-9199-415B-82E7-808EEAAC6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79" y="5680829"/>
            <a:ext cx="8379996" cy="959044"/>
          </a:xfrm>
          <a:prstGeom prst="rect">
            <a:avLst/>
          </a:prstGeom>
        </p:spPr>
      </p:pic>
      <p:pic>
        <p:nvPicPr>
          <p:cNvPr id="24" name="Picture 23" descr="Table&#10;&#10;Description automatically generated">
            <a:extLst>
              <a:ext uri="{FF2B5EF4-FFF2-40B4-BE49-F238E27FC236}">
                <a16:creationId xmlns:a16="http://schemas.microsoft.com/office/drawing/2014/main" id="{DDC631BE-D275-4012-82A1-D6173DF8A5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94" y="1207577"/>
            <a:ext cx="782697" cy="54322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5A7A30-CBA6-4A50-98CD-E11ECAEB1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19" y="2498340"/>
            <a:ext cx="8430448" cy="6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557176" y="197867"/>
            <a:ext cx="103489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400" b="1" u="none" strike="noStrike" dirty="0">
                <a:solidFill>
                  <a:schemeClr val="tx2"/>
                </a:solidFill>
                <a:effectLst/>
                <a:latin typeface="Montserrat" panose="00000800000000000000"/>
              </a:rPr>
              <a:t>Fixed Interest Rates – average interest rates offered on the following loan types </a:t>
            </a:r>
          </a:p>
          <a:p>
            <a:pPr algn="ctr" fontAlgn="ctr"/>
            <a:r>
              <a:rPr lang="en-US" sz="2000" b="1" i="1" u="none" strike="noStrike" dirty="0">
                <a:solidFill>
                  <a:schemeClr val="tx2"/>
                </a:solidFill>
                <a:effectLst/>
                <a:latin typeface="Montserrat" panose="00000800000000000000"/>
              </a:rPr>
              <a:t>(assuming moderate to high credit quality)</a:t>
            </a:r>
          </a:p>
          <a:p>
            <a:endParaRPr lang="en-US" b="1" dirty="0">
              <a:solidFill>
                <a:schemeClr val="accent3">
                  <a:lumMod val="75000"/>
                </a:schemeClr>
              </a:solidFill>
              <a:latin typeface="Montserrat" panose="000008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119B7-06D7-4AEC-8FA8-FFC9B6E2F566}"/>
              </a:ext>
            </a:extLst>
          </p:cNvPr>
          <p:cNvSpPr txBox="1"/>
          <p:nvPr/>
        </p:nvSpPr>
        <p:spPr>
          <a:xfrm>
            <a:off x="1845330" y="1831413"/>
            <a:ext cx="45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Five (5) Year fixed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738D9D-3A75-4011-8D5A-F003D1C3A14E}"/>
              </a:ext>
            </a:extLst>
          </p:cNvPr>
          <p:cNvSpPr txBox="1"/>
          <p:nvPr/>
        </p:nvSpPr>
        <p:spPr>
          <a:xfrm>
            <a:off x="7074556" y="1836484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Lato Light"/>
              </a:rPr>
              <a:t>3.87%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2D3EA-319B-4BCC-8B5C-70A1C8D8CD40}"/>
              </a:ext>
            </a:extLst>
          </p:cNvPr>
          <p:cNvSpPr txBox="1"/>
          <p:nvPr/>
        </p:nvSpPr>
        <p:spPr>
          <a:xfrm>
            <a:off x="1845330" y="3648968"/>
            <a:ext cx="50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Five (5) Year Fixed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28823-97D5-405A-8633-AC38B908F8BD}"/>
              </a:ext>
            </a:extLst>
          </p:cNvPr>
          <p:cNvSpPr txBox="1"/>
          <p:nvPr/>
        </p:nvSpPr>
        <p:spPr>
          <a:xfrm>
            <a:off x="7150756" y="3693453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Lato Light"/>
              </a:rPr>
              <a:t>4.40%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5F3BB-D1AD-4AC5-8477-FD159B2FC2EB}"/>
              </a:ext>
            </a:extLst>
          </p:cNvPr>
          <p:cNvSpPr txBox="1"/>
          <p:nvPr/>
        </p:nvSpPr>
        <p:spPr>
          <a:xfrm>
            <a:off x="1845330" y="2222424"/>
            <a:ext cx="493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Seven (7) Year 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6EC46-5F98-4F15-8226-38453DA9E1A1}"/>
              </a:ext>
            </a:extLst>
          </p:cNvPr>
          <p:cNvSpPr txBox="1"/>
          <p:nvPr/>
        </p:nvSpPr>
        <p:spPr>
          <a:xfrm>
            <a:off x="7074556" y="2263410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Lato Light"/>
              </a:rPr>
              <a:t>4.13%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1D67F-01D8-4546-ACA6-E71B642AFFF0}"/>
              </a:ext>
            </a:extLst>
          </p:cNvPr>
          <p:cNvSpPr txBox="1"/>
          <p:nvPr/>
        </p:nvSpPr>
        <p:spPr>
          <a:xfrm>
            <a:off x="1845330" y="4420740"/>
            <a:ext cx="520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Ten (10) Year Fixed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301A51-13D4-4A57-8D5F-8604A72A31AF}"/>
              </a:ext>
            </a:extLst>
          </p:cNvPr>
          <p:cNvSpPr txBox="1"/>
          <p:nvPr/>
        </p:nvSpPr>
        <p:spPr>
          <a:xfrm>
            <a:off x="7116288" y="4413347"/>
            <a:ext cx="229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Lato Light"/>
              </a:rPr>
              <a:t>One Bank 4.25% Two Banks &gt; 5.25%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85E4E-072D-404B-8FE8-AC378ABF9740}"/>
              </a:ext>
            </a:extLst>
          </p:cNvPr>
          <p:cNvSpPr txBox="1"/>
          <p:nvPr/>
        </p:nvSpPr>
        <p:spPr>
          <a:xfrm>
            <a:off x="1845330" y="2607926"/>
            <a:ext cx="493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Owner Occupied - Ten (10) Year fixed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FCB8F-8F17-4394-AC78-CBC4F28EE037}"/>
              </a:ext>
            </a:extLst>
          </p:cNvPr>
          <p:cNvSpPr txBox="1"/>
          <p:nvPr/>
        </p:nvSpPr>
        <p:spPr>
          <a:xfrm>
            <a:off x="7074556" y="2650393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Lato Light"/>
              </a:rPr>
              <a:t>4.34%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FFE2D5-EFDE-468A-B455-C9A1E6AAE1D4}"/>
              </a:ext>
            </a:extLst>
          </p:cNvPr>
          <p:cNvSpPr txBox="1"/>
          <p:nvPr/>
        </p:nvSpPr>
        <p:spPr>
          <a:xfrm>
            <a:off x="1845330" y="3976163"/>
            <a:ext cx="52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ato Light"/>
              </a:rPr>
              <a:t>Non-Owner Occupied - Seven (7) Year Fixed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D7E334-581B-45A9-ACCD-8B6658E159D7}"/>
              </a:ext>
            </a:extLst>
          </p:cNvPr>
          <p:cNvSpPr txBox="1"/>
          <p:nvPr/>
        </p:nvSpPr>
        <p:spPr>
          <a:xfrm>
            <a:off x="7150756" y="4008045"/>
            <a:ext cx="14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Lato Light"/>
              </a:rPr>
              <a:t>4.69%</a:t>
            </a:r>
          </a:p>
        </p:txBody>
      </p:sp>
    </p:spTree>
    <p:extLst>
      <p:ext uri="{BB962C8B-B14F-4D97-AF65-F5344CB8AC3E}">
        <p14:creationId xmlns:p14="http://schemas.microsoft.com/office/powerpoint/2010/main" val="7200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042067" y="38221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AMORTIZATIONS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6184A-AED2-4CB8-8012-78C2993F262D}"/>
              </a:ext>
            </a:extLst>
          </p:cNvPr>
          <p:cNvSpPr txBox="1"/>
          <p:nvPr/>
        </p:nvSpPr>
        <p:spPr>
          <a:xfrm>
            <a:off x="2042067" y="983927"/>
            <a:ext cx="638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rgbClr val="000000"/>
                </a:solidFill>
                <a:latin typeface="Montserrat" panose="00000800000000000000"/>
              </a:rPr>
              <a:t>Typical amortization offered based on property type</a:t>
            </a:r>
            <a:endParaRPr lang="en-US" b="1" i="1" dirty="0">
              <a:solidFill>
                <a:srgbClr val="0070C0"/>
              </a:solidFill>
              <a:latin typeface="Lato Light"/>
            </a:endParaRPr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90FB15BE-3F12-4730-B832-9B76C954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67" y="1898593"/>
            <a:ext cx="9628610" cy="37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ocketo Graphics - Aqua Purple Light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709</Words>
  <Application>Microsoft Office PowerPoint</Application>
  <PresentationFormat>Widescreen</PresentationFormat>
  <Paragraphs>205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Lato</vt:lpstr>
      <vt:lpstr>Lato Light</vt:lpstr>
      <vt:lpstr>Montserrat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make your buyer’s offer stand out in this seller’s market?  </vt:lpstr>
      <vt:lpstr>Underwriting challenges due to Covid  </vt:lpstr>
      <vt:lpstr>Fannie Mae’s 7% limit on 2nd homes and investment properties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BATON ROUGE INDUSTRIAL MARKET</dc:title>
  <dc:creator>Adeen</dc:creator>
  <cp:lastModifiedBy>Jamie Edwards Taylor</cp:lastModifiedBy>
  <cp:revision>76</cp:revision>
  <dcterms:created xsi:type="dcterms:W3CDTF">2021-03-26T15:28:04Z</dcterms:created>
  <dcterms:modified xsi:type="dcterms:W3CDTF">2021-04-26T14:07:35Z</dcterms:modified>
</cp:coreProperties>
</file>