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1"/>
  </p:notesMasterIdLst>
  <p:sldIdLst>
    <p:sldId id="258" r:id="rId3"/>
    <p:sldId id="260" r:id="rId4"/>
    <p:sldId id="261" r:id="rId5"/>
    <p:sldId id="288" r:id="rId6"/>
    <p:sldId id="289" r:id="rId7"/>
    <p:sldId id="292" r:id="rId8"/>
    <p:sldId id="293" r:id="rId9"/>
    <p:sldId id="296" r:id="rId10"/>
    <p:sldId id="290" r:id="rId11"/>
    <p:sldId id="291" r:id="rId12"/>
    <p:sldId id="294" r:id="rId13"/>
    <p:sldId id="295" r:id="rId14"/>
    <p:sldId id="297" r:id="rId15"/>
    <p:sldId id="299" r:id="rId16"/>
    <p:sldId id="300" r:id="rId17"/>
    <p:sldId id="264" r:id="rId18"/>
    <p:sldId id="301" r:id="rId19"/>
    <p:sldId id="268" r:id="rId20"/>
    <p:sldId id="302" r:id="rId21"/>
    <p:sldId id="262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2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9C"/>
    <a:srgbClr val="000000"/>
    <a:srgbClr val="87A4D3"/>
    <a:srgbClr val="688948"/>
    <a:srgbClr val="44546A"/>
    <a:srgbClr val="658BC6"/>
    <a:srgbClr val="3E8BA4"/>
    <a:srgbClr val="798695"/>
    <a:srgbClr val="3B6D79"/>
    <a:srgbClr val="4B0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0A3802-9909-4D9C-89B6-F77F63EF4BBC}" v="19" dt="2021-04-06T19:59:31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 autoAdjust="0"/>
  </p:normalViewPr>
  <p:slideViewPr>
    <p:cSldViewPr snapToGrid="0">
      <p:cViewPr varScale="1">
        <p:scale>
          <a:sx n="113" d="100"/>
          <a:sy n="113" d="100"/>
        </p:scale>
        <p:origin x="42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57487-F7AD-4FD0-A5D6-668EE12F54C9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CE8D6-0A96-4995-9B7C-C2706584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4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33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974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17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2973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31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925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2290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945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058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60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420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55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671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657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51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732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11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09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66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5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2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12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520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3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51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875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87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204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5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6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4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5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1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03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6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0AC1-D53C-4772-9425-50B15247EF8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20AC1-D53C-4772-9425-50B15247EF8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E9E61-3941-4980-98C3-6DAC94B46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9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C764DE79-268F-4C1A-8933-263129D2AF90}" type="datetimeFigureOut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4/20/2021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48F63A3B-78C7-47BE-AE5E-E10140E04643}" type="slidenum">
              <a:rPr lang="en-US" smtClean="0">
                <a:solidFill>
                  <a:srgbClr val="999999">
                    <a:tint val="75000"/>
                  </a:srgbClr>
                </a:solidFill>
              </a:rPr>
              <a:pPr defTabSz="914217"/>
              <a:t>‹#›</a:t>
            </a:fld>
            <a:endParaRPr lang="en-US" dirty="0">
              <a:solidFill>
                <a:srgbClr val="999999">
                  <a:tint val="75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510EC9C-7AA6-034B-8A74-39E46AF9908C}"/>
              </a:ext>
            </a:extLst>
          </p:cNvPr>
          <p:cNvSpPr txBox="1"/>
          <p:nvPr userDrawn="1"/>
        </p:nvSpPr>
        <p:spPr>
          <a:xfrm>
            <a:off x="11833185" y="305271"/>
            <a:ext cx="413860" cy="246203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 defTabSz="914217"/>
            <a:fld id="{260E2A6B-A809-4840-BF14-8648BC0BDF87}" type="slidenum">
              <a:rPr lang="id-ID" sz="1000" smtClean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Montserrat" charset="0"/>
              </a:rPr>
              <a:pPr algn="ctr" defTabSz="914217"/>
              <a:t>‹#›</a:t>
            </a:fld>
            <a:r>
              <a:rPr lang="id-ID" sz="1000" b="1" dirty="0">
                <a:solidFill>
                  <a:srgbClr val="FFFFFF"/>
                </a:solidFill>
                <a:latin typeface="Montserrat" charset="0"/>
                <a:ea typeface="Montserrat" charset="0"/>
                <a:cs typeface="Montserrat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125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216308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Ryan Greene, CCIM, SIOR </a:t>
            </a:r>
            <a:endParaRPr lang="en-US" altLang="en-US" sz="1400" b="1" dirty="0" smtClean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 smtClean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NAI </a:t>
            </a:r>
            <a:r>
              <a:rPr lang="en-US" altLang="en-US" sz="1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Latter and </a:t>
            </a:r>
            <a:r>
              <a:rPr lang="en-US" altLang="en-US" sz="1400" b="1" dirty="0" smtClean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Blum </a:t>
            </a: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INDUSTRIAL 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4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47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64" y="964171"/>
            <a:ext cx="9821508" cy="4385231"/>
          </a:xfrm>
          <a:prstGeom prst="rect">
            <a:avLst/>
          </a:prstGeom>
        </p:spPr>
      </p:pic>
      <p:sp>
        <p:nvSpPr>
          <p:cNvPr id="5" name="Shape 32"/>
          <p:cNvSpPr txBox="1">
            <a:spLocks/>
          </p:cNvSpPr>
          <p:nvPr/>
        </p:nvSpPr>
        <p:spPr bwMode="auto">
          <a:xfrm>
            <a:off x="4270141" y="5676400"/>
            <a:ext cx="3884045" cy="42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1100" kern="0" spc="300" dirty="0" smtClean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Siegen Lane Amazon Fulfillment Center </a:t>
            </a:r>
            <a:endParaRPr lang="en-US" altLang="en-US" sz="1100" kern="0" spc="3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889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Shape 32"/>
          <p:cNvSpPr txBox="1">
            <a:spLocks/>
          </p:cNvSpPr>
          <p:nvPr/>
        </p:nvSpPr>
        <p:spPr bwMode="auto">
          <a:xfrm>
            <a:off x="4420969" y="6103701"/>
            <a:ext cx="3884045" cy="42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1100" kern="0" spc="300" dirty="0" smtClean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 Baton Rouge Distribution Center </a:t>
            </a:r>
            <a:endParaRPr lang="en-US" altLang="en-US" sz="1100" kern="0" spc="3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78" y="281101"/>
            <a:ext cx="7478598" cy="560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2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33" y="372164"/>
            <a:ext cx="7398267" cy="5549165"/>
          </a:xfrm>
          <a:prstGeom prst="rect">
            <a:avLst/>
          </a:prstGeom>
        </p:spPr>
      </p:pic>
      <p:sp>
        <p:nvSpPr>
          <p:cNvPr id="5" name="Shape 32"/>
          <p:cNvSpPr txBox="1">
            <a:spLocks/>
          </p:cNvSpPr>
          <p:nvPr/>
        </p:nvSpPr>
        <p:spPr bwMode="auto">
          <a:xfrm>
            <a:off x="4050717" y="6103701"/>
            <a:ext cx="3884045" cy="42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1100" kern="0" spc="300" dirty="0" smtClean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 Baton Rouge Distribution Center </a:t>
            </a:r>
            <a:endParaRPr lang="en-US" altLang="en-US" sz="1100" kern="0" spc="3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19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5" name="Picture 2" descr="Big Lebowski review: why Jeff 'The Dude' Lebowksi is a loser | British G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57" y="1755022"/>
            <a:ext cx="4748655" cy="316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tthew McConaughey Spent 52 Days Alone in the Desert with No Electricity  to Write His Memoir | Vanity Fai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46" y="1755022"/>
            <a:ext cx="4762794" cy="317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E02FD44-2812-D140-9CB7-AA17F9D47F93}"/>
              </a:ext>
            </a:extLst>
          </p:cNvPr>
          <p:cNvSpPr txBox="1"/>
          <p:nvPr/>
        </p:nvSpPr>
        <p:spPr>
          <a:xfrm>
            <a:off x="2135957" y="5349401"/>
            <a:ext cx="508028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"/>
              </a:lnSpc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Pre-Covid 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Lato Light" panose="020F0502020204030203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E02FD44-2812-D140-9CB7-AA17F9D47F93}"/>
              </a:ext>
            </a:extLst>
          </p:cNvPr>
          <p:cNvSpPr txBox="1"/>
          <p:nvPr/>
        </p:nvSpPr>
        <p:spPr>
          <a:xfrm>
            <a:off x="7784184" y="5349402"/>
            <a:ext cx="508028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"/>
              </a:lnSpc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Post-Covid</a:t>
            </a: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Lato Light" panose="020F0502020204030203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288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Shape 32"/>
          <p:cNvSpPr txBox="1">
            <a:spLocks/>
          </p:cNvSpPr>
          <p:nvPr/>
        </p:nvSpPr>
        <p:spPr bwMode="auto">
          <a:xfrm>
            <a:off x="5142917" y="5890050"/>
            <a:ext cx="3884045" cy="42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1100" kern="0" spc="300" dirty="0" smtClean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Cortana Mall </a:t>
            </a:r>
            <a:endParaRPr lang="en-US" altLang="en-US" sz="1100" kern="0" spc="3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671512"/>
            <a:ext cx="8763000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48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Shape 32"/>
          <p:cNvSpPr txBox="1">
            <a:spLocks/>
          </p:cNvSpPr>
          <p:nvPr/>
        </p:nvSpPr>
        <p:spPr bwMode="auto">
          <a:xfrm>
            <a:off x="4812717" y="5676400"/>
            <a:ext cx="3884045" cy="42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1100" kern="0" spc="300" dirty="0" smtClean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Cortana Mall </a:t>
            </a:r>
            <a:endParaRPr lang="en-US" altLang="en-US" sz="1100" kern="0" spc="3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340046"/>
            <a:ext cx="8905522" cy="500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64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271343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091945" y="1015207"/>
            <a:ext cx="457733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 smtClean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Transportation Hub</a:t>
            </a:r>
          </a:p>
          <a:p>
            <a:endParaRPr lang="en-US" sz="2400" b="1" spc="600" dirty="0">
              <a:solidFill>
                <a:schemeClr val="tx2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spc="600" dirty="0" smtClean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Rail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spc="600" dirty="0" smtClean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Interstate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spc="600" dirty="0" smtClean="0">
                <a:solidFill>
                  <a:schemeClr val="tx2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Port   </a:t>
            </a:r>
            <a:endParaRPr lang="en-US" sz="4000" b="1" spc="600" dirty="0">
              <a:solidFill>
                <a:schemeClr val="tx2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3982821"/>
              </p:ext>
            </p:extLst>
          </p:nvPr>
        </p:nvGraphicFramePr>
        <p:xfrm>
          <a:off x="5524500" y="404763"/>
          <a:ext cx="6565899" cy="6612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Acrobat Document" r:id="rId5" imgW="8229600" imgH="8286712" progId="AcroExch.Document.11">
                  <p:embed/>
                </p:oleObj>
              </mc:Choice>
              <mc:Fallback>
                <p:oleObj name="Acrobat Document" r:id="rId5" imgW="8229600" imgH="828671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24500" y="404763"/>
                        <a:ext cx="6565899" cy="6612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5-Point Star 4"/>
          <p:cNvSpPr/>
          <p:nvPr/>
        </p:nvSpPr>
        <p:spPr>
          <a:xfrm>
            <a:off x="8708215" y="3644900"/>
            <a:ext cx="638985" cy="52373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29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95807" y="263719"/>
            <a:ext cx="11508537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367" y="1941535"/>
            <a:ext cx="8217074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32"/>
          <p:cNvSpPr txBox="1">
            <a:spLocks/>
          </p:cNvSpPr>
          <p:nvPr/>
        </p:nvSpPr>
        <p:spPr bwMode="auto">
          <a:xfrm>
            <a:off x="5041900" y="5875158"/>
            <a:ext cx="5044288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1100" kern="0" spc="300" dirty="0" smtClean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Absorption </a:t>
            </a:r>
            <a:endParaRPr lang="en-US" altLang="en-US" sz="1100" kern="0" spc="3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3" y="419326"/>
            <a:ext cx="11187184" cy="523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39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-8352" y="278296"/>
            <a:ext cx="12200352" cy="6879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4" name="TextBox 33"/>
          <p:cNvSpPr txBox="1"/>
          <p:nvPr/>
        </p:nvSpPr>
        <p:spPr>
          <a:xfrm>
            <a:off x="1720597" y="1824001"/>
            <a:ext cx="8083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Distribution/3PL Replace Petro-Chemical in Baton Rouge as a the major player? 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37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77" y="388148"/>
            <a:ext cx="9379324" cy="605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88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60434" y="2177987"/>
            <a:ext cx="5143500" cy="349726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Ryan Greene, CCIM, SIOR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NAI Latter &amp; Blum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Evan Scroggs, CCIM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NAI Latter &amp; Blum</a:t>
            </a:r>
            <a:endParaRPr lang="en-US" sz="8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Scot Guidry, CCIM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Mike Falgoust &amp;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Todd Pevey, MPA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St. John Properties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606437" y="2177987"/>
            <a:ext cx="41529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Brent Garrett, CCIM, SIOR 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Beau Box Commercial Real Estate</a:t>
            </a: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David Lakvold, MAI, SRA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The Lakvold Group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Dex Shill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NAI Latter &amp; Blum</a:t>
            </a: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377020" y="353759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INDUSTRIAL COMMITTEE MEMBERS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2326" y="1265129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0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0853" y="2567836"/>
            <a:ext cx="5856978" cy="2981194"/>
          </a:xfrm>
          <a:prstGeom prst="rect">
            <a:avLst/>
          </a:prstGeom>
          <a:noFill/>
          <a:ln w="19050">
            <a:gradFill>
              <a:gsLst>
                <a:gs pos="0">
                  <a:srgbClr val="00A09C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20031" b="16349"/>
          <a:stretch/>
        </p:blipFill>
        <p:spPr>
          <a:xfrm>
            <a:off x="1263989" y="959044"/>
            <a:ext cx="8731891" cy="552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263989" y="248690"/>
            <a:ext cx="9127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 smtClean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Uncle Tim has more money than me!  </a:t>
            </a:r>
            <a:endParaRPr lang="en-US" sz="4000" b="1" spc="600" dirty="0">
              <a:solidFill>
                <a:srgbClr val="44546A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25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-8352" y="278296"/>
            <a:ext cx="12200352" cy="6879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4" name="TextBox 33"/>
          <p:cNvSpPr txBox="1"/>
          <p:nvPr/>
        </p:nvSpPr>
        <p:spPr>
          <a:xfrm>
            <a:off x="1697737" y="2221015"/>
            <a:ext cx="8083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8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Renewables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05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-8352" y="278296"/>
            <a:ext cx="12200352" cy="6879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3314" name="Picture 2" descr="d346xxcyottdqx.cloudfront.net/wp-content/upload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73" y="-602941"/>
            <a:ext cx="9437295" cy="707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22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-8352" y="278296"/>
            <a:ext cx="12200352" cy="6879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9458" name="Picture 2" descr="What Are Examples of Renewable Resources? | EnergyS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583" y="344458"/>
            <a:ext cx="7739684" cy="629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019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-8352" y="278296"/>
            <a:ext cx="12200352" cy="6879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0482" name="Picture 2" descr="Jobs Freeze: America's Wind &amp; Solar 'Industries' Crushed By COVID-19 –  100,000 Sacked – STOP THESE THIN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757" y="1055858"/>
            <a:ext cx="7124095" cy="46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62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-8352" y="278296"/>
            <a:ext cx="12200352" cy="6879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98" y="556624"/>
            <a:ext cx="7616335" cy="5707174"/>
          </a:xfrm>
          <a:prstGeom prst="rect">
            <a:avLst/>
          </a:prstGeom>
        </p:spPr>
      </p:pic>
      <p:sp>
        <p:nvSpPr>
          <p:cNvPr id="7" name="Shape 32"/>
          <p:cNvSpPr txBox="1">
            <a:spLocks/>
          </p:cNvSpPr>
          <p:nvPr/>
        </p:nvSpPr>
        <p:spPr bwMode="auto">
          <a:xfrm>
            <a:off x="4380917" y="6366021"/>
            <a:ext cx="3884045" cy="42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1100" kern="0" spc="300" dirty="0" smtClean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 Baton Rouge Solar Farm </a:t>
            </a:r>
            <a:endParaRPr lang="en-US" altLang="en-US" sz="1100" kern="0" spc="3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38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-8352" y="278296"/>
            <a:ext cx="12200352" cy="687923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27" y="0"/>
            <a:ext cx="9766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71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271343"/>
            <a:ext cx="12192000" cy="68792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1954" y="0"/>
            <a:ext cx="1189973" cy="6858000"/>
          </a:xfrm>
          <a:prstGeom prst="rect">
            <a:avLst/>
          </a:prstGeom>
          <a:gradFill>
            <a:gsLst>
              <a:gs pos="54000">
                <a:srgbClr val="3E8BA4">
                  <a:alpha val="47000"/>
                </a:srgbClr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244E88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4E99693-608D-D54C-890B-671CBCAD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49921" y="1827676"/>
            <a:ext cx="8083803" cy="296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3PL Growth and Fast Followers to Amazon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Political Policies and Local Impact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Political Race and Industrial Impact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 Increased Rental Rates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Supply to meet demand </a:t>
            </a:r>
            <a:endParaRPr lang="en-US" sz="20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79335" y="894499"/>
            <a:ext cx="8083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to watch for: 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997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6" y="3561615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5" y="4879146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436" y="1165626"/>
            <a:ext cx="2484675" cy="24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67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CE02FD44-2812-D140-9CB7-AA17F9D47F93}"/>
              </a:ext>
            </a:extLst>
          </p:cNvPr>
          <p:cNvSpPr txBox="1"/>
          <p:nvPr/>
        </p:nvSpPr>
        <p:spPr>
          <a:xfrm>
            <a:off x="524962" y="5010052"/>
            <a:ext cx="332394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"/>
              </a:lnSpc>
            </a:pP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2020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Lato Light" panose="020F0502020204030203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" name="Picture 2" descr="Spicy Bloody Mary – A Couple Coo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602" y="685336"/>
            <a:ext cx="4314984" cy="539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101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431829" y="0"/>
            <a:ext cx="11508537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F7812E2-059D-CC42-B2CE-9CC65BC4B80B}"/>
              </a:ext>
            </a:extLst>
          </p:cNvPr>
          <p:cNvGrpSpPr/>
          <p:nvPr/>
        </p:nvGrpSpPr>
        <p:grpSpPr>
          <a:xfrm>
            <a:off x="1172008" y="657295"/>
            <a:ext cx="2641108" cy="786736"/>
            <a:chOff x="7861505" y="1038758"/>
            <a:chExt cx="5282215" cy="1573472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6FC4561B-11EE-6F46-827F-41EB966FB184}"/>
                </a:ext>
              </a:extLst>
            </p:cNvPr>
            <p:cNvSpPr txBox="1"/>
            <p:nvPr/>
          </p:nvSpPr>
          <p:spPr>
            <a:xfrm>
              <a:off x="7861505" y="1596568"/>
              <a:ext cx="5282215" cy="101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spc="300" dirty="0" smtClean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2021 Report</a:t>
              </a:r>
              <a:endParaRPr lang="en-US" sz="27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0E17845E-F3C2-D747-911C-ABB4851FAA06}"/>
                </a:ext>
              </a:extLst>
            </p:cNvPr>
            <p:cNvSpPr txBox="1"/>
            <p:nvPr/>
          </p:nvSpPr>
          <p:spPr>
            <a:xfrm>
              <a:off x="7861505" y="1038758"/>
              <a:ext cx="369462" cy="430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8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FC4561B-11EE-6F46-827F-41EB966FB184}"/>
              </a:ext>
            </a:extLst>
          </p:cNvPr>
          <p:cNvSpPr txBox="1"/>
          <p:nvPr/>
        </p:nvSpPr>
        <p:spPr>
          <a:xfrm>
            <a:off x="2738427" y="1588221"/>
            <a:ext cx="859259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Industrial’s New Look</a:t>
            </a: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Renewables’ Impact </a:t>
            </a:r>
          </a:p>
          <a:p>
            <a:pPr marL="457200" indent="-4572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 smtClean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Trends and Outlook </a:t>
            </a:r>
            <a:endParaRPr lang="en-US" sz="2700" b="1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280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CE02FD44-2812-D140-9CB7-AA17F9D47F93}"/>
              </a:ext>
            </a:extLst>
          </p:cNvPr>
          <p:cNvSpPr txBox="1"/>
          <p:nvPr/>
        </p:nvSpPr>
        <p:spPr>
          <a:xfrm>
            <a:off x="3449535" y="852831"/>
            <a:ext cx="508028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"/>
              </a:lnSpc>
            </a:pP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Industrial is Sexy? 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Lato Light" panose="020F0502020204030203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5" name="Picture 2" descr="Big Lebowski review: why Jeff 'The Dude' Lebowksi is a loser | British G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57" y="1755022"/>
            <a:ext cx="4748655" cy="316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atthew McConaughey Spent 52 Days Alone in the Desert with No Electricity  to Write His Memoir | Vanity Fai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46" y="1755022"/>
            <a:ext cx="4762794" cy="317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E02FD44-2812-D140-9CB7-AA17F9D47F93}"/>
              </a:ext>
            </a:extLst>
          </p:cNvPr>
          <p:cNvSpPr txBox="1"/>
          <p:nvPr/>
        </p:nvSpPr>
        <p:spPr>
          <a:xfrm>
            <a:off x="2135957" y="5349401"/>
            <a:ext cx="508028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"/>
              </a:lnSpc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Pre-Covid 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Lato Light" panose="020F0502020204030203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E02FD44-2812-D140-9CB7-AA17F9D47F93}"/>
              </a:ext>
            </a:extLst>
          </p:cNvPr>
          <p:cNvSpPr txBox="1"/>
          <p:nvPr/>
        </p:nvSpPr>
        <p:spPr>
          <a:xfrm>
            <a:off x="7784184" y="5349402"/>
            <a:ext cx="508028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"/>
              </a:lnSpc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Post-Covid</a:t>
            </a:r>
            <a:r>
              <a:rPr 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Lato Light" panose="020F0502020204030203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92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526007" y="108112"/>
            <a:ext cx="11508537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367" y="1941535"/>
            <a:ext cx="8217074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42367" y="204972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400" b="1" spc="300" dirty="0" smtClean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Low Vacancy = Landlord Friendly </a:t>
            </a:r>
            <a:endParaRPr lang="en-US" altLang="en-US" sz="2400" b="1" spc="3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0" name="Shape 32"/>
          <p:cNvSpPr txBox="1">
            <a:spLocks/>
          </p:cNvSpPr>
          <p:nvPr/>
        </p:nvSpPr>
        <p:spPr bwMode="auto">
          <a:xfrm>
            <a:off x="3977909" y="5753779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1100" b="1" i="1" kern="0" spc="300" dirty="0" smtClean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Low Vacancy = Landlord Friendly Market </a:t>
            </a:r>
            <a:endParaRPr lang="en-US" altLang="en-US" sz="1100" b="1" i="1" kern="0" spc="3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31" y="362676"/>
            <a:ext cx="9827287" cy="497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4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526007" y="108112"/>
            <a:ext cx="11508537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367" y="1941535"/>
            <a:ext cx="8217074" cy="3536230"/>
          </a:xfrm>
          <a:prstGeom prst="rect">
            <a:avLst/>
          </a:prstGeom>
          <a:noFill/>
          <a:ln w="19050">
            <a:gradFill>
              <a:gsLst>
                <a:gs pos="0">
                  <a:srgbClr val="3E8BA4"/>
                </a:gs>
                <a:gs pos="100000">
                  <a:srgbClr val="3E8BA4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165" y="479701"/>
            <a:ext cx="9502219" cy="49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19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26" name="Picture 2" descr="Amazon to pay employee bonus amid threat of Black Friday strikes | Ars  Techn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93" y="532150"/>
            <a:ext cx="8362552" cy="55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452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42" y="114494"/>
            <a:ext cx="8081127" cy="6061353"/>
          </a:xfrm>
          <a:prstGeom prst="rect">
            <a:avLst/>
          </a:prstGeom>
        </p:spPr>
      </p:pic>
      <p:sp>
        <p:nvSpPr>
          <p:cNvPr id="10" name="Shape 32"/>
          <p:cNvSpPr txBox="1">
            <a:spLocks/>
          </p:cNvSpPr>
          <p:nvPr/>
        </p:nvSpPr>
        <p:spPr bwMode="auto">
          <a:xfrm>
            <a:off x="3732812" y="6023419"/>
            <a:ext cx="441194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1pPr>
            <a:lvl2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  <a:rtl val="0"/>
              </a:defRPr>
            </a:lvl2pPr>
            <a:lvl3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algn="l" rtl="0" eaLnBrk="0" fontAlgn="base" hangingPunct="0">
              <a:spcBef>
                <a:spcPts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FF"/>
              </a:buClr>
            </a:pPr>
            <a:r>
              <a:rPr lang="en-US" altLang="en-US" sz="1100" kern="0" spc="300" dirty="0" smtClean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Siegen Lane Amazon Fulfillment Center </a:t>
            </a:r>
            <a:endParaRPr lang="en-US" altLang="en-US" sz="1100" kern="0" spc="300" dirty="0">
              <a:solidFill>
                <a:srgbClr val="4454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61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cketo Graphics - Aqua Purple Light">
      <a:dk1>
        <a:srgbClr val="999999"/>
      </a:dk1>
      <a:lt1>
        <a:srgbClr val="FFFFFF"/>
      </a:lt1>
      <a:dk2>
        <a:srgbClr val="494949"/>
      </a:dk2>
      <a:lt2>
        <a:srgbClr val="FFFFFF"/>
      </a:lt2>
      <a:accent1>
        <a:srgbClr val="00A09C"/>
      </a:accent1>
      <a:accent2>
        <a:srgbClr val="0098A5"/>
      </a:accent2>
      <a:accent3>
        <a:srgbClr val="1991AB"/>
      </a:accent3>
      <a:accent4>
        <a:srgbClr val="2B85AE"/>
      </a:accent4>
      <a:accent5>
        <a:srgbClr val="4175A9"/>
      </a:accent5>
      <a:accent6>
        <a:srgbClr val="5267A5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216</Words>
  <Application>Microsoft Office PowerPoint</Application>
  <PresentationFormat>Widescreen</PresentationFormat>
  <Paragraphs>77</Paragraphs>
  <Slides>28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Corbel</vt:lpstr>
      <vt:lpstr>Lato Light</vt:lpstr>
      <vt:lpstr>Montserrat</vt:lpstr>
      <vt:lpstr>Roboto</vt:lpstr>
      <vt:lpstr>Times New Roman</vt:lpstr>
      <vt:lpstr>Office Theme</vt:lpstr>
      <vt:lpstr>1_Office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BATON ROUGE INDUSTRIAL MARKET</dc:title>
  <dc:creator>Adeen</dc:creator>
  <cp:lastModifiedBy>Ryan Greene</cp:lastModifiedBy>
  <cp:revision>44</cp:revision>
  <dcterms:created xsi:type="dcterms:W3CDTF">2021-03-26T15:28:04Z</dcterms:created>
  <dcterms:modified xsi:type="dcterms:W3CDTF">2021-04-20T21:33:16Z</dcterms:modified>
</cp:coreProperties>
</file>