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8" r:id="rId3"/>
    <p:sldId id="260" r:id="rId4"/>
    <p:sldId id="274" r:id="rId5"/>
    <p:sldId id="282" r:id="rId6"/>
    <p:sldId id="271" r:id="rId7"/>
    <p:sldId id="288" r:id="rId8"/>
    <p:sldId id="289" r:id="rId9"/>
    <p:sldId id="269" r:id="rId10"/>
    <p:sldId id="290" r:id="rId11"/>
    <p:sldId id="291" r:id="rId12"/>
    <p:sldId id="292" r:id="rId13"/>
    <p:sldId id="261" r:id="rId14"/>
    <p:sldId id="299" r:id="rId15"/>
    <p:sldId id="301" r:id="rId16"/>
    <p:sldId id="302" r:id="rId17"/>
    <p:sldId id="293" r:id="rId18"/>
    <p:sldId id="294" r:id="rId19"/>
    <p:sldId id="303" r:id="rId20"/>
    <p:sldId id="304" r:id="rId21"/>
    <p:sldId id="311" r:id="rId22"/>
    <p:sldId id="297" r:id="rId23"/>
    <p:sldId id="298" r:id="rId24"/>
    <p:sldId id="309" r:id="rId25"/>
    <p:sldId id="310" r:id="rId26"/>
    <p:sldId id="287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 Gose" initials="TG" lastIdx="2" clrIdx="0">
    <p:extLst>
      <p:ext uri="{19B8F6BF-5375-455C-9EA6-DF929625EA0E}">
        <p15:presenceInfo xmlns:p15="http://schemas.microsoft.com/office/powerpoint/2012/main" userId="94599266ce7638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C"/>
    <a:srgbClr val="688948"/>
    <a:srgbClr val="87A4D3"/>
    <a:srgbClr val="000000"/>
    <a:srgbClr val="44546A"/>
    <a:srgbClr val="658BC6"/>
    <a:srgbClr val="3E8BA4"/>
    <a:srgbClr val="798695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A3802-9909-4D9C-89B6-F77F63EF4BBC}" v="19" dt="2021-04-06T19:59:31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7A4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6E-4D9A-A640-D78EED6293A0}"/>
              </c:ext>
            </c:extLst>
          </c:dPt>
          <c:dPt>
            <c:idx val="1"/>
            <c:bubble3D val="0"/>
            <c:explosion val="8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6E-4D9A-A640-D78EED6293A0}"/>
              </c:ext>
            </c:extLst>
          </c:dPt>
          <c:dPt>
            <c:idx val="2"/>
            <c:bubble3D val="0"/>
            <c:spPr>
              <a:solidFill>
                <a:srgbClr val="6889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6E-4D9A-A640-D78EED6293A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0.53500000000000003</c:v>
                </c:pt>
                <c:pt idx="1">
                  <c:v>0.20499999999999999</c:v>
                </c:pt>
                <c:pt idx="2" formatCode="0%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6E-4D9A-A640-D78EED6293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9T09:50:43.254" idx="2">
    <p:pos x="10" y="10"/>
    <p:text>can we dress up the font for the the exchange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9T09:50:43.254" idx="2">
    <p:pos x="10" y="10"/>
    <p:text>can we dress up the font for the the exchange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0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1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3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9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84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5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4/26/21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Ty </a:t>
            </a:r>
            <a:r>
              <a:rPr lang="en-US" altLang="en-US" sz="1400" b="1" dirty="0" err="1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Gose</a:t>
            </a: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 CCIM, </a:t>
            </a:r>
            <a:r>
              <a:rPr lang="en-US" altLang="en-US" sz="1400" b="1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SIOR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NAI </a:t>
            </a: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Latter and Blum, Inc.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OFFICE </a:t>
            </a: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87592" y="56692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47" y="1427706"/>
            <a:ext cx="8689221" cy="45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18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Pulse of the Office Market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What Brokers are Reporting in 2021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718" y="2055523"/>
            <a:ext cx="9707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Historic Pandemic threw the rulebook out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Multistory office decline accelerated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Few large lease deals – transactions were primarily renewals and downsizes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Acadian/College and Essen/Bluebonnet  occupancy dropped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Downtown and Sherwood occupancy remained steady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Almost 1MM SF of Class A office space being marketed when sublease included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 handful of owner-occupant sales in Class B markets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General trend of tenants and buyers looking for value deals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Continued trend towards Garden Office Condos and away from multistory</a:t>
            </a:r>
          </a:p>
        </p:txBody>
      </p:sp>
    </p:spTree>
    <p:extLst>
      <p:ext uri="{BB962C8B-B14F-4D97-AF65-F5344CB8AC3E}">
        <p14:creationId xmlns:p14="http://schemas.microsoft.com/office/powerpoint/2010/main" val="222137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1925510"/>
            <a:chOff x="7861505" y="1038758"/>
            <a:chExt cx="5282215" cy="38510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3293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Notable Sales</a:t>
              </a:r>
            </a:p>
            <a:p>
              <a:endPara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Bon </a:t>
              </a:r>
              <a:r>
                <a:rPr lang="en-US" sz="2000" b="1" i="1" spc="300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Carre</a:t>
              </a:r>
              <a:endParaRPr lang="en-US" sz="2000" b="1" i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9" r="22756"/>
          <a:stretch/>
        </p:blipFill>
        <p:spPr bwMode="auto">
          <a:xfrm>
            <a:off x="3844626" y="936200"/>
            <a:ext cx="6735665" cy="5079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grass, outdoor, sky, cement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16" y="936200"/>
            <a:ext cx="6767175" cy="5079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2233286"/>
            <a:chOff x="7861505" y="1038758"/>
            <a:chExt cx="5282215" cy="446657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Notable Sales</a:t>
              </a:r>
            </a:p>
            <a:p>
              <a:endPara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Investar</a:t>
              </a:r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 Tower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2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26" y="936201"/>
            <a:ext cx="6735664" cy="5079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2233286"/>
            <a:chOff x="7861505" y="1038758"/>
            <a:chExt cx="5282215" cy="446657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Notable Sales</a:t>
              </a:r>
            </a:p>
            <a:p>
              <a:endPara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Sherwood Tower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25" y="936200"/>
            <a:ext cx="6735665" cy="5079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2356397"/>
            <a:chOff x="7861505" y="1038758"/>
            <a:chExt cx="5282215" cy="47127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Notable Sales</a:t>
              </a:r>
            </a:p>
            <a:p>
              <a:endPara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Sherwood II</a:t>
              </a:r>
            </a:p>
            <a:p>
              <a:r>
                <a:rPr lang="en-US" sz="14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(Part of Sherwood Tower Sale)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35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New Developments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In 2020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718" y="2055523"/>
            <a:ext cx="9707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Very few new developments this year: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River Mark Centre– formerly Chase South Tower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1200 Brickyard – Water Campus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The Exchange – Office Condos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861 Main St</a:t>
            </a:r>
          </a:p>
        </p:txBody>
      </p:sp>
    </p:spTree>
    <p:extLst>
      <p:ext uri="{BB962C8B-B14F-4D97-AF65-F5344CB8AC3E}">
        <p14:creationId xmlns:p14="http://schemas.microsoft.com/office/powerpoint/2010/main" val="2484995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2" name="image1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873169" y="936199"/>
            <a:ext cx="6781995" cy="5089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2017843"/>
            <a:chOff x="7861505" y="1038758"/>
            <a:chExt cx="5282215" cy="40356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347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New </a:t>
              </a:r>
              <a:r>
                <a:rPr lang="en-US" sz="20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Development</a:t>
              </a:r>
            </a:p>
            <a:p>
              <a:endPara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River Mark</a:t>
              </a:r>
            </a:p>
            <a:p>
              <a:r>
                <a:rPr lang="en-US" sz="2000" b="1" i="1" spc="30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Centre</a:t>
              </a:r>
              <a:endParaRPr lang="en-US" sz="2000" b="1" i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8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2" name="image10.jpg" descr="C:\Users\micha\Downloads\1200Byardlanephot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4973" y="944931"/>
            <a:ext cx="6780191" cy="5080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2017843"/>
            <a:chOff x="7861505" y="1038758"/>
            <a:chExt cx="5282215" cy="40356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347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New </a:t>
              </a:r>
              <a:r>
                <a:rPr lang="en-US" sz="20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Development</a:t>
              </a:r>
            </a:p>
            <a:p>
              <a:endPara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1200 Brickyard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9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0" name="Picture 9" descr="C:\Users\Michael Cashio\AppData\Local\Microsoft\Windows\INetCache\Content.Word\26167014_The_Exchange_Elevation_3.19.2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905" r="1122" b="2381"/>
          <a:stretch/>
        </p:blipFill>
        <p:spPr bwMode="auto">
          <a:xfrm>
            <a:off x="3848904" y="936200"/>
            <a:ext cx="6806261" cy="5089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1710066"/>
            <a:chOff x="7861505" y="1038758"/>
            <a:chExt cx="5282215" cy="34201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New </a:t>
              </a:r>
              <a:r>
                <a:rPr lang="en-US" sz="20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Development</a:t>
              </a:r>
            </a:p>
            <a:p>
              <a:endPara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The Exchange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2177987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Ty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Gose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, CCIM, SIOR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Jonann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 Stutzman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Gary Black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Wampold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 Companies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Michael Cashio, CCIM</a:t>
            </a:r>
            <a:endParaRPr lang="en-US" sz="1600" b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378456"/>
            <a:ext cx="41529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Jake Loach</a:t>
            </a:r>
          </a:p>
          <a:p>
            <a:pPr eaLnBrk="1" hangingPunct="1">
              <a:defRPr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George </a:t>
            </a:r>
            <a:r>
              <a:rPr lang="en-US" alt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Bonvillain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, J.D.</a:t>
            </a:r>
          </a:p>
          <a:p>
            <a:pPr eaLnBrk="1" hangingPunct="1">
              <a:defRPr/>
            </a:pPr>
            <a:r>
              <a:rPr lang="en-US" altLang="en-US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Elifin</a:t>
            </a: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 Realty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OFFICE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00382" y="1252603"/>
            <a:ext cx="6699876" cy="4985359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00A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4962" y="31640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8" t="20698" b="40953"/>
          <a:stretch/>
        </p:blipFill>
        <p:spPr>
          <a:xfrm>
            <a:off x="3848902" y="936199"/>
            <a:ext cx="6806263" cy="5089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1710066"/>
            <a:chOff x="7861505" y="1038758"/>
            <a:chExt cx="5282215" cy="34201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New </a:t>
              </a:r>
              <a:r>
                <a:rPr lang="en-US" sz="20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Development</a:t>
              </a:r>
            </a:p>
            <a:p>
              <a:endPara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  <a:p>
              <a:r>
                <a:rPr lang="en-US" sz="2000" b="1" i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861 Main St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18184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pc="6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2020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Baton Rouge Class A Market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Compared to Other Cities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718" y="2055523"/>
            <a:ext cx="9707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Baton Rouge, LA – 82.11 % Occupancy at $22.46 / SF Average</a:t>
            </a:r>
          </a:p>
          <a:p>
            <a:pPr algn="just"/>
            <a:endParaRPr lang="en-US" sz="2400" b="1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Austin, Texas – 82.9% Occupancy at $49.27 / SF Average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Oklahoma City, Oklahoma – 86.4% Occupancy at $22.06 / SF Average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Louisville, Kentucky – 82.1% Occupancy at $20.51 / SF Average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Nashville, Tennessee – 85.7% Occupancy at $33.01 / SF Average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Birmingham, Alabama – 83.2% Occupancy at $22.33/ SF Average</a:t>
            </a:r>
          </a:p>
        </p:txBody>
      </p:sp>
    </p:spTree>
    <p:extLst>
      <p:ext uri="{BB962C8B-B14F-4D97-AF65-F5344CB8AC3E}">
        <p14:creationId xmlns:p14="http://schemas.microsoft.com/office/powerpoint/2010/main" val="262911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The Future of Office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Commercial Office Space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53" y="2035629"/>
            <a:ext cx="50768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9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0" y="-11454"/>
            <a:ext cx="12200351" cy="6902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The Future of Office Nationwide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Commercial Office Space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 descr="A picture containing outdoor, street&#10;&#10;Description automatically generated">
            <a:extLst>
              <a:ext uri="{FF2B5EF4-FFF2-40B4-BE49-F238E27FC236}">
                <a16:creationId xmlns:a16="http://schemas.microsoft.com/office/drawing/2014/main" id="{DDA2EE2E-72D3-4504-ADC8-19A00885D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59" y="3470092"/>
            <a:ext cx="2897456" cy="24169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718" y="2055523"/>
            <a:ext cx="9707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Initially Work from Home was here to stay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Possibility The Home Working Honeymoon is over?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Responses are Industry Specific and Vary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Gen Z is Struggling to Gain Traction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Human Element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Designed for Connection and Comradery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Office Necessary for Competition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800" b="1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2112275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1007369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The Future of Office Baton Rouge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Commercial Office Space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718" y="2055523"/>
            <a:ext cx="9707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Our Growth in GDP has been Lopsided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Masking the decrease in office or white collar jobs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Road Map for Growth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Community Schools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Overhaul State Taxes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Improve Livability – Community, Well-Being, Public Investment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Utilize the existing GBTR Industrial Structure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Uniquely Louisiana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2800" b="1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2510241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8352" y="0"/>
            <a:ext cx="12200351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10378" y="10617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523718" y="724588"/>
            <a:ext cx="793688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2020 </a:t>
            </a:r>
          </a:p>
          <a:p>
            <a:r>
              <a:rPr lang="en-US" sz="36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Year End Review</a:t>
            </a:r>
          </a:p>
          <a:p>
            <a:r>
              <a:rPr lang="en-US" sz="20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Commercial Office Space</a:t>
            </a:r>
            <a:endParaRPr lang="en-US" sz="36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719" y="2661915"/>
            <a:ext cx="9707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it-IT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Covid-19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it-IT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 market on pause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it-IT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Acceleration of an existing problem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it-IT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</a:rPr>
              <a:t>Uncertainty for the future of office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F56C9AD-9115-4A8F-8E59-DBFDA64E1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925" y="628661"/>
            <a:ext cx="20955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7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6610312" y="1582561"/>
            <a:ext cx="5867400" cy="183515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 MSA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OFFICE MARKET 2020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4.3 MILLION</a:t>
            </a:r>
            <a:br>
              <a:rPr lang="en-US" altLang="en-US" sz="40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SQUARE FEET</a:t>
            </a:r>
            <a:br>
              <a:rPr lang="en-US" altLang="en-US" sz="28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2.09 MILLION</a:t>
            </a:r>
            <a:b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688948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SQUARE FT. </a:t>
            </a: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Shape 32"/>
          <p:cNvSpPr txBox="1">
            <a:spLocks/>
          </p:cNvSpPr>
          <p:nvPr/>
        </p:nvSpPr>
        <p:spPr bwMode="auto">
          <a:xfrm>
            <a:off x="877895" y="2982645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OCCUPIED</a:t>
            </a:r>
          </a:p>
        </p:txBody>
      </p:sp>
      <p:sp>
        <p:nvSpPr>
          <p:cNvPr id="9" name="Shape 32"/>
          <p:cNvSpPr txBox="1">
            <a:spLocks/>
          </p:cNvSpPr>
          <p:nvPr/>
        </p:nvSpPr>
        <p:spPr bwMode="auto">
          <a:xfrm>
            <a:off x="4422761" y="2982645"/>
            <a:ext cx="1765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VACANT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775215404"/>
              </p:ext>
            </p:extLst>
          </p:nvPr>
        </p:nvGraphicFramePr>
        <p:xfrm>
          <a:off x="-227775" y="1040524"/>
          <a:ext cx="7057511" cy="4981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Shape 32"/>
          <p:cNvSpPr txBox="1">
            <a:spLocks/>
          </p:cNvSpPr>
          <p:nvPr/>
        </p:nvSpPr>
        <p:spPr bwMode="auto">
          <a:xfrm>
            <a:off x="2555861" y="3213851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Class A</a:t>
            </a:r>
          </a:p>
        </p:txBody>
      </p:sp>
      <p:sp>
        <p:nvSpPr>
          <p:cNvPr id="20" name="Shape 32"/>
          <p:cNvSpPr txBox="1">
            <a:spLocks/>
          </p:cNvSpPr>
          <p:nvPr/>
        </p:nvSpPr>
        <p:spPr bwMode="auto">
          <a:xfrm>
            <a:off x="477836" y="2269067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Class B/C</a:t>
            </a:r>
          </a:p>
        </p:txBody>
      </p:sp>
      <p:sp>
        <p:nvSpPr>
          <p:cNvPr id="21" name="Shape 32"/>
          <p:cNvSpPr txBox="1">
            <a:spLocks/>
          </p:cNvSpPr>
          <p:nvPr/>
        </p:nvSpPr>
        <p:spPr bwMode="auto">
          <a:xfrm>
            <a:off x="142819" y="4246034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b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  <a:buSzTx/>
              <a:defRPr/>
            </a:pPr>
            <a:r>
              <a:rPr lang="en-US" altLang="en-US" sz="1800" kern="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Condo A/B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10312" y="532816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FFFF"/>
              </a:buClr>
            </a:pPr>
            <a:r>
              <a:rPr lang="en-US" altLang="en-US" sz="2000" dirty="0">
                <a:solidFill>
                  <a:srgbClr val="00A09C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1.64 MILLION</a:t>
            </a:r>
            <a:br>
              <a:rPr lang="en-US" altLang="en-US" dirty="0">
                <a:solidFill>
                  <a:srgbClr val="00A09C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00A09C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SQUARE FT. CONDO</a:t>
            </a:r>
            <a:endParaRPr lang="en-US" altLang="en-US" sz="2000" dirty="0">
              <a:solidFill>
                <a:srgbClr val="00A09C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4" y="546539"/>
            <a:ext cx="10904778" cy="56755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66072" y="0"/>
            <a:ext cx="625928" cy="3093929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0" y="4033637"/>
            <a:ext cx="625928" cy="2824363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4811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42367" y="1941535"/>
            <a:ext cx="8217074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126499" y="428023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 err="1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Avg</a:t>
            </a: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 Oil Prices vs Occupancy Rates</a:t>
            </a:r>
          </a:p>
        </p:txBody>
      </p:sp>
      <p:sp>
        <p:nvSpPr>
          <p:cNvPr id="10" name="Shape 32"/>
          <p:cNvSpPr txBox="1">
            <a:spLocks/>
          </p:cNvSpPr>
          <p:nvPr/>
        </p:nvSpPr>
        <p:spPr bwMode="auto">
          <a:xfrm>
            <a:off x="2402593" y="5476139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b="1" i="1" kern="0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SOURCE: https://www.macrotrends.net/1369/crude-oil-price-history-chart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7027" y="5126699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7277" y="5127355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4277" y="5122964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01277" y="5102052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b="10609"/>
          <a:stretch/>
        </p:blipFill>
        <p:spPr>
          <a:xfrm>
            <a:off x="3070768" y="1391752"/>
            <a:ext cx="7488673" cy="37889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4792" b="15391"/>
          <a:stretch/>
        </p:blipFill>
        <p:spPr>
          <a:xfrm>
            <a:off x="2964581" y="2093621"/>
            <a:ext cx="7459579" cy="24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8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42367" y="1941535"/>
            <a:ext cx="8217074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126499" y="428023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Unemployment vs Occupancy Rates</a:t>
            </a:r>
          </a:p>
        </p:txBody>
      </p:sp>
      <p:sp>
        <p:nvSpPr>
          <p:cNvPr id="10" name="Shape 32"/>
          <p:cNvSpPr txBox="1">
            <a:spLocks/>
          </p:cNvSpPr>
          <p:nvPr/>
        </p:nvSpPr>
        <p:spPr bwMode="auto">
          <a:xfrm>
            <a:off x="2402593" y="5476139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b="1" i="1" kern="0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SOURCE: https://www.bls.gov/eag/eag.la_batonrouge_msa.htm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7027" y="5126699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7277" y="5127355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4277" y="5122964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01277" y="5102052"/>
            <a:ext cx="80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b="10609"/>
          <a:stretch/>
        </p:blipFill>
        <p:spPr>
          <a:xfrm>
            <a:off x="3070768" y="1391752"/>
            <a:ext cx="7488673" cy="3788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92" y="1828153"/>
            <a:ext cx="6477459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5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87592" y="56692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2" name="Picture 2" descr="Image result for amazon fulfillment center a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1" y="1427706"/>
            <a:ext cx="8653864" cy="44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50" y="1427706"/>
            <a:ext cx="8689217" cy="44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5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0805" y="2446543"/>
            <a:ext cx="8956110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87592" y="566929"/>
            <a:ext cx="10963782" cy="3834384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49" y="1427706"/>
            <a:ext cx="8689218" cy="4511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204C0-0628-3B4F-BC3E-1F126A17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5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6696</TotalTime>
  <Words>556</Words>
  <Application>Microsoft Macintosh PowerPoint</Application>
  <PresentationFormat>Widescreen</PresentationFormat>
  <Paragraphs>143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Courier New</vt:lpstr>
      <vt:lpstr>Lato Light</vt:lpstr>
      <vt:lpstr>Montserrat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Jill Sylvest</cp:lastModifiedBy>
  <cp:revision>65</cp:revision>
  <cp:lastPrinted>2021-04-19T14:00:21Z</cp:lastPrinted>
  <dcterms:created xsi:type="dcterms:W3CDTF">2021-03-26T15:28:04Z</dcterms:created>
  <dcterms:modified xsi:type="dcterms:W3CDTF">2021-04-26T14:24:08Z</dcterms:modified>
</cp:coreProperties>
</file>