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6"/>
  </p:notesMasterIdLst>
  <p:sldIdLst>
    <p:sldId id="258" r:id="rId3"/>
    <p:sldId id="260" r:id="rId4"/>
    <p:sldId id="261" r:id="rId5"/>
    <p:sldId id="310" r:id="rId6"/>
    <p:sldId id="262" r:id="rId7"/>
    <p:sldId id="263" r:id="rId8"/>
    <p:sldId id="268" r:id="rId9"/>
    <p:sldId id="307" r:id="rId10"/>
    <p:sldId id="288" r:id="rId11"/>
    <p:sldId id="311" r:id="rId12"/>
    <p:sldId id="289" r:id="rId13"/>
    <p:sldId id="290" r:id="rId14"/>
    <p:sldId id="320" r:id="rId15"/>
    <p:sldId id="319" r:id="rId16"/>
    <p:sldId id="321" r:id="rId17"/>
    <p:sldId id="309" r:id="rId18"/>
    <p:sldId id="308" r:id="rId19"/>
    <p:sldId id="322" r:id="rId20"/>
    <p:sldId id="323" r:id="rId21"/>
    <p:sldId id="267" r:id="rId22"/>
    <p:sldId id="281" r:id="rId23"/>
    <p:sldId id="317" r:id="rId24"/>
    <p:sldId id="306" r:id="rId25"/>
    <p:sldId id="291" r:id="rId26"/>
    <p:sldId id="298" r:id="rId27"/>
    <p:sldId id="299" r:id="rId28"/>
    <p:sldId id="301" r:id="rId29"/>
    <p:sldId id="302" r:id="rId30"/>
    <p:sldId id="313" r:id="rId31"/>
    <p:sldId id="305" r:id="rId32"/>
    <p:sldId id="297" r:id="rId33"/>
    <p:sldId id="303" r:id="rId34"/>
    <p:sldId id="292" r:id="rId35"/>
    <p:sldId id="316" r:id="rId36"/>
    <p:sldId id="300" r:id="rId37"/>
    <p:sldId id="315" r:id="rId38"/>
    <p:sldId id="293" r:id="rId39"/>
    <p:sldId id="314" r:id="rId40"/>
    <p:sldId id="294" r:id="rId41"/>
    <p:sldId id="318" r:id="rId42"/>
    <p:sldId id="282" r:id="rId43"/>
    <p:sldId id="312" r:id="rId44"/>
    <p:sldId id="28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A4D3"/>
    <a:srgbClr val="00A09C"/>
    <a:srgbClr val="000000"/>
    <a:srgbClr val="688948"/>
    <a:srgbClr val="44546A"/>
    <a:srgbClr val="658BC6"/>
    <a:srgbClr val="3E8BA4"/>
    <a:srgbClr val="798695"/>
    <a:srgbClr val="3B6D79"/>
    <a:srgbClr val="4B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A3802-9909-4D9C-89B6-F77F63EF4BBC}" v="19" dt="2021-04-06T19:59:31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 autoAdjust="0"/>
  </p:normalViewPr>
  <p:slideViewPr>
    <p:cSldViewPr snapToGrid="0">
      <p:cViewPr varScale="1">
        <p:scale>
          <a:sx n="105" d="100"/>
          <a:sy n="105" d="100"/>
        </p:scale>
        <p:origin x="216" y="6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57487-F7AD-4FD0-A5D6-668EE12F54C9}" type="datetimeFigureOut">
              <a:rPr lang="en-US" smtClean="0"/>
              <a:t>4/20/21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280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639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12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1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2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973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012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680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66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253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07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91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5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C764DE79-268F-4C1A-8933-263129D2AF90}" type="datetimeFigureOut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4/20/21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48F63A3B-78C7-47BE-AE5E-E10140E04643}" type="slidenum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‹#›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33185" y="305271"/>
            <a:ext cx="413860" cy="2462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 defTabSz="914217"/>
            <a:fld id="{260E2A6B-A809-4840-BF14-8648BC0BDF87}" type="slidenum">
              <a:rPr lang="id-ID" sz="100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 defTabSz="914217"/>
              <a:t>‹#›</a:t>
            </a:fld>
            <a:r>
              <a:rPr lang="id-ID" sz="1000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1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Charlie Colvin, CCIM, Momentum Commercial Real Estate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176783-6E32-4AF4-BDDE-7E5E815B9A7A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DE9666-D3F8-42A7-90F0-C8F0B4D0E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56"/>
          <a:stretch/>
        </p:blipFill>
        <p:spPr>
          <a:xfrm>
            <a:off x="1230617" y="1032641"/>
            <a:ext cx="9562177" cy="4823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318E8-4901-4325-82E8-B0A723FBFA5B}"/>
              </a:ext>
            </a:extLst>
          </p:cNvPr>
          <p:cNvSpPr txBox="1"/>
          <p:nvPr/>
        </p:nvSpPr>
        <p:spPr>
          <a:xfrm>
            <a:off x="1898375" y="398507"/>
            <a:ext cx="5526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Grocery eCommerce Shift</a:t>
            </a:r>
          </a:p>
        </p:txBody>
      </p:sp>
    </p:spTree>
    <p:extLst>
      <p:ext uri="{BB962C8B-B14F-4D97-AF65-F5344CB8AC3E}">
        <p14:creationId xmlns:p14="http://schemas.microsoft.com/office/powerpoint/2010/main" val="85966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8B8782-1E00-49E9-9C9F-4F6AC4C439A1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ABD7D-A0DF-4DA9-91E2-FA94C5DE1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96" y="950976"/>
            <a:ext cx="7354591" cy="51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352CD9-0E61-4D38-B63A-7793AD210BCE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AFAA64-8509-4927-A266-2F352A1FA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87" y="946038"/>
            <a:ext cx="9614631" cy="501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4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352CD9-0E61-4D38-B63A-7793AD210BCE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7C2927-79B4-4668-84AB-F5C67DCB2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/>
          <a:stretch/>
        </p:blipFill>
        <p:spPr>
          <a:xfrm>
            <a:off x="1108787" y="586811"/>
            <a:ext cx="9490220" cy="5600402"/>
          </a:xfrm>
          <a:prstGeom prst="rect">
            <a:avLst/>
          </a:prstGeom>
        </p:spPr>
      </p:pic>
      <p:sp>
        <p:nvSpPr>
          <p:cNvPr id="11" name="Shape 32">
            <a:extLst>
              <a:ext uri="{FF2B5EF4-FFF2-40B4-BE49-F238E27FC236}">
                <a16:creationId xmlns:a16="http://schemas.microsoft.com/office/drawing/2014/main" id="{2A2411A1-B33F-425F-8512-F899BFE69DB6}"/>
              </a:ext>
            </a:extLst>
          </p:cNvPr>
          <p:cNvSpPr txBox="1">
            <a:spLocks/>
          </p:cNvSpPr>
          <p:nvPr/>
        </p:nvSpPr>
        <p:spPr>
          <a:xfrm>
            <a:off x="4032429" y="158620"/>
            <a:ext cx="3710154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Cortana Mall - 2018</a:t>
            </a:r>
          </a:p>
          <a:p>
            <a:pPr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352CD9-0E61-4D38-B63A-7793AD210BCE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D7AB56-C353-4F87-93F8-295575E41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683" r="336"/>
          <a:stretch/>
        </p:blipFill>
        <p:spPr>
          <a:xfrm>
            <a:off x="1140812" y="1250576"/>
            <a:ext cx="9374699" cy="4515467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DC31CEFA-BFF7-46B3-8651-4E4B1FDC5035}"/>
              </a:ext>
            </a:extLst>
          </p:cNvPr>
          <p:cNvSpPr txBox="1">
            <a:spLocks/>
          </p:cNvSpPr>
          <p:nvPr/>
        </p:nvSpPr>
        <p:spPr>
          <a:xfrm>
            <a:off x="4032429" y="496957"/>
            <a:ext cx="3590884" cy="487016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Cortana Mall - 2021</a:t>
            </a:r>
          </a:p>
          <a:p>
            <a:pPr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275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352CD9-0E61-4D38-B63A-7793AD210BCE}"/>
              </a:ext>
            </a:extLst>
          </p:cNvPr>
          <p:cNvSpPr/>
          <p:nvPr/>
        </p:nvSpPr>
        <p:spPr>
          <a:xfrm>
            <a:off x="-8352" y="25841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DC31CEFA-BFF7-46B3-8651-4E4B1FDC5035}"/>
              </a:ext>
            </a:extLst>
          </p:cNvPr>
          <p:cNvSpPr txBox="1">
            <a:spLocks/>
          </p:cNvSpPr>
          <p:nvPr/>
        </p:nvSpPr>
        <p:spPr>
          <a:xfrm>
            <a:off x="1092934" y="139147"/>
            <a:ext cx="6073179" cy="518635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Cortana Mall - 2021</a:t>
            </a:r>
          </a:p>
          <a:p>
            <a:pPr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BE6D4-47B2-47AD-98A2-067C47DF2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34" y="657782"/>
            <a:ext cx="9338834" cy="59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8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7087D-5CB0-4EF1-B562-39BE9FCA87F2}"/>
              </a:ext>
            </a:extLst>
          </p:cNvPr>
          <p:cNvSpPr/>
          <p:nvPr/>
        </p:nvSpPr>
        <p:spPr>
          <a:xfrm>
            <a:off x="0" y="-21235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59211" y="334969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picture containing text, handcart, transport&#10;&#10;Description automatically generated">
            <a:extLst>
              <a:ext uri="{FF2B5EF4-FFF2-40B4-BE49-F238E27FC236}">
                <a16:creationId xmlns:a16="http://schemas.microsoft.com/office/drawing/2014/main" id="{5A59CE61-AC05-41A0-8866-2A44C76520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11320" b="7851"/>
          <a:stretch/>
        </p:blipFill>
        <p:spPr>
          <a:xfrm>
            <a:off x="2985703" y="99291"/>
            <a:ext cx="5464739" cy="66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73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F797-8ADB-488D-A188-604DCC3FE163}"/>
              </a:ext>
            </a:extLst>
          </p:cNvPr>
          <p:cNvSpPr txBox="1"/>
          <p:nvPr/>
        </p:nvSpPr>
        <p:spPr>
          <a:xfrm>
            <a:off x="1353312" y="443345"/>
            <a:ext cx="9850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Millennial Shopping Habits During Pandemic</a:t>
            </a:r>
          </a:p>
        </p:txBody>
      </p:sp>
      <p:pic>
        <p:nvPicPr>
          <p:cNvPr id="4" name="Picture 3" descr="A picture containing person, person, outdoor, crowd&#10;&#10;Description automatically generated">
            <a:extLst>
              <a:ext uri="{FF2B5EF4-FFF2-40B4-BE49-F238E27FC236}">
                <a16:creationId xmlns:a16="http://schemas.microsoft.com/office/drawing/2014/main" id="{A9CC5541-F9BC-46ED-9673-CA88CAAFF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75" y="1090835"/>
            <a:ext cx="8556693" cy="57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7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43301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5400000">
            <a:off x="10453940" y="-72908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390525" y="658308"/>
            <a:ext cx="7769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How Retailers Are Reacting</a:t>
            </a:r>
            <a:endParaRPr lang="en-US" sz="36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4D28F1-3FF1-9947-813E-7FB7479B7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074" name="Picture 2" descr="Outlook 2021: Retailers redefining the 'last-mile' through expanded  contactless fulfillment | JOC.com">
            <a:extLst>
              <a:ext uri="{FF2B5EF4-FFF2-40B4-BE49-F238E27FC236}">
                <a16:creationId xmlns:a16="http://schemas.microsoft.com/office/drawing/2014/main" id="{D65293E2-4E2A-4CBF-B4F0-2DFD55D7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842686"/>
            <a:ext cx="4889977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32">
            <a:extLst>
              <a:ext uri="{FF2B5EF4-FFF2-40B4-BE49-F238E27FC236}">
                <a16:creationId xmlns:a16="http://schemas.microsoft.com/office/drawing/2014/main" id="{8A7049F0-7FB9-4647-B898-9F0AF5DDE154}"/>
              </a:ext>
            </a:extLst>
          </p:cNvPr>
          <p:cNvSpPr txBox="1">
            <a:spLocks/>
          </p:cNvSpPr>
          <p:nvPr/>
        </p:nvSpPr>
        <p:spPr>
          <a:xfrm>
            <a:off x="5023592" y="2185987"/>
            <a:ext cx="7027578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Clr>
                <a:srgbClr val="FFFFFF"/>
              </a:buClr>
              <a:buFontTx/>
              <a:buChar char="-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-Target Investing $4 Billion per year </a:t>
            </a:r>
          </a:p>
          <a:p>
            <a:pPr marL="457200" indent="-457200">
              <a:buClr>
                <a:srgbClr val="FFFFFF"/>
              </a:buClr>
              <a:buFontTx/>
              <a:buChar char="-"/>
            </a:pPr>
            <a:b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Speed up store restocking</a:t>
            </a:r>
          </a:p>
          <a:p>
            <a:pPr marL="457200" indent="-457200">
              <a:buClr>
                <a:srgbClr val="FFFFFF"/>
              </a:buClr>
              <a:buFontTx/>
              <a:buChar char="-"/>
            </a:pP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FFFFFF"/>
              </a:buClr>
              <a:buFontTx/>
              <a:buChar char="-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- 30-40 new stores, many of them “small-format”</a:t>
            </a: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96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99529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0453940" y="-72908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958009" y="658308"/>
            <a:ext cx="7455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How Retailers are Reacting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4D28F1-3FF1-9947-813E-7FB7479B7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529EE-55FB-4600-AD91-533395BDA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120" y="1241525"/>
            <a:ext cx="7601168" cy="5316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14700-1191-4824-A847-2E9066BDD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11" y="1119973"/>
            <a:ext cx="1498709" cy="14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7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337416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353759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816175" y="1826036"/>
            <a:ext cx="5143500" cy="45594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Charlie Colvin,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Jonathan Walker,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Maestri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 Murrell, Inc. 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Dottie Tarleton,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Stirling Properties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Clay Furr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Colin Smith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Kurz &amp; Hebert Commercial Real Estate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Andrew D’Ostilio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12474" y="1826037"/>
            <a:ext cx="41529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Matthew Shirley, CCIM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Saurage Rotenberg Commercial Real Estate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Ransom Pipes, CCIM </a:t>
            </a:r>
          </a:p>
          <a:p>
            <a:pPr eaLnBrk="1" hangingPunct="1">
              <a:defRPr/>
            </a:pPr>
            <a:r>
              <a:rPr lang="en-US" altLang="en-US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Maestri</a:t>
            </a: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 Murrell, Inc. 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Ben Graham, CCIM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Stirling Properties</a:t>
            </a: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Will Chadwick, MBA</a:t>
            </a:r>
          </a:p>
          <a:p>
            <a:pPr eaLnBrk="1" hangingPunct="1">
              <a:defRPr/>
            </a:pPr>
            <a:r>
              <a:rPr lang="en-US" altLang="en-US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Elifin</a:t>
            </a: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 Realty</a:t>
            </a:r>
          </a:p>
          <a:p>
            <a:pPr eaLnBrk="1" hangingPunct="1">
              <a:defRPr/>
            </a:pPr>
            <a:endParaRPr lang="en-US" altLang="en-US" sz="16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Drew Whitaker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Cook Moore Davenport &amp; Associates</a:t>
            </a:r>
          </a:p>
          <a:p>
            <a:pPr eaLnBrk="1" hangingPunct="1">
              <a:defRPr/>
            </a:pPr>
            <a:endParaRPr lang="en-U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Andrew Kimble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</a:t>
            </a:r>
          </a:p>
          <a:p>
            <a:pPr eaLnBrk="1" hangingPunct="1">
              <a:defRPr/>
            </a:pPr>
            <a:endParaRPr lang="en-U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3091069" y="353759"/>
            <a:ext cx="6271591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5239112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-21235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0453940" y="-72908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69526" y="658308"/>
            <a:ext cx="876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How Retailers are Reacting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22632" y="1778281"/>
            <a:ext cx="343301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  <a:buFontTx/>
              <a:buChar char="-"/>
            </a:pPr>
            <a:r>
              <a:rPr lang="en-US" sz="3200" dirty="0">
                <a:solidFill>
                  <a:srgbClr val="44546A"/>
                </a:solidFill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Kohl's Opens New1.2 Million SF  Fulfillment Centre to Boost E-commerce</a:t>
            </a:r>
          </a:p>
          <a:p>
            <a:pPr algn="r"/>
            <a:r>
              <a:rPr lang="it-IT" sz="12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4D28F1-3FF1-9947-813E-7FB7479B7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 descr="A picture containing text, road, way, scene&#10;&#10;Description automatically generated">
            <a:extLst>
              <a:ext uri="{FF2B5EF4-FFF2-40B4-BE49-F238E27FC236}">
                <a16:creationId xmlns:a16="http://schemas.microsoft.com/office/drawing/2014/main" id="{C8B95F9C-CAA1-434E-8EB5-175715850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" y="1119973"/>
            <a:ext cx="8312727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5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295213" y="605133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New to Market Retailers</a:t>
            </a:r>
          </a:p>
          <a:p>
            <a:pPr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530F2-C0E5-4FCC-A291-769585DA1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51" r="24760"/>
          <a:stretch/>
        </p:blipFill>
        <p:spPr>
          <a:xfrm>
            <a:off x="2328966" y="2071061"/>
            <a:ext cx="1121798" cy="1357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3DC179-E516-49BF-910F-E5640F08E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359" y="3825561"/>
            <a:ext cx="1034862" cy="866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694EF-CCE5-4954-8957-43784AE6B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277" y="1982704"/>
            <a:ext cx="2016941" cy="1232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DC1AF-7FF4-41B4-AE91-F820CD1C4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972" y="1444632"/>
            <a:ext cx="2308718" cy="2308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01D1EF-C8A1-4E5F-BACB-51FD6A55B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345" y="3642721"/>
            <a:ext cx="1981873" cy="1232574"/>
          </a:xfrm>
          <a:prstGeom prst="rect">
            <a:avLst/>
          </a:prstGeom>
        </p:spPr>
      </p:pic>
      <p:pic>
        <p:nvPicPr>
          <p:cNvPr id="2050" name="Picture 2" descr="The Yard Milkshake Bar">
            <a:extLst>
              <a:ext uri="{FF2B5EF4-FFF2-40B4-BE49-F238E27FC236}">
                <a16:creationId xmlns:a16="http://schemas.microsoft.com/office/drawing/2014/main" id="{8431D239-00B2-4B2C-BF64-3764EF2D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21" y="5250606"/>
            <a:ext cx="1965017" cy="110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umbl Cookies | Queen Creek Marketplace">
            <a:extLst>
              <a:ext uri="{FF2B5EF4-FFF2-40B4-BE49-F238E27FC236}">
                <a16:creationId xmlns:a16="http://schemas.microsoft.com/office/drawing/2014/main" id="{2CDC93DA-BABD-48D9-B867-4B4B4D1AD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83" y="4055995"/>
            <a:ext cx="1034862" cy="100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FF067B-CE6D-4AD0-967B-E5C4284AC8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6863" y="5413368"/>
            <a:ext cx="1971890" cy="10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11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295213" y="605133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Expanding Retailers / Restaurants</a:t>
            </a:r>
          </a:p>
          <a:p>
            <a:pPr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54B5D2-D15D-4D02-A65D-F993C16A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57" y="4457244"/>
            <a:ext cx="1207899" cy="12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852084-B218-43B3-BEE8-CA7D3EE25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015" y="4701314"/>
            <a:ext cx="929899" cy="697424"/>
          </a:xfrm>
          <a:prstGeom prst="rect">
            <a:avLst/>
          </a:prstGeom>
        </p:spPr>
      </p:pic>
      <p:pic>
        <p:nvPicPr>
          <p:cNvPr id="1028" name="Picture 4" descr="Chase Merchant Services Review 2021 - business.com">
            <a:extLst>
              <a:ext uri="{FF2B5EF4-FFF2-40B4-BE49-F238E27FC236}">
                <a16:creationId xmlns:a16="http://schemas.microsoft.com/office/drawing/2014/main" id="{93BE3638-29C7-4004-826C-9548E870A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04" y="1637507"/>
            <a:ext cx="2302144" cy="125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story Of The McDonald's Logo Design | by Inkbot Design | Medium">
            <a:extLst>
              <a:ext uri="{FF2B5EF4-FFF2-40B4-BE49-F238E27FC236}">
                <a16:creationId xmlns:a16="http://schemas.microsoft.com/office/drawing/2014/main" id="{65EAF6F8-1FDD-4A5F-AFB9-116409C3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24" y="1910887"/>
            <a:ext cx="1607142" cy="96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ull Menu | Andy's Frozen Custard">
            <a:extLst>
              <a:ext uri="{FF2B5EF4-FFF2-40B4-BE49-F238E27FC236}">
                <a16:creationId xmlns:a16="http://schemas.microsoft.com/office/drawing/2014/main" id="{2CF5069D-C351-4E86-A011-38802CCF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21" y="4722798"/>
            <a:ext cx="1381713" cy="7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oyah appoints a new president and COO">
            <a:extLst>
              <a:ext uri="{FF2B5EF4-FFF2-40B4-BE49-F238E27FC236}">
                <a16:creationId xmlns:a16="http://schemas.microsoft.com/office/drawing/2014/main" id="{844848FA-A7BA-457B-BE96-35CB23EF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23" y="4703798"/>
            <a:ext cx="1556734" cy="81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ingstop Logo Download Vector">
            <a:extLst>
              <a:ext uri="{FF2B5EF4-FFF2-40B4-BE49-F238E27FC236}">
                <a16:creationId xmlns:a16="http://schemas.microsoft.com/office/drawing/2014/main" id="{A03D940F-08EB-491B-A004-274987390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69" y="5939065"/>
            <a:ext cx="1758490" cy="65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tarbucks Coffee Company - Corporate Boulevard">
            <a:extLst>
              <a:ext uri="{FF2B5EF4-FFF2-40B4-BE49-F238E27FC236}">
                <a16:creationId xmlns:a16="http://schemas.microsoft.com/office/drawing/2014/main" id="{E56C06C2-D806-40B9-8C24-30D969B04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83" y="1907822"/>
            <a:ext cx="949837" cy="94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ity Group Hospitality | LinkedIn">
            <a:extLst>
              <a:ext uri="{FF2B5EF4-FFF2-40B4-BE49-F238E27FC236}">
                <a16:creationId xmlns:a16="http://schemas.microsoft.com/office/drawing/2014/main" id="{2F32D5DE-8C8F-45CC-8AED-75F948B9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68" y="4448144"/>
            <a:ext cx="2592898" cy="129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hicken Salad Chick (@chickensaladchi) | Twitter">
            <a:extLst>
              <a:ext uri="{FF2B5EF4-FFF2-40B4-BE49-F238E27FC236}">
                <a16:creationId xmlns:a16="http://schemas.microsoft.com/office/drawing/2014/main" id="{61BB999B-636F-4628-9BB4-3ACF5ECBB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03" y="5834607"/>
            <a:ext cx="723906" cy="7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spen Dental treats veterans for free June 9 - Statesboro Herald">
            <a:extLst>
              <a:ext uri="{FF2B5EF4-FFF2-40B4-BE49-F238E27FC236}">
                <a16:creationId xmlns:a16="http://schemas.microsoft.com/office/drawing/2014/main" id="{0585A27F-8499-4D02-A992-88C7FE93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92" y="2052151"/>
            <a:ext cx="1019952" cy="62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iscount Tire - Wikipedia">
            <a:extLst>
              <a:ext uri="{FF2B5EF4-FFF2-40B4-BE49-F238E27FC236}">
                <a16:creationId xmlns:a16="http://schemas.microsoft.com/office/drawing/2014/main" id="{88CB301D-C41D-4289-BCF3-8C358D5E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98" y="3409041"/>
            <a:ext cx="1394848" cy="69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urphy USA | Low Prices, Friendly Service">
            <a:extLst>
              <a:ext uri="{FF2B5EF4-FFF2-40B4-BE49-F238E27FC236}">
                <a16:creationId xmlns:a16="http://schemas.microsoft.com/office/drawing/2014/main" id="{2DB5480F-2C84-42CC-8CAC-F925547C9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76" y="3368284"/>
            <a:ext cx="1895591" cy="88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ake 5 Oil Change | Stay In Your Car | Contact-Free Car Care">
            <a:extLst>
              <a:ext uri="{FF2B5EF4-FFF2-40B4-BE49-F238E27FC236}">
                <a16:creationId xmlns:a16="http://schemas.microsoft.com/office/drawing/2014/main" id="{538273DF-57E2-4D1D-AA30-3AEA70C7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87" y="3444659"/>
            <a:ext cx="686784" cy="7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ropical Smoothie Cafe Propels Brand Refresh With Nationwide Rollout Of New  Restaurant Design">
            <a:extLst>
              <a:ext uri="{FF2B5EF4-FFF2-40B4-BE49-F238E27FC236}">
                <a16:creationId xmlns:a16="http://schemas.microsoft.com/office/drawing/2014/main" id="{AF6C5EBD-FE2D-4979-8CC1-DC16D23BA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9"/>
          <a:stretch/>
        </p:blipFill>
        <p:spPr bwMode="auto">
          <a:xfrm>
            <a:off x="4476770" y="5999916"/>
            <a:ext cx="1815580" cy="39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uto Repair, Oil Change &amp; Tires | Express Oil Change &amp; Tire Engineers">
            <a:extLst>
              <a:ext uri="{FF2B5EF4-FFF2-40B4-BE49-F238E27FC236}">
                <a16:creationId xmlns:a16="http://schemas.microsoft.com/office/drawing/2014/main" id="{34164321-D4FE-4D2F-81B6-9B1D43284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623" y="3452490"/>
            <a:ext cx="1365228" cy="5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50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279904" y="2258442"/>
            <a:ext cx="8037114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4000" b="1" i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Infill Development / Adaptive Reuse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12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634284" y="180223"/>
            <a:ext cx="7688620" cy="863486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K-Mart Redevelopment Gonzales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picture containing text, outdoor, sky&#10;&#10;Description automatically generated">
            <a:extLst>
              <a:ext uri="{FF2B5EF4-FFF2-40B4-BE49-F238E27FC236}">
                <a16:creationId xmlns:a16="http://schemas.microsoft.com/office/drawing/2014/main" id="{00FEE06B-5FD9-4131-9E9B-1B902BE68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83" y="865632"/>
            <a:ext cx="8797485" cy="57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59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509136" y="420405"/>
            <a:ext cx="5135504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Siegen Lane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 descr="A picture containing text, sky, grass, outdoor&#10;&#10;Description automatically generated">
            <a:extLst>
              <a:ext uri="{FF2B5EF4-FFF2-40B4-BE49-F238E27FC236}">
                <a16:creationId xmlns:a16="http://schemas.microsoft.com/office/drawing/2014/main" id="{D1E59683-F6D3-4C82-AEF3-251BC423E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36" y="1043709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47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397077" y="420405"/>
            <a:ext cx="9261687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Siegen Lane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993BCF-1C9C-48E3-927A-604F91FA6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203" y="1043709"/>
            <a:ext cx="9416720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2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513681" y="204562"/>
            <a:ext cx="9145083" cy="83914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Siegen Lane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 descr="A picture containing sky, outdoor, town&#10;&#10;Description automatically generated">
            <a:extLst>
              <a:ext uri="{FF2B5EF4-FFF2-40B4-BE49-F238E27FC236}">
                <a16:creationId xmlns:a16="http://schemas.microsoft.com/office/drawing/2014/main" id="{BB951CF8-A64D-4372-BB77-81BEF0934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81" y="837126"/>
            <a:ext cx="8724468" cy="58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9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684202" y="420405"/>
            <a:ext cx="897456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Acadian Village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picture containing ground, outdoor, sky, shore&#10;&#10;Description automatically generated">
            <a:extLst>
              <a:ext uri="{FF2B5EF4-FFF2-40B4-BE49-F238E27FC236}">
                <a16:creationId xmlns:a16="http://schemas.microsoft.com/office/drawing/2014/main" id="{F1CD67CA-CA7E-46E1-A298-0817D2E7A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02" y="1043709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2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639777" y="420405"/>
            <a:ext cx="9018987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College Drive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 descr="A picture containing building, outdoor, sky, sign&#10;&#10;Description automatically generated">
            <a:extLst>
              <a:ext uri="{FF2B5EF4-FFF2-40B4-BE49-F238E27FC236}">
                <a16:creationId xmlns:a16="http://schemas.microsoft.com/office/drawing/2014/main" id="{D4FB6624-7C6A-43E3-8AC9-E187C3316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77" y="1021148"/>
            <a:ext cx="8616925" cy="484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3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24912" y="97334"/>
            <a:ext cx="3797656" cy="2158936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009642" y="657295"/>
            <a:ext cx="2641108" cy="923330"/>
            <a:chOff x="7674317" y="1038758"/>
            <a:chExt cx="5282215" cy="1846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674317" y="1038758"/>
              <a:ext cx="5282215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COVID 19</a:t>
              </a:r>
            </a:p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IMPACT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369462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8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116" y="765017"/>
            <a:ext cx="6048688" cy="5577395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1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3938016" y="2203023"/>
            <a:ext cx="4242816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4000" b="1" i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New Development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48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459217" y="180223"/>
            <a:ext cx="9199547" cy="863486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Juban</a:t>
            </a: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Square – Denham Springs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4A88DB52-13E0-47A7-97FF-FF364F05C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17" y="812787"/>
            <a:ext cx="8797485" cy="586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17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431059" y="255218"/>
            <a:ext cx="9227705" cy="788491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College Drive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ACA3ED98-6903-46EE-88FC-EADF3026F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59" y="887782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08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338395" y="420405"/>
            <a:ext cx="7452037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6D3B7-A3E6-49DD-8FAA-DC0B6E08D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95" y="963925"/>
            <a:ext cx="8964257" cy="547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4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727267" y="329184"/>
            <a:ext cx="8931497" cy="714525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B91D5-A048-4F6C-A8CA-98B827852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67" y="927732"/>
            <a:ext cx="8261385" cy="580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9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461745" y="280416"/>
            <a:ext cx="9197019" cy="763293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Conway Plantation - Gonzales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566288-D2F2-43CC-BFA8-EA6F9FB2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745" y="792668"/>
            <a:ext cx="8839344" cy="564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17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606009" y="420405"/>
            <a:ext cx="8052755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Conway Plantation - Gonzales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79A746-C3F0-4862-89F5-4022B0AFE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64327" y="685392"/>
            <a:ext cx="5536938" cy="625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82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244689" y="304800"/>
            <a:ext cx="8414075" cy="738909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Shoe Creek - Central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19E7C-B080-42D2-9BEC-9744F69F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3" b="3637"/>
          <a:stretch/>
        </p:blipFill>
        <p:spPr>
          <a:xfrm>
            <a:off x="2244689" y="957465"/>
            <a:ext cx="7702622" cy="581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44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066528" y="292608"/>
            <a:ext cx="8592236" cy="751101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Shoe Creek - Central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59A37B-36A4-4A9E-BB13-E0B4DF1F1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528" y="980643"/>
            <a:ext cx="7169330" cy="587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76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1447451" y="307355"/>
            <a:ext cx="9211313" cy="73635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Rouzan</a:t>
            </a:r>
            <a:endParaRPr lang="en-US" altLang="en-US" sz="32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A0B038-B165-4337-AF7C-C23547845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51" y="957060"/>
            <a:ext cx="9211313" cy="525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8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923DE036-9C0D-43F2-AAA1-610EC2C32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2" y="381000"/>
            <a:ext cx="9134475" cy="609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0" y="0"/>
            <a:ext cx="2798618" cy="1847948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251633" y="303352"/>
            <a:ext cx="2641108" cy="923330"/>
            <a:chOff x="6020755" y="330872"/>
            <a:chExt cx="5282215" cy="1846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6020755" y="330872"/>
              <a:ext cx="5282215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COVID 19</a:t>
              </a:r>
            </a:p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IMPACT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369462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8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97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827271" y="420405"/>
            <a:ext cx="9831493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Rouzan</a:t>
            </a:r>
            <a:endParaRPr lang="en-US" altLang="en-US" sz="32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145844" y="344465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43779-86CC-4298-A781-5ACB2035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371" y="4180439"/>
            <a:ext cx="7370798" cy="2337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0DE51-9209-43BA-A33C-3B5918786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71" y="1125746"/>
            <a:ext cx="5496442" cy="2965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7EE0B3-97CC-4B6C-B80A-8B2FEEE2D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893" y="1129720"/>
            <a:ext cx="3439148" cy="293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65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-10618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872056" y="695870"/>
            <a:ext cx="7027578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Other Development to Watch in 2021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</a:t>
            </a:r>
            <a:r>
              <a:rPr lang="en-US" altLang="en-US" sz="3200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Harveston</a:t>
            </a: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Long Farm 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Arlington Marketplace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</a:t>
            </a:r>
            <a:r>
              <a:rPr lang="en-US" altLang="en-US" sz="3200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Juban</a:t>
            </a: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Crossing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City Square </a:t>
            </a:r>
            <a:b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919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5B957-99A6-413B-BBC2-950226B7A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6" y="162080"/>
            <a:ext cx="1213338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224DF-C955-42FD-9660-238531EBA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51" y="0"/>
            <a:ext cx="12230351" cy="7020080"/>
          </a:xfrm>
          <a:prstGeom prst="rect">
            <a:avLst/>
          </a:prstGeom>
        </p:spPr>
      </p:pic>
      <p:sp>
        <p:nvSpPr>
          <p:cNvPr id="7" name="Shape 32"/>
          <p:cNvSpPr txBox="1">
            <a:spLocks/>
          </p:cNvSpPr>
          <p:nvPr/>
        </p:nvSpPr>
        <p:spPr>
          <a:xfrm>
            <a:off x="1872057" y="695870"/>
            <a:ext cx="7681518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Overview / Predictions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Vacancy rates will remain flat in 2021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Modest increases in total rent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Expansion of existing projects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Continued acceleration of E-Commerce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E2CA6-4F4E-466F-9899-0301EAF2F61F}"/>
              </a:ext>
            </a:extLst>
          </p:cNvPr>
          <p:cNvSpPr/>
          <p:nvPr/>
        </p:nvSpPr>
        <p:spPr>
          <a:xfrm>
            <a:off x="251634" y="3642731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7F17F4-48FD-4109-92D7-F69D6CE91A99}"/>
              </a:ext>
            </a:extLst>
          </p:cNvPr>
          <p:cNvSpPr/>
          <p:nvPr/>
        </p:nvSpPr>
        <p:spPr>
          <a:xfrm>
            <a:off x="11186067" y="0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16488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47AD9B-2248-4283-8D7E-5CD2D35C2628}"/>
              </a:ext>
            </a:extLst>
          </p:cNvPr>
          <p:cNvSpPr txBox="1"/>
          <p:nvPr/>
        </p:nvSpPr>
        <p:spPr>
          <a:xfrm>
            <a:off x="390144" y="5241427"/>
            <a:ext cx="11375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002060"/>
                </a:solidFill>
              </a:rPr>
              <a:t>Special Thanks To: Jill Sylvest, Ken Damann, Stephen Eisenbraun – </a:t>
            </a:r>
            <a:r>
              <a:rPr lang="en" sz="2000" b="1" dirty="0" err="1">
                <a:solidFill>
                  <a:srgbClr val="002060"/>
                </a:solidFill>
              </a:rPr>
              <a:t>Fotosold</a:t>
            </a:r>
            <a:r>
              <a:rPr lang="en" sz="20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" sz="2000" b="1" dirty="0">
                <a:solidFill>
                  <a:srgbClr val="002060"/>
                </a:solidFill>
              </a:rPr>
              <a:t>&amp; Trends 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10248842" y="355428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400438" y="685897"/>
            <a:ext cx="6986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2021 Shopping Center Survey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934834-8D80-4B5C-97B4-7EED41C304CB}"/>
              </a:ext>
            </a:extLst>
          </p:cNvPr>
          <p:cNvSpPr txBox="1"/>
          <p:nvPr/>
        </p:nvSpPr>
        <p:spPr>
          <a:xfrm>
            <a:off x="748864" y="2240859"/>
            <a:ext cx="92464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				      </a:t>
            </a:r>
            <a:r>
              <a:rPr lang="en-US" altLang="en-US" sz="2800" u="sng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2020</a:t>
            </a: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		        </a:t>
            </a:r>
            <a:r>
              <a:rPr lang="en-US" altLang="en-US" sz="2800" u="sng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2021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Total Area Surveyed:	8,403,893 SF  	8,382,526 SF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Number of Centers:	      121		    </a:t>
            </a:r>
            <a: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120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Average Rent:		 $19.60 PSF  	  $19.78 PSF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Area Vacancy Rate: 	     9.00%		     10.50%    </a:t>
            </a:r>
          </a:p>
        </p:txBody>
      </p:sp>
    </p:spTree>
    <p:extLst>
      <p:ext uri="{BB962C8B-B14F-4D97-AF65-F5344CB8AC3E}">
        <p14:creationId xmlns:p14="http://schemas.microsoft.com/office/powerpoint/2010/main" val="173232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3217870" y="595537"/>
            <a:ext cx="5756260" cy="573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Gross Rents &amp; Vacancy Rates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923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B81373-CD5E-4083-BB82-288731576A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634" y="1181612"/>
            <a:ext cx="8769909" cy="52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1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F7A412-A969-45EB-8405-E1EE63741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52" y="-14076"/>
            <a:ext cx="12160952" cy="6909398"/>
          </a:xfrm>
          <a:prstGeom prst="rect">
            <a:avLst/>
          </a:prstGeom>
        </p:spPr>
      </p:pic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2182368" y="551121"/>
            <a:ext cx="7623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Driving Force Behind Brick &amp; Motor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2" name="Picture 11" descr="Diagram, venn diagram&#10;&#10;Description automatically generated">
            <a:extLst>
              <a:ext uri="{FF2B5EF4-FFF2-40B4-BE49-F238E27FC236}">
                <a16:creationId xmlns:a16="http://schemas.microsoft.com/office/drawing/2014/main" id="{BD5333C7-90C9-44A7-9BB3-7C677AAEB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24" y="1422362"/>
            <a:ext cx="7467599" cy="52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59FCE8-2605-414F-8B89-E3E207C6CB9C}"/>
              </a:ext>
            </a:extLst>
          </p:cNvPr>
          <p:cNvSpPr/>
          <p:nvPr/>
        </p:nvSpPr>
        <p:spPr>
          <a:xfrm>
            <a:off x="-8352" y="278706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3806687" y="551121"/>
            <a:ext cx="436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Retail Bankruptcies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A9268DDB-1305-415C-B869-37914DFE8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7" y="1575286"/>
            <a:ext cx="9136976" cy="51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5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10FACD7-0B66-4B73-B845-F6AF0FA4E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96" y="262538"/>
            <a:ext cx="7271339" cy="64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7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cketo Graphics - Aqua Purp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A09C"/>
      </a:accent1>
      <a:accent2>
        <a:srgbClr val="0098A5"/>
      </a:accent2>
      <a:accent3>
        <a:srgbClr val="1991AB"/>
      </a:accent3>
      <a:accent4>
        <a:srgbClr val="2B85AE"/>
      </a:accent4>
      <a:accent5>
        <a:srgbClr val="4175A9"/>
      </a:accent5>
      <a:accent6>
        <a:srgbClr val="5267A5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397</Words>
  <Application>Microsoft Macintosh PowerPoint</Application>
  <PresentationFormat>Widescreen</PresentationFormat>
  <Paragraphs>105</Paragraphs>
  <Slides>43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Corbel</vt:lpstr>
      <vt:lpstr>Lato Light</vt:lpstr>
      <vt:lpstr>Montserrat</vt:lpstr>
      <vt:lpstr>Roboto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BATON ROUGE INDUSTRIAL MARKET</dc:title>
  <dc:creator>Adeen</dc:creator>
  <cp:lastModifiedBy>Jill Sylvest</cp:lastModifiedBy>
  <cp:revision>83</cp:revision>
  <dcterms:created xsi:type="dcterms:W3CDTF">2021-03-26T15:28:04Z</dcterms:created>
  <dcterms:modified xsi:type="dcterms:W3CDTF">2021-04-20T14:59:58Z</dcterms:modified>
</cp:coreProperties>
</file>