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notesMasterIdLst>
    <p:notesMasterId r:id="rId64"/>
  </p:notesMasterIdLst>
  <p:sldIdLst>
    <p:sldId id="258" r:id="rId4"/>
    <p:sldId id="260" r:id="rId5"/>
    <p:sldId id="285" r:id="rId6"/>
    <p:sldId id="288" r:id="rId7"/>
    <p:sldId id="268" r:id="rId8"/>
    <p:sldId id="291" r:id="rId9"/>
    <p:sldId id="292" r:id="rId10"/>
    <p:sldId id="294" r:id="rId11"/>
    <p:sldId id="295" r:id="rId12"/>
    <p:sldId id="297" r:id="rId13"/>
    <p:sldId id="298" r:id="rId14"/>
    <p:sldId id="301" r:id="rId15"/>
    <p:sldId id="303" r:id="rId16"/>
    <p:sldId id="302" r:id="rId17"/>
    <p:sldId id="300" r:id="rId18"/>
    <p:sldId id="299" r:id="rId19"/>
    <p:sldId id="296" r:id="rId20"/>
    <p:sldId id="1359" r:id="rId21"/>
    <p:sldId id="1360" r:id="rId22"/>
    <p:sldId id="1354" r:id="rId23"/>
    <p:sldId id="257" r:id="rId24"/>
    <p:sldId id="1361" r:id="rId25"/>
    <p:sldId id="1357" r:id="rId26"/>
    <p:sldId id="306" r:id="rId27"/>
    <p:sldId id="1365" r:id="rId28"/>
    <p:sldId id="310" r:id="rId29"/>
    <p:sldId id="1364" r:id="rId30"/>
    <p:sldId id="1358" r:id="rId31"/>
    <p:sldId id="305" r:id="rId32"/>
    <p:sldId id="304" r:id="rId33"/>
    <p:sldId id="308" r:id="rId34"/>
    <p:sldId id="1356" r:id="rId35"/>
    <p:sldId id="1355" r:id="rId36"/>
    <p:sldId id="1366" r:id="rId37"/>
    <p:sldId id="1367" r:id="rId38"/>
    <p:sldId id="1369" r:id="rId39"/>
    <p:sldId id="1368" r:id="rId40"/>
    <p:sldId id="293" r:id="rId41"/>
    <p:sldId id="1363" r:id="rId42"/>
    <p:sldId id="1362" r:id="rId43"/>
    <p:sldId id="1374" r:id="rId44"/>
    <p:sldId id="307" r:id="rId45"/>
    <p:sldId id="1370" r:id="rId46"/>
    <p:sldId id="1371" r:id="rId47"/>
    <p:sldId id="1380" r:id="rId48"/>
    <p:sldId id="1379" r:id="rId49"/>
    <p:sldId id="1378" r:id="rId50"/>
    <p:sldId id="1387" r:id="rId51"/>
    <p:sldId id="1386" r:id="rId52"/>
    <p:sldId id="1385" r:id="rId53"/>
    <p:sldId id="1384" r:id="rId54"/>
    <p:sldId id="1388" r:id="rId55"/>
    <p:sldId id="1390" r:id="rId56"/>
    <p:sldId id="1383" r:id="rId57"/>
    <p:sldId id="1389" r:id="rId58"/>
    <p:sldId id="1372" r:id="rId59"/>
    <p:sldId id="1391" r:id="rId60"/>
    <p:sldId id="1394" r:id="rId61"/>
    <p:sldId id="1393" r:id="rId62"/>
    <p:sldId id="28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Cook" initials="TC" lastIdx="1" clrIdx="0">
    <p:extLst>
      <p:ext uri="{19B8F6BF-5375-455C-9EA6-DF929625EA0E}">
        <p15:presenceInfo xmlns:p15="http://schemas.microsoft.com/office/powerpoint/2012/main" userId="Tom Coo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9C"/>
    <a:srgbClr val="000000"/>
    <a:srgbClr val="87A4D3"/>
    <a:srgbClr val="688948"/>
    <a:srgbClr val="44546A"/>
    <a:srgbClr val="658BC6"/>
    <a:srgbClr val="3E8BA4"/>
    <a:srgbClr val="798695"/>
    <a:srgbClr val="3B6D79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 autoAdjust="0"/>
  </p:normalViewPr>
  <p:slideViewPr>
    <p:cSldViewPr snapToGrid="0">
      <p:cViewPr varScale="1">
        <p:scale>
          <a:sx n="128" d="100"/>
          <a:sy n="128" d="100"/>
        </p:scale>
        <p:origin x="51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97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6908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7442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128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2264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648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231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79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6324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539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358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457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570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0866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570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178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236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3776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3179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3878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0485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435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966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6858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0711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2715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45102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27972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687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9856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1734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4495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1967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23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0226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4154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8583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2534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00574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69267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5048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4871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8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30752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23007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56295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625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23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436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585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498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0"/>
            <a:ext cx="6030687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9783" y="1257624"/>
            <a:ext cx="4670908" cy="4146480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8041597" y="-77123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4" y="2006085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25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7" y="3641004"/>
            <a:ext cx="4854339" cy="8649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IN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7"/>
            <a:ext cx="1919789" cy="10010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2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653">
          <p15:clr>
            <a:srgbClr val="FBAE40"/>
          </p15:clr>
        </p15:guide>
        <p15:guide id="3" pos="104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1843">
          <p15:clr>
            <a:srgbClr val="FBAE40"/>
          </p15:clr>
        </p15:guide>
        <p15:guide id="7" pos="32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572289">
            <a:off x="-926793" y="3635297"/>
            <a:ext cx="4056415" cy="1587403"/>
          </a:xfrm>
          <a:custGeom>
            <a:avLst/>
            <a:gdLst>
              <a:gd name="connsiteX0" fmla="*/ 0 w 3042311"/>
              <a:gd name="connsiteY0" fmla="*/ 1587402 h 1587402"/>
              <a:gd name="connsiteX1" fmla="*/ 844784 w 3042311"/>
              <a:gd name="connsiteY1" fmla="*/ 0 h 1587402"/>
              <a:gd name="connsiteX2" fmla="*/ 3042311 w 3042311"/>
              <a:gd name="connsiteY2" fmla="*/ 0 h 1587402"/>
              <a:gd name="connsiteX3" fmla="*/ 2197527 w 3042311"/>
              <a:gd name="connsiteY3" fmla="*/ 1587402 h 1587402"/>
              <a:gd name="connsiteX4" fmla="*/ 0 w 3042311"/>
              <a:gd name="connsiteY4" fmla="*/ 1587402 h 1587402"/>
              <a:gd name="connsiteX0" fmla="*/ 0 w 3042311"/>
              <a:gd name="connsiteY0" fmla="*/ 1587402 h 1587402"/>
              <a:gd name="connsiteX1" fmla="*/ 1001070 w 3042311"/>
              <a:gd name="connsiteY1" fmla="*/ 24983 h 1587402"/>
              <a:gd name="connsiteX2" fmla="*/ 3042311 w 3042311"/>
              <a:gd name="connsiteY2" fmla="*/ 0 h 1587402"/>
              <a:gd name="connsiteX3" fmla="*/ 2197527 w 3042311"/>
              <a:gd name="connsiteY3" fmla="*/ 1587402 h 1587402"/>
              <a:gd name="connsiteX4" fmla="*/ 0 w 3042311"/>
              <a:gd name="connsiteY4" fmla="*/ 1587402 h 1587402"/>
              <a:gd name="connsiteX0" fmla="*/ 0 w 3042311"/>
              <a:gd name="connsiteY0" fmla="*/ 1587402 h 1587402"/>
              <a:gd name="connsiteX1" fmla="*/ 992285 w 3042311"/>
              <a:gd name="connsiteY1" fmla="*/ 19434 h 1587402"/>
              <a:gd name="connsiteX2" fmla="*/ 3042311 w 3042311"/>
              <a:gd name="connsiteY2" fmla="*/ 0 h 1587402"/>
              <a:gd name="connsiteX3" fmla="*/ 2197527 w 3042311"/>
              <a:gd name="connsiteY3" fmla="*/ 1587402 h 1587402"/>
              <a:gd name="connsiteX4" fmla="*/ 0 w 3042311"/>
              <a:gd name="connsiteY4" fmla="*/ 1587402 h 158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311" h="1587402">
                <a:moveTo>
                  <a:pt x="0" y="1587402"/>
                </a:moveTo>
                <a:lnTo>
                  <a:pt x="992285" y="19434"/>
                </a:lnTo>
                <a:lnTo>
                  <a:pt x="3042311" y="0"/>
                </a:lnTo>
                <a:lnTo>
                  <a:pt x="2197527" y="1587402"/>
                </a:lnTo>
                <a:lnTo>
                  <a:pt x="0" y="158740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1010089"/>
            <a:ext cx="1785257" cy="9075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8" y="1987426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8" y="3792047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5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 rot="21240936">
            <a:off x="7725734" y="72198"/>
            <a:ext cx="2286948" cy="737751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35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408563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2" y="5242880"/>
            <a:ext cx="1666423" cy="82326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513460">
            <a:off x="-219929" y="3429498"/>
            <a:ext cx="1528672" cy="233127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94618" y="1257624"/>
            <a:ext cx="4670908" cy="4146480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6750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2880">
          <p15:clr>
            <a:srgbClr val="FBAE40"/>
          </p15:clr>
        </p15:guide>
        <p15:guide id="3" pos="107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5653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80" y="3196921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5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351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5" y="-6"/>
            <a:ext cx="10352315" cy="5638807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2" y="-7"/>
            <a:ext cx="4145280" cy="914400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35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5" y="5047077"/>
            <a:ext cx="1524575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85" y="2563483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891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82" y="1308485"/>
            <a:ext cx="7342623" cy="12155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endParaRPr lang="en-IN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3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Dr. Loren C Scott &amp; Associates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613573" y="6356354"/>
            <a:ext cx="557531" cy="365125"/>
          </a:xfrm>
        </p:spPr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162" y="6117948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2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2880">
          <p15:clr>
            <a:srgbClr val="FBAE40"/>
          </p15:clr>
        </p15:guide>
        <p15:guide id="3" pos="31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5" y="-6"/>
            <a:ext cx="10352315" cy="5638807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80" y="1435101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80" y="3196921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5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351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2" y="-5"/>
            <a:ext cx="4145280" cy="914400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35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6" y="1185453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80" y="2563483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891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82" y="1308485"/>
            <a:ext cx="7342623" cy="12155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162" y="6117948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9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2880">
          <p15:clr>
            <a:srgbClr val="FBAE40"/>
          </p15:clr>
        </p15:guide>
        <p15:guide id="3" pos="31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7" y="2104889"/>
            <a:ext cx="5475291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7" y="2886082"/>
            <a:ext cx="5475291" cy="3102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/>
              <a:t>Fifth level</a:t>
            </a:r>
            <a:endParaRPr lang="en-IN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9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1">
                <a:solidFill>
                  <a:schemeClr val="tx1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82"/>
            <a:ext cx="5475600" cy="3102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/>
              <a:t>Fifth level</a:t>
            </a:r>
            <a:endParaRPr lang="en-IN" dirty="0"/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7" y="1376938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891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82" y="209034"/>
            <a:ext cx="8333223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9401698" y="0"/>
            <a:ext cx="2790305" cy="2082339"/>
            <a:chOff x="9401695" y="0"/>
            <a:chExt cx="2790305" cy="2082338"/>
          </a:xfrm>
        </p:grpSpPr>
        <p:sp>
          <p:nvSpPr>
            <p:cNvPr id="37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647869" y="0"/>
              <a:ext cx="2544131" cy="1852216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sp>
          <p:nvSpPr>
            <p:cNvPr id="39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448573" y="0"/>
              <a:ext cx="2743198" cy="2038342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>
              <a:off x="9401695" y="0"/>
              <a:ext cx="2790076" cy="2082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863" y="-43995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9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567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7" y="1376938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891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82" y="209034"/>
            <a:ext cx="8333223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7" y="2005762"/>
            <a:ext cx="5225764" cy="3987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800">
                <a:solidFill>
                  <a:schemeClr val="bg1"/>
                </a:solidFill>
              </a:defRPr>
            </a:lvl2pPr>
            <a:lvl3pPr marL="685783" indent="0">
              <a:buNone/>
              <a:defRPr sz="1800">
                <a:solidFill>
                  <a:schemeClr val="bg1"/>
                </a:solidFill>
              </a:defRPr>
            </a:lvl3pPr>
            <a:lvl4pPr marL="1028674" indent="0">
              <a:buNone/>
              <a:defRPr sz="1800">
                <a:solidFill>
                  <a:schemeClr val="bg1"/>
                </a:solidFill>
              </a:defRPr>
            </a:lvl4pPr>
            <a:lvl5pPr marL="1371566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6" y="2005762"/>
            <a:ext cx="5719397" cy="3987415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401698" y="0"/>
            <a:ext cx="2790305" cy="2082339"/>
            <a:chOff x="9401695" y="0"/>
            <a:chExt cx="2790305" cy="2082338"/>
          </a:xfrm>
        </p:grpSpPr>
        <p:sp>
          <p:nvSpPr>
            <p:cNvPr id="16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647869" y="0"/>
              <a:ext cx="2544131" cy="1852216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448573" y="0"/>
              <a:ext cx="2743198" cy="2038342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cxnSp>
          <p:nvCxnSpPr>
            <p:cNvPr id="22" name="Straight Connector 21"/>
            <p:cNvCxnSpPr/>
            <p:nvPr userDrawn="1"/>
          </p:nvCxnSpPr>
          <p:spPr>
            <a:xfrm>
              <a:off x="9401695" y="0"/>
              <a:ext cx="2790076" cy="2082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863" y="-43995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6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2880">
          <p15:clr>
            <a:srgbClr val="FBAE40"/>
          </p15:clr>
        </p15:guide>
        <p15:guide id="3" pos="5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83" y="2664803"/>
            <a:ext cx="10993375" cy="329843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7" y="1376938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891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82" y="209034"/>
            <a:ext cx="8333223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863" y="-43995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92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2880">
          <p15:clr>
            <a:srgbClr val="FBAE40"/>
          </p15:clr>
        </p15:guide>
        <p15:guide id="3" pos="58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5" y="-4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34" y="326574"/>
            <a:ext cx="11473543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825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7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34" y="558802"/>
            <a:ext cx="8333223" cy="9397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Caption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3553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1947" y="1865473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25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99157" y="3505613"/>
            <a:ext cx="3445783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ZA" dirty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99157" y="3883901"/>
            <a:ext cx="3445783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ZA" dirty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9157" y="4261119"/>
            <a:ext cx="3445783" cy="289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ZA" dirty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9157" y="4639407"/>
            <a:ext cx="3445783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ZA" dirty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7368882" y="3505249"/>
            <a:ext cx="342092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891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2251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7424475" y="3897987"/>
            <a:ext cx="237815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891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2251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7424473" y="4327952"/>
            <a:ext cx="286499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891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2251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7424475" y="4650082"/>
            <a:ext cx="273720" cy="233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891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2251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0"/>
            <a:ext cx="6030687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29245" y="-6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7"/>
            <a:ext cx="1919789" cy="10010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8697" y="1257624"/>
            <a:ext cx="4670908" cy="4146480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83739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653">
          <p15:clr>
            <a:srgbClr val="FBAE40"/>
          </p15:clr>
        </p15:guide>
        <p15:guide id="3" pos="104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1843">
          <p15:clr>
            <a:srgbClr val="FBAE40"/>
          </p15:clr>
        </p15:guide>
        <p15:guide id="7" pos="32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0"/>
            <a:ext cx="6030687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5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4" y="2006085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25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7" y="3640998"/>
            <a:ext cx="4854339" cy="12575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7"/>
            <a:ext cx="1919789" cy="10010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862" y="6103697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48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653">
          <p15:clr>
            <a:srgbClr val="FBAE40"/>
          </p15:clr>
        </p15:guide>
        <p15:guide id="3" pos="104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1843">
          <p15:clr>
            <a:srgbClr val="FBAE40"/>
          </p15:clr>
        </p15:guide>
        <p15:guide id="7" pos="3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1010089"/>
            <a:ext cx="1785257" cy="9075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8" y="1987426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8" y="3792047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5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5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35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408563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32085" y="5185612"/>
            <a:ext cx="1989223" cy="9865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727944">
            <a:off x="-171524" y="3422079"/>
            <a:ext cx="1438399" cy="1828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862" y="6103697"/>
            <a:ext cx="1020901" cy="754305"/>
          </a:xfrm>
          <a:prstGeom prst="rect">
            <a:avLst/>
          </a:prstGeom>
        </p:spPr>
      </p:pic>
      <p:sp>
        <p:nvSpPr>
          <p:cNvPr id="13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572289">
            <a:off x="-926793" y="3635297"/>
            <a:ext cx="4056415" cy="1587403"/>
          </a:xfrm>
          <a:custGeom>
            <a:avLst/>
            <a:gdLst>
              <a:gd name="connsiteX0" fmla="*/ 0 w 3042311"/>
              <a:gd name="connsiteY0" fmla="*/ 1587402 h 1587402"/>
              <a:gd name="connsiteX1" fmla="*/ 844784 w 3042311"/>
              <a:gd name="connsiteY1" fmla="*/ 0 h 1587402"/>
              <a:gd name="connsiteX2" fmla="*/ 3042311 w 3042311"/>
              <a:gd name="connsiteY2" fmla="*/ 0 h 1587402"/>
              <a:gd name="connsiteX3" fmla="*/ 2197527 w 3042311"/>
              <a:gd name="connsiteY3" fmla="*/ 1587402 h 1587402"/>
              <a:gd name="connsiteX4" fmla="*/ 0 w 3042311"/>
              <a:gd name="connsiteY4" fmla="*/ 1587402 h 1587402"/>
              <a:gd name="connsiteX0" fmla="*/ 0 w 3042311"/>
              <a:gd name="connsiteY0" fmla="*/ 1587402 h 1587402"/>
              <a:gd name="connsiteX1" fmla="*/ 1001070 w 3042311"/>
              <a:gd name="connsiteY1" fmla="*/ 24983 h 1587402"/>
              <a:gd name="connsiteX2" fmla="*/ 3042311 w 3042311"/>
              <a:gd name="connsiteY2" fmla="*/ 0 h 1587402"/>
              <a:gd name="connsiteX3" fmla="*/ 2197527 w 3042311"/>
              <a:gd name="connsiteY3" fmla="*/ 1587402 h 1587402"/>
              <a:gd name="connsiteX4" fmla="*/ 0 w 3042311"/>
              <a:gd name="connsiteY4" fmla="*/ 1587402 h 1587402"/>
              <a:gd name="connsiteX0" fmla="*/ 0 w 3042311"/>
              <a:gd name="connsiteY0" fmla="*/ 1587402 h 1587402"/>
              <a:gd name="connsiteX1" fmla="*/ 992285 w 3042311"/>
              <a:gd name="connsiteY1" fmla="*/ 19434 h 1587402"/>
              <a:gd name="connsiteX2" fmla="*/ 3042311 w 3042311"/>
              <a:gd name="connsiteY2" fmla="*/ 0 h 1587402"/>
              <a:gd name="connsiteX3" fmla="*/ 2197527 w 3042311"/>
              <a:gd name="connsiteY3" fmla="*/ 1587402 h 1587402"/>
              <a:gd name="connsiteX4" fmla="*/ 0 w 3042311"/>
              <a:gd name="connsiteY4" fmla="*/ 1587402 h 158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311" h="1587402">
                <a:moveTo>
                  <a:pt x="0" y="1587402"/>
                </a:moveTo>
                <a:lnTo>
                  <a:pt x="992285" y="19434"/>
                </a:lnTo>
                <a:lnTo>
                  <a:pt x="3042311" y="0"/>
                </a:lnTo>
                <a:lnTo>
                  <a:pt x="2197527" y="1587402"/>
                </a:lnTo>
                <a:lnTo>
                  <a:pt x="0" y="158740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</p:spTree>
    <p:extLst>
      <p:ext uri="{BB962C8B-B14F-4D97-AF65-F5344CB8AC3E}">
        <p14:creationId xmlns:p14="http://schemas.microsoft.com/office/powerpoint/2010/main" val="3533591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2880">
          <p15:clr>
            <a:srgbClr val="FBAE40"/>
          </p15:clr>
        </p15:guide>
        <p15:guide id="3" pos="107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5653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82" y="209034"/>
            <a:ext cx="8333223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33" y="1643537"/>
            <a:ext cx="10835123" cy="429131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401701" y="0"/>
            <a:ext cx="2790307" cy="2082339"/>
            <a:chOff x="9401695" y="0"/>
            <a:chExt cx="2790305" cy="2082338"/>
          </a:xfrm>
        </p:grpSpPr>
        <p:sp>
          <p:nvSpPr>
            <p:cNvPr id="20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647869" y="0"/>
              <a:ext cx="2544131" cy="1852216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sp>
          <p:nvSpPr>
            <p:cNvPr id="24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448573" y="0"/>
              <a:ext cx="2743198" cy="2038342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401695" y="0"/>
              <a:ext cx="2790076" cy="2082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78" y="-42461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59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567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82" y="209034"/>
            <a:ext cx="8333223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50"/>
            <a:ext cx="5181600" cy="4342133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6"/>
            <a:ext cx="5181600" cy="4342132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9401698" y="0"/>
            <a:ext cx="2790305" cy="2082339"/>
            <a:chOff x="9401695" y="0"/>
            <a:chExt cx="2790305" cy="2082338"/>
          </a:xfrm>
        </p:grpSpPr>
        <p:sp>
          <p:nvSpPr>
            <p:cNvPr id="31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647869" y="0"/>
              <a:ext cx="2544131" cy="1852216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sp>
          <p:nvSpPr>
            <p:cNvPr id="20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448573" y="0"/>
              <a:ext cx="2743198" cy="2038342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9401695" y="0"/>
              <a:ext cx="2790076" cy="2082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78" y="-42461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91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567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82" y="209034"/>
            <a:ext cx="8333223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80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171446" lvl="0" indent="-171446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accent6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477084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80" y="2505075"/>
            <a:ext cx="5391749" cy="3477084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401698" y="0"/>
            <a:ext cx="2790305" cy="2082339"/>
            <a:chOff x="9401695" y="0"/>
            <a:chExt cx="2790305" cy="2082338"/>
          </a:xfrm>
        </p:grpSpPr>
        <p:sp>
          <p:nvSpPr>
            <p:cNvPr id="25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647869" y="0"/>
              <a:ext cx="2544131" cy="1852216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sp>
          <p:nvSpPr>
            <p:cNvPr id="31" name="Parallelogram 20">
              <a:extLst>
                <a:ext uri="{FF2B5EF4-FFF2-40B4-BE49-F238E27FC236}">
                  <a16:creationId xmlns:a16="http://schemas.microsoft.com/office/drawing/2014/main" id="{4EBB76E7-943E-4038-B700-114F66FBC609}"/>
                </a:ext>
              </a:extLst>
            </p:cNvPr>
            <p:cNvSpPr/>
            <p:nvPr userDrawn="1"/>
          </p:nvSpPr>
          <p:spPr>
            <a:xfrm flipH="1">
              <a:off x="9448573" y="0"/>
              <a:ext cx="2743198" cy="2038342"/>
            </a:xfrm>
            <a:custGeom>
              <a:avLst/>
              <a:gdLst>
                <a:gd name="connsiteX0" fmla="*/ 0 w 3813022"/>
                <a:gd name="connsiteY0" fmla="*/ 2369424 h 2369424"/>
                <a:gd name="connsiteX1" fmla="*/ 3213342 w 3813022"/>
                <a:gd name="connsiteY1" fmla="*/ 0 h 2369424"/>
                <a:gd name="connsiteX2" fmla="*/ 3813022 w 3813022"/>
                <a:gd name="connsiteY2" fmla="*/ 0 h 2369424"/>
                <a:gd name="connsiteX3" fmla="*/ 599680 w 3813022"/>
                <a:gd name="connsiteY3" fmla="*/ 2369424 h 2369424"/>
                <a:gd name="connsiteX4" fmla="*/ 0 w 3813022"/>
                <a:gd name="connsiteY4" fmla="*/ 2369424 h 2369424"/>
                <a:gd name="connsiteX0" fmla="*/ 314720 w 3213342"/>
                <a:gd name="connsiteY0" fmla="*/ 1731751 h 2369424"/>
                <a:gd name="connsiteX1" fmla="*/ 2613662 w 3213342"/>
                <a:gd name="connsiteY1" fmla="*/ 0 h 2369424"/>
                <a:gd name="connsiteX2" fmla="*/ 3213342 w 3213342"/>
                <a:gd name="connsiteY2" fmla="*/ 0 h 2369424"/>
                <a:gd name="connsiteX3" fmla="*/ 0 w 3213342"/>
                <a:gd name="connsiteY3" fmla="*/ 2369424 h 2369424"/>
                <a:gd name="connsiteX4" fmla="*/ 314720 w 3213342"/>
                <a:gd name="connsiteY4" fmla="*/ 1731751 h 2369424"/>
                <a:gd name="connsiteX0" fmla="*/ 1899 w 2900521"/>
                <a:gd name="connsiteY0" fmla="*/ 1731751 h 2237076"/>
                <a:gd name="connsiteX1" fmla="*/ 2300841 w 2900521"/>
                <a:gd name="connsiteY1" fmla="*/ 0 h 2237076"/>
                <a:gd name="connsiteX2" fmla="*/ 2900521 w 2900521"/>
                <a:gd name="connsiteY2" fmla="*/ 0 h 2237076"/>
                <a:gd name="connsiteX3" fmla="*/ 0 w 2900521"/>
                <a:gd name="connsiteY3" fmla="*/ 2237076 h 2237076"/>
                <a:gd name="connsiteX4" fmla="*/ 1899 w 2900521"/>
                <a:gd name="connsiteY4" fmla="*/ 1731751 h 22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521" h="2237076">
                  <a:moveTo>
                    <a:pt x="1899" y="1731751"/>
                  </a:moveTo>
                  <a:lnTo>
                    <a:pt x="2300841" y="0"/>
                  </a:lnTo>
                  <a:lnTo>
                    <a:pt x="2900521" y="0"/>
                  </a:lnTo>
                  <a:lnTo>
                    <a:pt x="0" y="2237076"/>
                  </a:lnTo>
                  <a:lnTo>
                    <a:pt x="1899" y="17317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IN" sz="1351" dirty="0"/>
            </a:p>
          </p:txBody>
        </p:sp>
        <p:cxnSp>
          <p:nvCxnSpPr>
            <p:cNvPr id="32" name="Straight Connector 31"/>
            <p:cNvCxnSpPr/>
            <p:nvPr userDrawn="1"/>
          </p:nvCxnSpPr>
          <p:spPr>
            <a:xfrm>
              <a:off x="9401695" y="0"/>
              <a:ext cx="2790076" cy="2082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78" y="-42461"/>
            <a:ext cx="1020901" cy="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34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567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0"/>
            <a:ext cx="6030687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5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3" y="4374042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25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7"/>
            <a:ext cx="1919789" cy="10010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3" y="5701076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accent6"/>
                </a:solidFill>
              </a:defRPr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9"/>
            <a:ext cx="5803672" cy="3534791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500"/>
            </a:lvl2pPr>
            <a:lvl3pPr>
              <a:buClr>
                <a:schemeClr val="accent2"/>
              </a:buClr>
              <a:defRPr sz="1351"/>
            </a:lvl3pPr>
            <a:lvl4pPr>
              <a:buClr>
                <a:schemeClr val="accent2"/>
              </a:buClr>
              <a:defRPr sz="12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54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653">
          <p15:clr>
            <a:srgbClr val="FBAE40"/>
          </p15:clr>
        </p15:guide>
        <p15:guide id="3" pos="104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1843">
          <p15:clr>
            <a:srgbClr val="FBAE40"/>
          </p15:clr>
        </p15:guide>
        <p15:guide id="7" pos="3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5" y="0"/>
            <a:ext cx="6030687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5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3314" y="2038534"/>
            <a:ext cx="4819849" cy="12041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25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7"/>
            <a:ext cx="1919789" cy="10010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3314" y="3391910"/>
            <a:ext cx="4819849" cy="84527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accent6"/>
                </a:solidFill>
              </a:defRPr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01954" y="3924299"/>
            <a:ext cx="4394609" cy="2732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479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653">
          <p15:clr>
            <a:srgbClr val="FBAE40"/>
          </p15:clr>
        </p15:guide>
        <p15:guide id="3" pos="104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1843">
          <p15:clr>
            <a:srgbClr val="FBAE40"/>
          </p15:clr>
        </p15:guide>
        <p15:guide id="7" pos="3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9350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2880">
          <p15:clr>
            <a:srgbClr val="FBAE40"/>
          </p15:clr>
        </p15:guide>
        <p15:guide id="3" pos="5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 title="Title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82" y="209029"/>
            <a:ext cx="8333223" cy="12155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IN" dirty="0" err="1"/>
              <a:t>Dr.</a:t>
            </a:r>
            <a:r>
              <a:rPr lang="en-IN" dirty="0"/>
              <a:t> Loren C Scott &amp; Associates Inc.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9472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2880">
          <p15:clr>
            <a:srgbClr val="FBAE40"/>
          </p15:clr>
        </p15:guide>
        <p15:guide id="3" pos="5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67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ext_Doubl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90636" y="6494465"/>
            <a:ext cx="119803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34" tIns="50917" rIns="101834" bIns="50917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333" b="0">
                <a:solidFill>
                  <a:srgbClr val="A9B089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</a:lstStyle>
          <a:p>
            <a:fld id="{EC4AE7D8-4BBC-4623-B2B6-CC396522CE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itle Placeholder 12"/>
          <p:cNvSpPr>
            <a:spLocks noGrp="1"/>
          </p:cNvSpPr>
          <p:nvPr>
            <p:ph type="title"/>
          </p:nvPr>
        </p:nvSpPr>
        <p:spPr>
          <a:xfrm>
            <a:off x="0" y="24384"/>
            <a:ext cx="11887200" cy="356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3"/>
          </p:nvPr>
        </p:nvSpPr>
        <p:spPr>
          <a:xfrm>
            <a:off x="238121" y="627063"/>
            <a:ext cx="11690352" cy="1219200"/>
          </a:xfrm>
          <a:prstGeom prst="rect">
            <a:avLst/>
          </a:prstGeom>
          <a:solidFill>
            <a:srgbClr val="8AA3B3">
              <a:alpha val="25000"/>
            </a:srgbClr>
          </a:solidFill>
        </p:spPr>
        <p:txBody>
          <a:bodyPr anchor="ctr">
            <a:noAutofit/>
          </a:bodyPr>
          <a:lstStyle>
            <a:lvl1pPr>
              <a:defRPr sz="2133">
                <a:solidFill>
                  <a:srgbClr val="5E5B45"/>
                </a:solidFill>
              </a:defRPr>
            </a:lvl1pPr>
            <a:lvl2pPr>
              <a:defRPr sz="2133">
                <a:solidFill>
                  <a:srgbClr val="5E5B45"/>
                </a:solidFill>
              </a:defRPr>
            </a:lvl2pPr>
            <a:lvl3pPr>
              <a:defRPr sz="2133">
                <a:solidFill>
                  <a:srgbClr val="5E5B45"/>
                </a:solidFill>
              </a:defRPr>
            </a:lvl3pPr>
            <a:lvl4pPr>
              <a:defRPr sz="2133">
                <a:solidFill>
                  <a:srgbClr val="5E5B45"/>
                </a:solidFill>
              </a:defRPr>
            </a:lvl4pPr>
            <a:lvl5pPr>
              <a:defRPr sz="2133">
                <a:solidFill>
                  <a:srgbClr val="5E5B4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243121" y="2409720"/>
            <a:ext cx="5756279" cy="33814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6172563" y="2409720"/>
            <a:ext cx="5756279" cy="33814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36458" y="1987344"/>
            <a:ext cx="5756279" cy="304800"/>
          </a:xfrm>
          <a:prstGeom prst="rect">
            <a:avLst/>
          </a:prstGeom>
          <a:solidFill>
            <a:schemeClr val="accent2"/>
          </a:solidFill>
        </p:spPr>
        <p:txBody>
          <a:bodyPr lIns="91440" anchor="ctr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6"/>
          </p:nvPr>
        </p:nvSpPr>
        <p:spPr>
          <a:xfrm>
            <a:off x="6172197" y="1987344"/>
            <a:ext cx="5756279" cy="304800"/>
          </a:xfrm>
          <a:prstGeom prst="rect">
            <a:avLst/>
          </a:prstGeom>
          <a:solidFill>
            <a:schemeClr val="accent2"/>
          </a:solidFill>
        </p:spPr>
        <p:txBody>
          <a:bodyPr lIns="91440" anchor="ctr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243121" y="5927744"/>
            <a:ext cx="11692017" cy="2416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067" baseline="0">
                <a:latin typeface="+mn-lt"/>
              </a:defRPr>
            </a:lvl1pPr>
          </a:lstStyle>
          <a:p>
            <a:pPr lvl="0"/>
            <a:r>
              <a:rPr lang="en-US" dirty="0"/>
              <a:t>Click to enter Source line</a:t>
            </a:r>
          </a:p>
        </p:txBody>
      </p:sp>
    </p:spTree>
    <p:extLst>
      <p:ext uri="{BB962C8B-B14F-4D97-AF65-F5344CB8AC3E}">
        <p14:creationId xmlns:p14="http://schemas.microsoft.com/office/powerpoint/2010/main" val="4227977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6255" y="1055690"/>
            <a:ext cx="11239500" cy="5067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5" y="293688"/>
            <a:ext cx="112395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5027F30-63EA-48D2-A09F-01D92B3F7142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dirty="0"/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2726710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18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4/26/21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2428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225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Dr. Loren C Scott &amp; Associates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3576" y="6356354"/>
            <a:ext cx="5905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7" y="209029"/>
            <a:ext cx="10835123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5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lang="en-IN" sz="3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2E7A40"/>
        </a:buClr>
        <a:buFont typeface="Arial" panose="020B0604020202020204" pitchFamily="34" charset="0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2E7A40"/>
        </a:buClr>
        <a:buFont typeface="Arial" panose="020B0604020202020204" pitchFamily="34" charset="0"/>
        <a:buChar char="•"/>
        <a:defRPr lang="en-US" sz="1351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2E7A40"/>
        </a:buClr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2E7A40"/>
        </a:buClr>
        <a:buFont typeface="Arial" panose="020B0604020202020204" pitchFamily="34" charset="0"/>
        <a:buChar char="•"/>
        <a:defRPr lang="en-IN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em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msn.com/en-us/money/stockdetails/fi-a31uf2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400" b="1" dirty="0">
              <a:solidFill>
                <a:srgbClr val="0070C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Tom W. Cook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Cook Moore Davenport And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Residential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6575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DFFBED-79DF-40DA-B998-A38AF2161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37" y="192014"/>
            <a:ext cx="9763125" cy="55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1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1A85F6-D916-4D45-8EA8-72DAB5A11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9" y="241505"/>
            <a:ext cx="10873815" cy="53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89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D0A44A-0D93-4385-8529-CBC8E795F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86741"/>
              </p:ext>
            </p:extLst>
          </p:nvPr>
        </p:nvGraphicFramePr>
        <p:xfrm>
          <a:off x="541538" y="355107"/>
          <a:ext cx="11197913" cy="6248400"/>
        </p:xfrm>
        <a:graphic>
          <a:graphicData uri="http://schemas.openxmlformats.org/drawingml/2006/table">
            <a:tbl>
              <a:tblPr/>
              <a:tblGrid>
                <a:gridCol w="4003829">
                  <a:extLst>
                    <a:ext uri="{9D8B030D-6E8A-4147-A177-3AD203B41FA5}">
                      <a16:colId xmlns:a16="http://schemas.microsoft.com/office/drawing/2014/main" val="3926256791"/>
                    </a:ext>
                  </a:extLst>
                </a:gridCol>
                <a:gridCol w="1758298">
                  <a:extLst>
                    <a:ext uri="{9D8B030D-6E8A-4147-A177-3AD203B41FA5}">
                      <a16:colId xmlns:a16="http://schemas.microsoft.com/office/drawing/2014/main" val="3073412496"/>
                    </a:ext>
                  </a:extLst>
                </a:gridCol>
                <a:gridCol w="1294235">
                  <a:extLst>
                    <a:ext uri="{9D8B030D-6E8A-4147-A177-3AD203B41FA5}">
                      <a16:colId xmlns:a16="http://schemas.microsoft.com/office/drawing/2014/main" val="1182540052"/>
                    </a:ext>
                  </a:extLst>
                </a:gridCol>
                <a:gridCol w="1882523">
                  <a:extLst>
                    <a:ext uri="{9D8B030D-6E8A-4147-A177-3AD203B41FA5}">
                      <a16:colId xmlns:a16="http://schemas.microsoft.com/office/drawing/2014/main" val="1892846577"/>
                    </a:ext>
                  </a:extLst>
                </a:gridCol>
                <a:gridCol w="2259028">
                  <a:extLst>
                    <a:ext uri="{9D8B030D-6E8A-4147-A177-3AD203B41FA5}">
                      <a16:colId xmlns:a16="http://schemas.microsoft.com/office/drawing/2014/main" val="2460995136"/>
                    </a:ext>
                  </a:extLst>
                </a:gridCol>
              </a:tblGrid>
              <a:tr h="3003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788597"/>
                  </a:ext>
                </a:extLst>
              </a:tr>
              <a:tr h="310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Months' Supply All Price Ranges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272978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15469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Entire MLS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-28.57%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71597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90333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Homes Entire MLS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-29.41%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530689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231817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-22.45%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453701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042692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 New Home Sales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-24.07%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205818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521203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-29.73%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438462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510682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New Homes Sales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-15.79%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13.26%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805560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200706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-40.43%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142117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050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New Home Sales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-52.54%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047669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4359421"/>
                  </a:ext>
                </a:extLst>
              </a:tr>
              <a:tr h="280735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539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90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0CEC91-3A0B-432E-AC5D-3B454EDC6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487" y="550416"/>
            <a:ext cx="9725025" cy="52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5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7BBAD-62B4-4F6D-9322-6B984BD9A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36" y="667281"/>
            <a:ext cx="9763125" cy="55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21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390050" y="1100284"/>
            <a:ext cx="57700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9BC615-8105-4C36-9D51-A09136B1E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871780"/>
              </p:ext>
            </p:extLst>
          </p:nvPr>
        </p:nvGraphicFramePr>
        <p:xfrm>
          <a:off x="607688" y="192014"/>
          <a:ext cx="10214192" cy="5974594"/>
        </p:xfrm>
        <a:graphic>
          <a:graphicData uri="http://schemas.openxmlformats.org/drawingml/2006/table">
            <a:tbl>
              <a:tblPr/>
              <a:tblGrid>
                <a:gridCol w="5281093">
                  <a:extLst>
                    <a:ext uri="{9D8B030D-6E8A-4147-A177-3AD203B41FA5}">
                      <a16:colId xmlns:a16="http://schemas.microsoft.com/office/drawing/2014/main" val="3605276368"/>
                    </a:ext>
                  </a:extLst>
                </a:gridCol>
                <a:gridCol w="1337789">
                  <a:extLst>
                    <a:ext uri="{9D8B030D-6E8A-4147-A177-3AD203B41FA5}">
                      <a16:colId xmlns:a16="http://schemas.microsoft.com/office/drawing/2014/main" val="2613053378"/>
                    </a:ext>
                  </a:extLst>
                </a:gridCol>
                <a:gridCol w="1337789">
                  <a:extLst>
                    <a:ext uri="{9D8B030D-6E8A-4147-A177-3AD203B41FA5}">
                      <a16:colId xmlns:a16="http://schemas.microsoft.com/office/drawing/2014/main" val="4191085321"/>
                    </a:ext>
                  </a:extLst>
                </a:gridCol>
                <a:gridCol w="2257521">
                  <a:extLst>
                    <a:ext uri="{9D8B030D-6E8A-4147-A177-3AD203B41FA5}">
                      <a16:colId xmlns:a16="http://schemas.microsoft.com/office/drawing/2014/main" val="235878232"/>
                    </a:ext>
                  </a:extLst>
                </a:gridCol>
              </a:tblGrid>
              <a:tr h="3182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103370"/>
                  </a:ext>
                </a:extLst>
              </a:tr>
              <a:tr h="3288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Median Days on Market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537573"/>
                  </a:ext>
                </a:extLst>
              </a:tr>
              <a:tr h="3288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All Price Ranges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973542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039699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Entire MLS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-23.53%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103756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127485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Homes Entire MLS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6077141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436198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-15.15%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979976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000360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 New Home Sales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71.43%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536100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884662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-39.39%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936989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43250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New Homes Sales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-39.13%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971494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486498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-30.56%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386264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439510"/>
                  </a:ext>
                </a:extLst>
              </a:tr>
              <a:tr h="30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New Home Sales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-30.91%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732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042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5273D-3CE7-4B4B-9C43-AAAF7DD42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36" y="352144"/>
            <a:ext cx="9686925" cy="55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3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79A7B-2E45-4F3F-B90D-62B2DF5AB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80" y="352793"/>
            <a:ext cx="9829800" cy="55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C4FF24-1D82-436C-872F-008DB3BD408C}"/>
              </a:ext>
            </a:extLst>
          </p:cNvPr>
          <p:cNvSpPr txBox="1"/>
          <p:nvPr/>
        </p:nvSpPr>
        <p:spPr>
          <a:xfrm>
            <a:off x="1171853" y="1100284"/>
            <a:ext cx="9774314" cy="324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Driving Force</a:t>
            </a:r>
            <a:endParaRPr lang="en-US" sz="7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8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1A0382-653A-4C7C-9CB7-3AA20537D924}"/>
              </a:ext>
            </a:extLst>
          </p:cNvPr>
          <p:cNvSpPr txBox="1"/>
          <p:nvPr/>
        </p:nvSpPr>
        <p:spPr>
          <a:xfrm>
            <a:off x="828516" y="342707"/>
            <a:ext cx="10072165" cy="4078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it Job Growth?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Buyers Coming From The Apartment Rental Market 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3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0" y="-135206"/>
            <a:ext cx="12200352" cy="6895578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1555231" y="1563951"/>
            <a:ext cx="5143500" cy="34972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Tom W. Cook MAI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Cook Moore Davenport and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Brython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 Cox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GBRAR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Jill Sylvest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GBRAR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Rich Rachael, MAI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Cook Moore Davenport and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Robert Beaman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Cook Moore Davenport and Associates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RESIDNETIAL COMMITTEE MEMBERS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6073141" y="-110893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685" y="81281"/>
            <a:ext cx="8333223" cy="74168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/>
              <a:t>April</a:t>
            </a:r>
            <a:r>
              <a:rPr lang="en-US" dirty="0"/>
              <a:t> Employment Data</a:t>
            </a:r>
            <a:br>
              <a:rPr lang="en-US" dirty="0"/>
            </a:br>
            <a:r>
              <a:rPr lang="en-US" dirty="0"/>
              <a:t>By MSA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9037" y="812802"/>
            <a:ext cx="11345447" cy="5122052"/>
          </a:xfrm>
        </p:spPr>
        <p:txBody>
          <a:bodyPr/>
          <a:lstStyle/>
          <a:p>
            <a:r>
              <a:rPr lang="en-US" sz="3200" b="1" u="sng" dirty="0"/>
              <a:t>Sector</a:t>
            </a:r>
            <a:r>
              <a:rPr lang="en-US" sz="3200" b="1" dirty="0"/>
              <a:t>					</a:t>
            </a:r>
            <a:r>
              <a:rPr lang="en-US" sz="3200" b="1" u="sng" dirty="0"/>
              <a:t>April Loss</a:t>
            </a:r>
            <a:r>
              <a:rPr lang="en-US" sz="3200" b="1" dirty="0"/>
              <a:t>	 	  </a:t>
            </a:r>
            <a:r>
              <a:rPr lang="en-US" sz="3200" b="1" u="sng" dirty="0"/>
              <a:t>%</a:t>
            </a:r>
          </a:p>
          <a:p>
            <a:r>
              <a:rPr lang="en-US" sz="3200" b="1" dirty="0"/>
              <a:t>Total					  </a:t>
            </a:r>
            <a:r>
              <a:rPr lang="en-US" sz="3200" b="1" dirty="0">
                <a:solidFill>
                  <a:srgbClr val="C00000"/>
                </a:solidFill>
              </a:rPr>
              <a:t>-286,800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val="C00000"/>
                </a:solidFill>
              </a:rPr>
              <a:t>-14%</a:t>
            </a:r>
          </a:p>
          <a:p>
            <a:r>
              <a:rPr lang="en-US" sz="3200" b="1" i="1" dirty="0"/>
              <a:t>New Orleans			</a:t>
            </a:r>
            <a:r>
              <a:rPr lang="en-US" sz="3200" b="1" i="1" dirty="0">
                <a:solidFill>
                  <a:srgbClr val="C00000"/>
                </a:solidFill>
              </a:rPr>
              <a:t>   -103,400</a:t>
            </a:r>
            <a:r>
              <a:rPr lang="en-US" sz="3200" b="1" i="1" dirty="0"/>
              <a:t>		</a:t>
            </a:r>
            <a:r>
              <a:rPr lang="en-US" sz="3200" b="1" i="1" dirty="0">
                <a:solidFill>
                  <a:srgbClr val="C00000"/>
                </a:solidFill>
              </a:rPr>
              <a:t>-18%</a:t>
            </a:r>
          </a:p>
          <a:p>
            <a:r>
              <a:rPr lang="en-US" sz="3200" b="1" dirty="0"/>
              <a:t>Baton Rouge			    </a:t>
            </a:r>
            <a:r>
              <a:rPr lang="en-US" sz="3200" b="1" dirty="0">
                <a:solidFill>
                  <a:srgbClr val="C00000"/>
                </a:solidFill>
              </a:rPr>
              <a:t>-63,100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val="C00000"/>
                </a:solidFill>
              </a:rPr>
              <a:t>-15%</a:t>
            </a:r>
          </a:p>
          <a:p>
            <a:r>
              <a:rPr lang="en-US" sz="3200" b="1" dirty="0"/>
              <a:t>Shreveport-Bossier		    </a:t>
            </a:r>
            <a:r>
              <a:rPr lang="en-US" sz="3200" b="1" dirty="0">
                <a:solidFill>
                  <a:srgbClr val="C00000"/>
                </a:solidFill>
              </a:rPr>
              <a:t>-24,300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val="C00000"/>
                </a:solidFill>
              </a:rPr>
              <a:t>-13%</a:t>
            </a:r>
          </a:p>
          <a:p>
            <a:r>
              <a:rPr lang="en-US" sz="3200" b="1" dirty="0"/>
              <a:t>Lafayette				    </a:t>
            </a:r>
            <a:r>
              <a:rPr lang="en-US" sz="3200" b="1" dirty="0">
                <a:solidFill>
                  <a:srgbClr val="C00000"/>
                </a:solidFill>
              </a:rPr>
              <a:t>-24,200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val="C00000"/>
                </a:solidFill>
              </a:rPr>
              <a:t>-12%</a:t>
            </a:r>
          </a:p>
          <a:p>
            <a:r>
              <a:rPr lang="en-US" sz="3200" b="1" dirty="0"/>
              <a:t>Houma				      </a:t>
            </a:r>
            <a:r>
              <a:rPr lang="en-US" sz="3200" b="1" dirty="0">
                <a:solidFill>
                  <a:srgbClr val="C00000"/>
                </a:solidFill>
              </a:rPr>
              <a:t>-9,200</a:t>
            </a:r>
            <a:r>
              <a:rPr lang="en-US" sz="3200" b="1" dirty="0"/>
              <a:t>		</a:t>
            </a:r>
            <a:r>
              <a:rPr lang="en-US" sz="3200" b="1" dirty="0">
                <a:solidFill>
                  <a:srgbClr val="C00000"/>
                </a:solidFill>
              </a:rPr>
              <a:t>-11%</a:t>
            </a:r>
          </a:p>
          <a:p>
            <a:r>
              <a:rPr lang="en-US" sz="3200" b="1" i="1" dirty="0"/>
              <a:t>Lake Charles			    </a:t>
            </a:r>
            <a:r>
              <a:rPr lang="en-US" sz="3200" b="1" i="1" dirty="0">
                <a:solidFill>
                  <a:srgbClr val="C00000"/>
                </a:solidFill>
              </a:rPr>
              <a:t>-21,300</a:t>
            </a:r>
            <a:r>
              <a:rPr lang="en-US" sz="3200" b="1" i="1" dirty="0"/>
              <a:t>		</a:t>
            </a:r>
            <a:r>
              <a:rPr lang="en-US" sz="3200" b="1" i="1" dirty="0">
                <a:solidFill>
                  <a:srgbClr val="C00000"/>
                </a:solidFill>
              </a:rPr>
              <a:t>-18%</a:t>
            </a:r>
          </a:p>
          <a:p>
            <a:r>
              <a:rPr lang="en-US" sz="3200" b="1" dirty="0"/>
              <a:t>Monroe				    </a:t>
            </a:r>
            <a:r>
              <a:rPr lang="en-US" sz="3200" b="1" dirty="0">
                <a:solidFill>
                  <a:srgbClr val="C00000"/>
                </a:solidFill>
              </a:rPr>
              <a:t>-10,300</a:t>
            </a:r>
            <a:r>
              <a:rPr lang="en-US" sz="3200" b="1" dirty="0"/>
              <a:t>		 </a:t>
            </a:r>
            <a:r>
              <a:rPr lang="en-US" sz="3200" b="1" dirty="0">
                <a:solidFill>
                  <a:srgbClr val="C00000"/>
                </a:solidFill>
              </a:rPr>
              <a:t>-13%</a:t>
            </a:r>
          </a:p>
          <a:p>
            <a:r>
              <a:rPr lang="en-US" sz="3200" b="1" dirty="0"/>
              <a:t>Alexandria				      </a:t>
            </a:r>
            <a:r>
              <a:rPr lang="en-US" sz="3200" b="1" dirty="0">
                <a:solidFill>
                  <a:srgbClr val="C00000"/>
                </a:solidFill>
              </a:rPr>
              <a:t>-6,000</a:t>
            </a:r>
            <a:r>
              <a:rPr lang="en-US" sz="3200" b="1" dirty="0"/>
              <a:t>		 </a:t>
            </a:r>
            <a:r>
              <a:rPr lang="en-US" sz="3200" b="1" dirty="0">
                <a:solidFill>
                  <a:srgbClr val="C00000"/>
                </a:solidFill>
              </a:rPr>
              <a:t>-10%</a:t>
            </a:r>
          </a:p>
          <a:p>
            <a:r>
              <a:rPr lang="en-US" sz="3200" b="1" dirty="0"/>
              <a:t>Hammond				      </a:t>
            </a:r>
            <a:r>
              <a:rPr lang="en-US" sz="3200" b="1" dirty="0">
                <a:solidFill>
                  <a:srgbClr val="C00000"/>
                </a:solidFill>
              </a:rPr>
              <a:t>-4,700</a:t>
            </a:r>
            <a:r>
              <a:rPr lang="en-US" sz="3200" b="1" dirty="0"/>
              <a:t>		 </a:t>
            </a:r>
            <a:r>
              <a:rPr lang="en-US" sz="3200" b="1" dirty="0">
                <a:solidFill>
                  <a:srgbClr val="C00000"/>
                </a:solidFill>
              </a:rPr>
              <a:t>-10%</a:t>
            </a:r>
          </a:p>
        </p:txBody>
      </p:sp>
      <p:sp>
        <p:nvSpPr>
          <p:cNvPr id="2" name="Frame 1"/>
          <p:cNvSpPr/>
          <p:nvPr/>
        </p:nvSpPr>
        <p:spPr>
          <a:xfrm>
            <a:off x="4785360" y="1910083"/>
            <a:ext cx="1767840" cy="473709"/>
          </a:xfrm>
          <a:prstGeom prst="frame">
            <a:avLst>
              <a:gd name="adj1" fmla="val 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404040"/>
              </a:solidFill>
              <a:latin typeface="Calibri" panose="020F0502020204030204"/>
            </a:endParaRPr>
          </a:p>
        </p:txBody>
      </p:sp>
      <p:sp>
        <p:nvSpPr>
          <p:cNvPr id="5" name="Frame 4"/>
          <p:cNvSpPr/>
          <p:nvPr/>
        </p:nvSpPr>
        <p:spPr>
          <a:xfrm>
            <a:off x="508000" y="4612640"/>
            <a:ext cx="8016240" cy="482600"/>
          </a:xfrm>
          <a:prstGeom prst="frame">
            <a:avLst>
              <a:gd name="adj1" fmla="val 8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404040"/>
              </a:solidFill>
              <a:latin typeface="Calibri" panose="020F0502020204030204"/>
            </a:endParaRPr>
          </a:p>
        </p:txBody>
      </p:sp>
      <p:sp>
        <p:nvSpPr>
          <p:cNvPr id="6" name="Frame 5"/>
          <p:cNvSpPr/>
          <p:nvPr/>
        </p:nvSpPr>
        <p:spPr>
          <a:xfrm>
            <a:off x="508000" y="2306320"/>
            <a:ext cx="7741920" cy="640080"/>
          </a:xfrm>
          <a:prstGeom prst="frame">
            <a:avLst>
              <a:gd name="adj1" fmla="val 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40404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36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829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 RENTAL DATA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MATCHED DATA SET (214 Complexes)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ED004-2D57-4514-8A11-33AA00835F0B}"/>
              </a:ext>
            </a:extLst>
          </p:cNvPr>
          <p:cNvGraphicFramePr>
            <a:graphicFrameLocks noGrp="1"/>
          </p:cNvGraphicFramePr>
          <p:nvPr/>
        </p:nvGraphicFramePr>
        <p:xfrm>
          <a:off x="1916944" y="1573729"/>
          <a:ext cx="7775897" cy="3831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213">
                  <a:extLst>
                    <a:ext uri="{9D8B030D-6E8A-4147-A177-3AD203B41FA5}">
                      <a16:colId xmlns:a16="http://schemas.microsoft.com/office/drawing/2014/main" val="3382598064"/>
                    </a:ext>
                  </a:extLst>
                </a:gridCol>
                <a:gridCol w="1741445">
                  <a:extLst>
                    <a:ext uri="{9D8B030D-6E8A-4147-A177-3AD203B41FA5}">
                      <a16:colId xmlns:a16="http://schemas.microsoft.com/office/drawing/2014/main" val="2690511800"/>
                    </a:ext>
                  </a:extLst>
                </a:gridCol>
                <a:gridCol w="623034">
                  <a:extLst>
                    <a:ext uri="{9D8B030D-6E8A-4147-A177-3AD203B41FA5}">
                      <a16:colId xmlns:a16="http://schemas.microsoft.com/office/drawing/2014/main" val="2202710336"/>
                    </a:ext>
                  </a:extLst>
                </a:gridCol>
                <a:gridCol w="1307805">
                  <a:extLst>
                    <a:ext uri="{9D8B030D-6E8A-4147-A177-3AD203B41FA5}">
                      <a16:colId xmlns:a16="http://schemas.microsoft.com/office/drawing/2014/main" val="2219599271"/>
                    </a:ext>
                  </a:extLst>
                </a:gridCol>
                <a:gridCol w="2037400">
                  <a:extLst>
                    <a:ext uri="{9D8B030D-6E8A-4147-A177-3AD203B41FA5}">
                      <a16:colId xmlns:a16="http://schemas.microsoft.com/office/drawing/2014/main" val="797171918"/>
                    </a:ext>
                  </a:extLst>
                </a:gridCol>
              </a:tblGrid>
              <a:tr h="547295">
                <a:tc>
                  <a:txBody>
                    <a:bodyPr/>
                    <a:lstStyle/>
                    <a:p>
                      <a:endParaRPr lang="en-US" dirty="0">
                        <a:latin typeface="La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Avg Rent/SF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Trend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Lato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Vacancy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7757048"/>
                  </a:ext>
                </a:extLst>
              </a:tr>
              <a:tr h="547295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Light"/>
                        </a:rPr>
                        <a:t>2015 Survey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$1.04</a:t>
                      </a:r>
                    </a:p>
                  </a:txBody>
                  <a:tcPr anchor="ctr">
                    <a:lnR w="12700" cmpd="sng">
                      <a:noFill/>
                    </a:ln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La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2.05%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5.97%</a:t>
                      </a: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50561321"/>
                  </a:ext>
                </a:extLst>
              </a:tr>
              <a:tr h="547295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Light"/>
                        </a:rPr>
                        <a:t>2016 Survey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$1.04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Flat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0.00%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6.21%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875803"/>
                  </a:ext>
                </a:extLst>
              </a:tr>
              <a:tr h="547295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Light"/>
                        </a:rPr>
                        <a:t>2017 Survey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$1.08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La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3.85%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2.67%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4178816"/>
                  </a:ext>
                </a:extLst>
              </a:tr>
              <a:tr h="547295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Light"/>
                        </a:rPr>
                        <a:t>2018 Survey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$1.05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La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2.78%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8.01%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660950"/>
                  </a:ext>
                </a:extLst>
              </a:tr>
              <a:tr h="547295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Light"/>
                        </a:rPr>
                        <a:t>2019 Survey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$1.04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Lato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0.95%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9.54%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1128538"/>
                  </a:ext>
                </a:extLst>
              </a:tr>
              <a:tr h="547295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Light"/>
                        </a:rPr>
                        <a:t>2020 Survey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$1.04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Flat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0.00%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Light"/>
                        </a:rPr>
                        <a:t>10.26%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0469027"/>
                  </a:ext>
                </a:extLst>
              </a:tr>
            </a:tbl>
          </a:graphicData>
        </a:graphic>
      </p:graphicFrame>
      <p:sp>
        <p:nvSpPr>
          <p:cNvPr id="13" name="Up Arrow 10">
            <a:extLst>
              <a:ext uri="{FF2B5EF4-FFF2-40B4-BE49-F238E27FC236}">
                <a16:creationId xmlns:a16="http://schemas.microsoft.com/office/drawing/2014/main" id="{66744FA2-D56B-4852-AE6B-54A183DAF59A}"/>
              </a:ext>
            </a:extLst>
          </p:cNvPr>
          <p:cNvSpPr/>
          <p:nvPr/>
        </p:nvSpPr>
        <p:spPr>
          <a:xfrm>
            <a:off x="5875750" y="2150576"/>
            <a:ext cx="356824" cy="376937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 Arrow 10">
            <a:extLst>
              <a:ext uri="{FF2B5EF4-FFF2-40B4-BE49-F238E27FC236}">
                <a16:creationId xmlns:a16="http://schemas.microsoft.com/office/drawing/2014/main" id="{D4996850-9C32-411C-810B-F064FBFACE7F}"/>
              </a:ext>
            </a:extLst>
          </p:cNvPr>
          <p:cNvSpPr/>
          <p:nvPr/>
        </p:nvSpPr>
        <p:spPr>
          <a:xfrm>
            <a:off x="5875750" y="3237249"/>
            <a:ext cx="356824" cy="376937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Up Arrow 10">
            <a:extLst>
              <a:ext uri="{FF2B5EF4-FFF2-40B4-BE49-F238E27FC236}">
                <a16:creationId xmlns:a16="http://schemas.microsoft.com/office/drawing/2014/main" id="{84BFE930-11A6-4B30-B9D0-F54F0651475B}"/>
              </a:ext>
            </a:extLst>
          </p:cNvPr>
          <p:cNvSpPr/>
          <p:nvPr/>
        </p:nvSpPr>
        <p:spPr>
          <a:xfrm rot="10800000">
            <a:off x="5875749" y="3851083"/>
            <a:ext cx="356824" cy="37693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10">
            <a:extLst>
              <a:ext uri="{FF2B5EF4-FFF2-40B4-BE49-F238E27FC236}">
                <a16:creationId xmlns:a16="http://schemas.microsoft.com/office/drawing/2014/main" id="{3AEF857E-EA63-4AC0-B14A-7323540CF941}"/>
              </a:ext>
            </a:extLst>
          </p:cNvPr>
          <p:cNvSpPr/>
          <p:nvPr/>
        </p:nvSpPr>
        <p:spPr>
          <a:xfrm rot="10800000">
            <a:off x="5875748" y="4394158"/>
            <a:ext cx="356824" cy="37693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19BD28-443D-4B71-B2E3-0DBF23155DCC}"/>
              </a:ext>
            </a:extLst>
          </p:cNvPr>
          <p:cNvGraphicFramePr>
            <a:graphicFrameLocks noGrp="1"/>
          </p:cNvGraphicFramePr>
          <p:nvPr/>
        </p:nvGraphicFramePr>
        <p:xfrm>
          <a:off x="1934305" y="5685536"/>
          <a:ext cx="7758536" cy="57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639">
                  <a:extLst>
                    <a:ext uri="{9D8B030D-6E8A-4147-A177-3AD203B41FA5}">
                      <a16:colId xmlns:a16="http://schemas.microsoft.com/office/drawing/2014/main" val="695814438"/>
                    </a:ext>
                  </a:extLst>
                </a:gridCol>
                <a:gridCol w="1531530">
                  <a:extLst>
                    <a:ext uri="{9D8B030D-6E8A-4147-A177-3AD203B41FA5}">
                      <a16:colId xmlns:a16="http://schemas.microsoft.com/office/drawing/2014/main" val="851116084"/>
                    </a:ext>
                  </a:extLst>
                </a:gridCol>
                <a:gridCol w="988386">
                  <a:extLst>
                    <a:ext uri="{9D8B030D-6E8A-4147-A177-3AD203B41FA5}">
                      <a16:colId xmlns:a16="http://schemas.microsoft.com/office/drawing/2014/main" val="2306108897"/>
                    </a:ext>
                  </a:extLst>
                </a:gridCol>
                <a:gridCol w="1158949">
                  <a:extLst>
                    <a:ext uri="{9D8B030D-6E8A-4147-A177-3AD203B41FA5}">
                      <a16:colId xmlns:a16="http://schemas.microsoft.com/office/drawing/2014/main" val="1624316845"/>
                    </a:ext>
                  </a:extLst>
                </a:gridCol>
                <a:gridCol w="2048032">
                  <a:extLst>
                    <a:ext uri="{9D8B030D-6E8A-4147-A177-3AD203B41FA5}">
                      <a16:colId xmlns:a16="http://schemas.microsoft.com/office/drawing/2014/main" val="1003499027"/>
                    </a:ext>
                  </a:extLst>
                </a:gridCol>
              </a:tblGrid>
              <a:tr h="57382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Lato Light"/>
                          <a:ea typeface="+mn-ea"/>
                          <a:cs typeface="+mn-cs"/>
                        </a:rPr>
                        <a:t>2021 Survey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Lato Light"/>
                          <a:ea typeface="+mn-ea"/>
                          <a:cs typeface="+mn-cs"/>
                        </a:rPr>
                        <a:t>$1.05</a:t>
                      </a: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Lato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Lato Light"/>
                          <a:ea typeface="+mn-ea"/>
                          <a:cs typeface="+mn-cs"/>
                        </a:rPr>
                        <a:t>0.96%</a:t>
                      </a:r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Lato Light"/>
                          <a:ea typeface="+mn-ea"/>
                          <a:cs typeface="+mn-cs"/>
                        </a:rPr>
                        <a:t>9.11%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366642"/>
                  </a:ext>
                </a:extLst>
              </a:tr>
            </a:tbl>
          </a:graphicData>
        </a:graphic>
      </p:graphicFrame>
      <p:sp>
        <p:nvSpPr>
          <p:cNvPr id="22" name="Up Arrow 10">
            <a:extLst>
              <a:ext uri="{FF2B5EF4-FFF2-40B4-BE49-F238E27FC236}">
                <a16:creationId xmlns:a16="http://schemas.microsoft.com/office/drawing/2014/main" id="{FC4CBCA8-386A-42DB-992F-5802D4E3D264}"/>
              </a:ext>
            </a:extLst>
          </p:cNvPr>
          <p:cNvSpPr/>
          <p:nvPr/>
        </p:nvSpPr>
        <p:spPr>
          <a:xfrm>
            <a:off x="5904075" y="5728941"/>
            <a:ext cx="356824" cy="376937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C3DE4-A86D-4A16-B870-FF8A8C1C61B7}"/>
              </a:ext>
            </a:extLst>
          </p:cNvPr>
          <p:cNvSpPr txBox="1"/>
          <p:nvPr/>
        </p:nvSpPr>
        <p:spPr>
          <a:xfrm>
            <a:off x="9969249" y="3243870"/>
            <a:ext cx="92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ato Light" panose="020F0502020204030203"/>
              </a:rPr>
              <a:t>Flood</a:t>
            </a:r>
          </a:p>
        </p:txBody>
      </p:sp>
    </p:spTree>
    <p:extLst>
      <p:ext uri="{BB962C8B-B14F-4D97-AF65-F5344CB8AC3E}">
        <p14:creationId xmlns:p14="http://schemas.microsoft.com/office/powerpoint/2010/main" val="3370535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2265680" y="170243"/>
            <a:ext cx="7824976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Millennials Moving Out of Their Parent’s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ouse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Older Folks Moving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Closer to Children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Divorce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Number in Household  (down from 2.53)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 up Demand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Existing Housing Stock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Better Work From Home Environment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Disposable Income Due to COVID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Lake Charles Relocation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62537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310AED-9FC7-4CB4-9005-F868537A8420}"/>
              </a:ext>
            </a:extLst>
          </p:cNvPr>
          <p:cNvSpPr txBox="1"/>
          <p:nvPr/>
        </p:nvSpPr>
        <p:spPr>
          <a:xfrm>
            <a:off x="1010919" y="474675"/>
            <a:ext cx="9607244" cy="3703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DRIVING FORCE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INTEREST RATES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HOME PRICES</a:t>
            </a:r>
            <a:endParaRPr lang="en-US" sz="5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394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836435"/>
            <a:ext cx="11224546" cy="182955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CA913A0-D5D3-4C1D-8226-DFB52E6E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9" y="411873"/>
            <a:ext cx="10362442" cy="501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069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20C573-B6D4-46C8-B75F-4B8DF0D04E46}"/>
              </a:ext>
            </a:extLst>
          </p:cNvPr>
          <p:cNvGraphicFramePr>
            <a:graphicFrameLocks noGrp="1"/>
          </p:cNvGraphicFramePr>
          <p:nvPr/>
        </p:nvGraphicFramePr>
        <p:xfrm>
          <a:off x="877588" y="623599"/>
          <a:ext cx="10698620" cy="4939000"/>
        </p:xfrm>
        <a:graphic>
          <a:graphicData uri="http://schemas.openxmlformats.org/drawingml/2006/table">
            <a:tbl>
              <a:tblPr/>
              <a:tblGrid>
                <a:gridCol w="3598750">
                  <a:extLst>
                    <a:ext uri="{9D8B030D-6E8A-4147-A177-3AD203B41FA5}">
                      <a16:colId xmlns:a16="http://schemas.microsoft.com/office/drawing/2014/main" val="1846610224"/>
                    </a:ext>
                  </a:extLst>
                </a:gridCol>
                <a:gridCol w="1831615">
                  <a:extLst>
                    <a:ext uri="{9D8B030D-6E8A-4147-A177-3AD203B41FA5}">
                      <a16:colId xmlns:a16="http://schemas.microsoft.com/office/drawing/2014/main" val="4253239880"/>
                    </a:ext>
                  </a:extLst>
                </a:gridCol>
                <a:gridCol w="1831615">
                  <a:extLst>
                    <a:ext uri="{9D8B030D-6E8A-4147-A177-3AD203B41FA5}">
                      <a16:colId xmlns:a16="http://schemas.microsoft.com/office/drawing/2014/main" val="1231083033"/>
                    </a:ext>
                  </a:extLst>
                </a:gridCol>
                <a:gridCol w="1699438">
                  <a:extLst>
                    <a:ext uri="{9D8B030D-6E8A-4147-A177-3AD203B41FA5}">
                      <a16:colId xmlns:a16="http://schemas.microsoft.com/office/drawing/2014/main" val="3429088252"/>
                    </a:ext>
                  </a:extLst>
                </a:gridCol>
                <a:gridCol w="1737202">
                  <a:extLst>
                    <a:ext uri="{9D8B030D-6E8A-4147-A177-3AD203B41FA5}">
                      <a16:colId xmlns:a16="http://schemas.microsoft.com/office/drawing/2014/main" val="1263104987"/>
                    </a:ext>
                  </a:extLst>
                </a:gridCol>
              </a:tblGrid>
              <a:tr h="7188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Dollar Volume Entire MLS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339785"/>
                  </a:ext>
                </a:extLst>
              </a:tr>
              <a:tr h="44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308858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$2,566,063,304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$3,129,363,927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551667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779379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$54,865,652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$47,828,787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-12.83%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-0.92%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634399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708498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$421,313,669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$430,741,572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485127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501094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$831,918,931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$1,003,378,762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20.61%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346636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455292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$1,257,965,052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$1,647,414,806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30.96%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838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631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43178D-3ABB-4195-AA7E-93A2059DF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613268"/>
              </p:ext>
            </p:extLst>
          </p:nvPr>
        </p:nvGraphicFramePr>
        <p:xfrm>
          <a:off x="2092836" y="907250"/>
          <a:ext cx="8006328" cy="3854130"/>
        </p:xfrm>
        <a:graphic>
          <a:graphicData uri="http://schemas.openxmlformats.org/drawingml/2006/table">
            <a:tbl>
              <a:tblPr/>
              <a:tblGrid>
                <a:gridCol w="1580868">
                  <a:extLst>
                    <a:ext uri="{9D8B030D-6E8A-4147-A177-3AD203B41FA5}">
                      <a16:colId xmlns:a16="http://schemas.microsoft.com/office/drawing/2014/main" val="1945495467"/>
                    </a:ext>
                  </a:extLst>
                </a:gridCol>
                <a:gridCol w="3229729">
                  <a:extLst>
                    <a:ext uri="{9D8B030D-6E8A-4147-A177-3AD203B41FA5}">
                      <a16:colId xmlns:a16="http://schemas.microsoft.com/office/drawing/2014/main" val="192149570"/>
                    </a:ext>
                  </a:extLst>
                </a:gridCol>
                <a:gridCol w="3195731">
                  <a:extLst>
                    <a:ext uri="{9D8B030D-6E8A-4147-A177-3AD203B41FA5}">
                      <a16:colId xmlns:a16="http://schemas.microsoft.com/office/drawing/2014/main" val="2505505547"/>
                    </a:ext>
                  </a:extLst>
                </a:gridCol>
              </a:tblGrid>
              <a:tr h="55059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 of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 of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8617"/>
                  </a:ext>
                </a:extLst>
              </a:tr>
              <a:tr h="55059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Transactions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 Transactions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490363"/>
                  </a:ext>
                </a:extLst>
              </a:tr>
              <a:tr h="55059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Homes GBRAR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Homes GBRAR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877328"/>
                  </a:ext>
                </a:extLst>
              </a:tr>
              <a:tr h="55059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052135"/>
                  </a:ext>
                </a:extLst>
              </a:tr>
              <a:tr h="55059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9,922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1,943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748976"/>
                  </a:ext>
                </a:extLst>
              </a:tr>
              <a:tr h="55059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11,261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2,367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058773"/>
                  </a:ext>
                </a:extLst>
              </a:tr>
              <a:tr h="55059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108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335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744208"/>
            <a:ext cx="11224546" cy="5470284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16640" y="1100284"/>
            <a:ext cx="75041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03AB1A-0A43-4B72-997E-EB1782C14BE9}"/>
              </a:ext>
            </a:extLst>
          </p:cNvPr>
          <p:cNvSpPr txBox="1"/>
          <p:nvPr/>
        </p:nvSpPr>
        <p:spPr>
          <a:xfrm>
            <a:off x="2258060" y="1202942"/>
            <a:ext cx="6121400" cy="158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to Expect</a:t>
            </a:r>
          </a:p>
        </p:txBody>
      </p:sp>
    </p:spTree>
    <p:extLst>
      <p:ext uri="{BB962C8B-B14F-4D97-AF65-F5344CB8AC3E}">
        <p14:creationId xmlns:p14="http://schemas.microsoft.com/office/powerpoint/2010/main" val="387838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F8807-2FB4-41DF-8987-02A2BAA1EB8B}"/>
              </a:ext>
            </a:extLst>
          </p:cNvPr>
          <p:cNvSpPr txBox="1"/>
          <p:nvPr/>
        </p:nvSpPr>
        <p:spPr>
          <a:xfrm>
            <a:off x="904461" y="559233"/>
            <a:ext cx="95273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For well-organized and well-managed home building companies, this decade is going to be the greatest home building opportunity since the 1970s.    </a:t>
            </a:r>
            <a:r>
              <a:rPr lang="en-US" sz="1600" b="1" dirty="0">
                <a:solidFill>
                  <a:schemeClr val="accent4"/>
                </a:solidFill>
              </a:rPr>
              <a:t>Charles C. Shinn Ph.D.   Shin Consulting the roaring 2020’s</a:t>
            </a:r>
          </a:p>
        </p:txBody>
      </p:sp>
    </p:spTree>
    <p:extLst>
      <p:ext uri="{BB962C8B-B14F-4D97-AF65-F5344CB8AC3E}">
        <p14:creationId xmlns:p14="http://schemas.microsoft.com/office/powerpoint/2010/main" val="1357792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3360A-2D8A-4846-87B3-39C80043C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61" y="357809"/>
            <a:ext cx="10386391" cy="52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2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3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2019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735C1-064E-44B9-9F99-31DDDA5C4811}"/>
              </a:ext>
            </a:extLst>
          </p:cNvPr>
          <p:cNvSpPr txBox="1"/>
          <p:nvPr/>
        </p:nvSpPr>
        <p:spPr>
          <a:xfrm>
            <a:off x="6090574" y="801866"/>
            <a:ext cx="5112376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effectLst/>
              </a:rPr>
              <a:t>Executive Summary: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>
              <a:solidFill>
                <a:srgbClr val="000000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effectLst/>
              </a:rPr>
              <a:t>Residential markets in most sectors have been healthy.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Dollar Volume was up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Median Home Price was up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effectLst/>
              </a:rPr>
              <a:t>Inventory of homes, as exhibited by months of supply rose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1" dirty="0">
                <a:solidFill>
                  <a:srgbClr val="000000"/>
                </a:solidFill>
                <a:effectLst/>
              </a:rPr>
              <a:t>Because the data set ends on December 31, 2019, it is not impacted by the COVID 19 pandemic or the 2 trillion-dollar stimulus package, nor does it take into consideration the drop in the price of crude oil to below $30.00 per barrel, all of which is likely to have an impact on the market moving forward.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1340104" y="0"/>
            <a:ext cx="851895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7193132" y="6453505"/>
            <a:ext cx="30254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96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63BAD-A45F-4923-A9E7-E6AA6115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31" y="516835"/>
            <a:ext cx="10837935" cy="45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1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119239"/>
            <a:ext cx="11224546" cy="2546748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C65A21F-97BC-4983-9D98-FF5F78333F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217279"/>
              </p:ext>
            </p:extLst>
          </p:nvPr>
        </p:nvGraphicFramePr>
        <p:xfrm>
          <a:off x="465150" y="949911"/>
          <a:ext cx="10798898" cy="3107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Worksheet" r:id="rId6" imgW="6857939" imgH="1973634" progId="Excel.Sheet.12">
                  <p:embed/>
                </p:oleObj>
              </mc:Choice>
              <mc:Fallback>
                <p:oleObj name="Worksheet" r:id="rId6" imgW="6857939" imgH="19736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5150" y="949911"/>
                        <a:ext cx="10798898" cy="3107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5555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76232" y="2788344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3690-A15D-490B-83C6-03180E859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09" y="1083042"/>
            <a:ext cx="10915728" cy="2981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8E481C-AFA0-4671-805C-9B17659BA7B5}"/>
              </a:ext>
            </a:extLst>
          </p:cNvPr>
          <p:cNvSpPr txBox="1"/>
          <p:nvPr/>
        </p:nvSpPr>
        <p:spPr>
          <a:xfrm>
            <a:off x="657809" y="357785"/>
            <a:ext cx="612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1A1A1A"/>
                </a:solidFill>
                <a:effectLst/>
                <a:latin typeface="Roboto Condensed"/>
              </a:rPr>
              <a:t>Timber Price Index</a:t>
            </a:r>
          </a:p>
          <a:p>
            <a:pPr algn="l"/>
            <a:r>
              <a:rPr lang="en-US" b="0" i="0" dirty="0">
                <a:solidFill>
                  <a:srgbClr val="1A1A1A"/>
                </a:solidFill>
                <a:effectLst/>
                <a:latin typeface="Roboto Condensed"/>
              </a:rPr>
              <a:t>91.14 for Mar 2021</a:t>
            </a:r>
          </a:p>
        </p:txBody>
      </p:sp>
    </p:spTree>
    <p:extLst>
      <p:ext uri="{BB962C8B-B14F-4D97-AF65-F5344CB8AC3E}">
        <p14:creationId xmlns:p14="http://schemas.microsoft.com/office/powerpoint/2010/main" val="723079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CC025-9EB9-4DF9-B17C-852474700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666" y="621043"/>
            <a:ext cx="8498146" cy="4613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092841-E050-499F-95F7-4DD5F9E60C65}"/>
              </a:ext>
            </a:extLst>
          </p:cNvPr>
          <p:cNvSpPr txBox="1"/>
          <p:nvPr/>
        </p:nvSpPr>
        <p:spPr>
          <a:xfrm>
            <a:off x="1458707" y="359424"/>
            <a:ext cx="612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111111"/>
                </a:solidFill>
                <a:effectLst/>
                <a:latin typeface="Roboto" panose="02000000000000000000"/>
                <a:hlinkClick r:id="rId6" tooltip="See More on MSN"/>
              </a:rPr>
              <a:t>West Fraser Timber Co Ltd</a:t>
            </a:r>
          </a:p>
          <a:p>
            <a:pPr algn="l"/>
            <a:r>
              <a:rPr lang="en-US" b="0" i="0" u="none" strike="noStrike" dirty="0">
                <a:solidFill>
                  <a:srgbClr val="767676"/>
                </a:solidFill>
                <a:effectLst/>
                <a:latin typeface="Roboto" panose="02000000000000000000"/>
                <a:hlinkClick r:id="rId6" tooltip="See More on MSN"/>
              </a:rPr>
              <a:t>NYSE: WFG</a:t>
            </a:r>
          </a:p>
        </p:txBody>
      </p:sp>
    </p:spTree>
    <p:extLst>
      <p:ext uri="{BB962C8B-B14F-4D97-AF65-F5344CB8AC3E}">
        <p14:creationId xmlns:p14="http://schemas.microsoft.com/office/powerpoint/2010/main" val="4029597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2265680" y="170243"/>
            <a:ext cx="7824976" cy="5543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Prices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Lumber and Material Cost to Continue to Rise (cutting less)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to Stay Sparce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 List Offers on Good Homes to Continue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Escalation Clauses / Bidding Wars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Agents Will Have to be More Educated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2265680" y="170243"/>
            <a:ext cx="7824976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if Interest Rates Go to 6%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Current Payment on $300K at 3% 30 year Am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$1,265		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Payment on $300K at 6% 30 year AM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$1,800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 of $535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Borrowers Will Have to Make about $1500 More per month to qualify for the Same Mortgage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1762974" y="1041616"/>
            <a:ext cx="8666052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Median Family Income BR MSA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$57,000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The required increase in Income to qualify for an 	additional $535 per month in payment $18,000/yr.	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31.58% more than the Median Family Income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9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55556" y="6375394"/>
            <a:ext cx="4284418" cy="321736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2020 Report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AAA2EDB-35D0-4E9E-A52E-B8F14CA5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9207" b="-1"/>
          <a:stretch/>
        </p:blipFill>
        <p:spPr bwMode="auto">
          <a:xfrm>
            <a:off x="587386" y="160870"/>
            <a:ext cx="9889765" cy="60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0753724" y="0"/>
            <a:ext cx="1438273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9166520" y="3041749"/>
            <a:ext cx="30254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3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4088687"/>
            <a:ext cx="11224546" cy="207937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643360" y="1100284"/>
            <a:ext cx="32369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99639" y="2215338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7D83A19-44D5-4FEF-AA24-F429097866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807067"/>
              </p:ext>
            </p:extLst>
          </p:nvPr>
        </p:nvGraphicFramePr>
        <p:xfrm>
          <a:off x="939869" y="210848"/>
          <a:ext cx="10312261" cy="4732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Worksheet" r:id="rId6" imgW="6393093" imgH="2933754" progId="Excel.Sheet.12">
                  <p:embed/>
                </p:oleObj>
              </mc:Choice>
              <mc:Fallback>
                <p:oleObj name="Worksheet" r:id="rId6" imgW="6393093" imgH="29337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9869" y="210848"/>
                        <a:ext cx="10312261" cy="4732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2389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4941052"/>
            <a:ext cx="11224546" cy="127343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684000" y="1100284"/>
            <a:ext cx="28305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71690A7-52BA-416E-A9CE-148779ABB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513550"/>
              </p:ext>
            </p:extLst>
          </p:nvPr>
        </p:nvGraphicFramePr>
        <p:xfrm>
          <a:off x="808256" y="419677"/>
          <a:ext cx="10662383" cy="3803460"/>
        </p:xfrm>
        <a:graphic>
          <a:graphicData uri="http://schemas.openxmlformats.org/drawingml/2006/table">
            <a:tbl>
              <a:tblPr/>
              <a:tblGrid>
                <a:gridCol w="3759685">
                  <a:extLst>
                    <a:ext uri="{9D8B030D-6E8A-4147-A177-3AD203B41FA5}">
                      <a16:colId xmlns:a16="http://schemas.microsoft.com/office/drawing/2014/main" val="2987562590"/>
                    </a:ext>
                  </a:extLst>
                </a:gridCol>
                <a:gridCol w="1193550">
                  <a:extLst>
                    <a:ext uri="{9D8B030D-6E8A-4147-A177-3AD203B41FA5}">
                      <a16:colId xmlns:a16="http://schemas.microsoft.com/office/drawing/2014/main" val="1337175102"/>
                    </a:ext>
                  </a:extLst>
                </a:gridCol>
                <a:gridCol w="1551616">
                  <a:extLst>
                    <a:ext uri="{9D8B030D-6E8A-4147-A177-3AD203B41FA5}">
                      <a16:colId xmlns:a16="http://schemas.microsoft.com/office/drawing/2014/main" val="3038775989"/>
                    </a:ext>
                  </a:extLst>
                </a:gridCol>
                <a:gridCol w="1113979">
                  <a:extLst>
                    <a:ext uri="{9D8B030D-6E8A-4147-A177-3AD203B41FA5}">
                      <a16:colId xmlns:a16="http://schemas.microsoft.com/office/drawing/2014/main" val="510271563"/>
                    </a:ext>
                  </a:extLst>
                </a:gridCol>
                <a:gridCol w="1233336">
                  <a:extLst>
                    <a:ext uri="{9D8B030D-6E8A-4147-A177-3AD203B41FA5}">
                      <a16:colId xmlns:a16="http://schemas.microsoft.com/office/drawing/2014/main" val="4057278556"/>
                    </a:ext>
                  </a:extLst>
                </a:gridCol>
                <a:gridCol w="1810217">
                  <a:extLst>
                    <a:ext uri="{9D8B030D-6E8A-4147-A177-3AD203B41FA5}">
                      <a16:colId xmlns:a16="http://schemas.microsoft.com/office/drawing/2014/main" val="573554089"/>
                    </a:ext>
                  </a:extLst>
                </a:gridCol>
              </a:tblGrid>
              <a:tr h="316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 of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24984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Subdivision / Location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 Lots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 Lot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Purchaser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319935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895114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Grays Creek/ Denham Springs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12/29/2020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$2,908,750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$44,750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DSLD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380701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575204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Colony / Baton Rouge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12/7/2020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$10,235,000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Alvarez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149805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386839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Clark's Ferry / Baton Rouge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11/12/2020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$2,150,000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Bardwell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994491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768425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Retreat At Juban / Denham Springs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11/3/2020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$7,446,000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Horton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191595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340447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Kenilworth Crossing / Baton Rouge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10/28/2020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$3,804,750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$66,750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DSLD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152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09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55556" y="6375394"/>
            <a:ext cx="4284418" cy="321736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2019 Report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AAA2EDB-35D0-4E9E-A52E-B8F14CA51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9207" b="-1"/>
          <a:stretch/>
        </p:blipFill>
        <p:spPr bwMode="auto">
          <a:xfrm>
            <a:off x="587386" y="160870"/>
            <a:ext cx="9889765" cy="60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0753724" y="0"/>
            <a:ext cx="1438273" cy="6858000"/>
          </a:xfrm>
          <a:prstGeom prst="rect">
            <a:avLst/>
          </a:prstGeom>
          <a:gradFill>
            <a:gsLst>
              <a:gs pos="15000">
                <a:schemeClr val="accent1">
                  <a:alpha val="92000"/>
                </a:schemeClr>
              </a:gs>
              <a:gs pos="100000">
                <a:schemeClr val="accent4">
                  <a:alpha val="6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9166520" y="3041749"/>
            <a:ext cx="30254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83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4689241"/>
            <a:ext cx="11224546" cy="148311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663680" y="1100284"/>
            <a:ext cx="30337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5FC632-B549-462E-882E-E86C2EBBA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853880"/>
              </p:ext>
            </p:extLst>
          </p:nvPr>
        </p:nvGraphicFramePr>
        <p:xfrm>
          <a:off x="1005840" y="342816"/>
          <a:ext cx="10180320" cy="4898859"/>
        </p:xfrm>
        <a:graphic>
          <a:graphicData uri="http://schemas.openxmlformats.org/drawingml/2006/table">
            <a:tbl>
              <a:tblPr/>
              <a:tblGrid>
                <a:gridCol w="3589703">
                  <a:extLst>
                    <a:ext uri="{9D8B030D-6E8A-4147-A177-3AD203B41FA5}">
                      <a16:colId xmlns:a16="http://schemas.microsoft.com/office/drawing/2014/main" val="2659954207"/>
                    </a:ext>
                  </a:extLst>
                </a:gridCol>
                <a:gridCol w="1139588">
                  <a:extLst>
                    <a:ext uri="{9D8B030D-6E8A-4147-A177-3AD203B41FA5}">
                      <a16:colId xmlns:a16="http://schemas.microsoft.com/office/drawing/2014/main" val="1909028308"/>
                    </a:ext>
                  </a:extLst>
                </a:gridCol>
                <a:gridCol w="1481464">
                  <a:extLst>
                    <a:ext uri="{9D8B030D-6E8A-4147-A177-3AD203B41FA5}">
                      <a16:colId xmlns:a16="http://schemas.microsoft.com/office/drawing/2014/main" val="3465951608"/>
                    </a:ext>
                  </a:extLst>
                </a:gridCol>
                <a:gridCol w="1063616">
                  <a:extLst>
                    <a:ext uri="{9D8B030D-6E8A-4147-A177-3AD203B41FA5}">
                      <a16:colId xmlns:a16="http://schemas.microsoft.com/office/drawing/2014/main" val="2582987044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3682488292"/>
                    </a:ext>
                  </a:extLst>
                </a:gridCol>
                <a:gridCol w="1728375">
                  <a:extLst>
                    <a:ext uri="{9D8B030D-6E8A-4147-A177-3AD203B41FA5}">
                      <a16:colId xmlns:a16="http://schemas.microsoft.com/office/drawing/2014/main" val="2468018224"/>
                    </a:ext>
                  </a:extLst>
                </a:gridCol>
              </a:tblGrid>
              <a:tr h="448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 of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620977"/>
                  </a:ext>
                </a:extLst>
              </a:tr>
              <a:tr h="227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Subdivision / Location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 Lots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 Lot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Purchaser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19214"/>
                  </a:ext>
                </a:extLst>
              </a:tr>
              <a:tr h="22763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464293"/>
                  </a:ext>
                </a:extLst>
              </a:tr>
              <a:tr h="448377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Villiage at Magnolia Square / Central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10/7/2020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$748,000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$68,000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Bardwell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22389"/>
                  </a:ext>
                </a:extLst>
              </a:tr>
              <a:tr h="22763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747452"/>
                  </a:ext>
                </a:extLst>
              </a:tr>
              <a:tr h="448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Hunters Ridge / Denham Springs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9/18/2020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$2,471,000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$35,300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DSLD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795313"/>
                  </a:ext>
                </a:extLst>
              </a:tr>
              <a:tr h="22763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982574"/>
                  </a:ext>
                </a:extLst>
              </a:tr>
              <a:tr h="448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 Creek / Baton Rouge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9/4/2020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$1,165,500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$55,500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Highlandia Trace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249937"/>
                  </a:ext>
                </a:extLst>
              </a:tr>
              <a:tr h="22763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561483"/>
                  </a:ext>
                </a:extLst>
              </a:tr>
              <a:tr h="448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Settlement at Shoe Creek / Central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8/10/2020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$2,029,678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$53,413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Alvarez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841192"/>
                  </a:ext>
                </a:extLst>
              </a:tr>
              <a:tr h="22763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010381"/>
                  </a:ext>
                </a:extLst>
              </a:tr>
              <a:tr h="448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Highland Trace / Prairieville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$3,480,000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DSLD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581464"/>
                  </a:ext>
                </a:extLst>
              </a:tr>
              <a:tr h="22763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583914"/>
                  </a:ext>
                </a:extLst>
              </a:tr>
              <a:tr h="4483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Preserve at Grays Creek / Denham Springs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12/30/2020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$6,360,000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DSLD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970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094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590822" y="5218813"/>
            <a:ext cx="11224546" cy="1483112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663680" y="1100284"/>
            <a:ext cx="30337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458" y="5313574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FF42B1-9B8C-4048-B1D5-59BA979F9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18561"/>
              </p:ext>
            </p:extLst>
          </p:nvPr>
        </p:nvGraphicFramePr>
        <p:xfrm>
          <a:off x="926138" y="317832"/>
          <a:ext cx="9876921" cy="5236425"/>
        </p:xfrm>
        <a:graphic>
          <a:graphicData uri="http://schemas.openxmlformats.org/drawingml/2006/table">
            <a:tbl>
              <a:tblPr/>
              <a:tblGrid>
                <a:gridCol w="2506403">
                  <a:extLst>
                    <a:ext uri="{9D8B030D-6E8A-4147-A177-3AD203B41FA5}">
                      <a16:colId xmlns:a16="http://schemas.microsoft.com/office/drawing/2014/main" val="3597814314"/>
                    </a:ext>
                  </a:extLst>
                </a:gridCol>
                <a:gridCol w="1274441">
                  <a:extLst>
                    <a:ext uri="{9D8B030D-6E8A-4147-A177-3AD203B41FA5}">
                      <a16:colId xmlns:a16="http://schemas.microsoft.com/office/drawing/2014/main" val="2213967727"/>
                    </a:ext>
                  </a:extLst>
                </a:gridCol>
                <a:gridCol w="1656773">
                  <a:extLst>
                    <a:ext uri="{9D8B030D-6E8A-4147-A177-3AD203B41FA5}">
                      <a16:colId xmlns:a16="http://schemas.microsoft.com/office/drawing/2014/main" val="2229759570"/>
                    </a:ext>
                  </a:extLst>
                </a:gridCol>
                <a:gridCol w="1189478">
                  <a:extLst>
                    <a:ext uri="{9D8B030D-6E8A-4147-A177-3AD203B41FA5}">
                      <a16:colId xmlns:a16="http://schemas.microsoft.com/office/drawing/2014/main" val="4038563912"/>
                    </a:ext>
                  </a:extLst>
                </a:gridCol>
                <a:gridCol w="1316923">
                  <a:extLst>
                    <a:ext uri="{9D8B030D-6E8A-4147-A177-3AD203B41FA5}">
                      <a16:colId xmlns:a16="http://schemas.microsoft.com/office/drawing/2014/main" val="2460187012"/>
                    </a:ext>
                  </a:extLst>
                </a:gridCol>
                <a:gridCol w="1932903">
                  <a:extLst>
                    <a:ext uri="{9D8B030D-6E8A-4147-A177-3AD203B41FA5}">
                      <a16:colId xmlns:a16="http://schemas.microsoft.com/office/drawing/2014/main" val="1231511917"/>
                    </a:ext>
                  </a:extLst>
                </a:gridCol>
              </a:tblGrid>
              <a:tr h="3490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 of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031285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Parish / Location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 Lots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 Lot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Purchaser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77388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954627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$5,590,000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220850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$3,942,000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138104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Iberville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$6,050,000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206168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$10,235,000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345083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$7,446,000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266623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Ascension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$577,401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$96,233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314720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Ascension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$913,400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$114,175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406524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$4,346,000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$82,000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674302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$15,522,493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$96,413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549715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$2,400,000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68182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$1,120,000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Masked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782480"/>
                  </a:ext>
                </a:extLst>
              </a:tr>
              <a:tr h="34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$58,142,294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$70,992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637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544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F7621D-E1AB-4664-B4EE-CB97AFA9FF54}"/>
              </a:ext>
            </a:extLst>
          </p:cNvPr>
          <p:cNvSpPr txBox="1"/>
          <p:nvPr/>
        </p:nvSpPr>
        <p:spPr>
          <a:xfrm>
            <a:off x="2933313" y="786070"/>
            <a:ext cx="6136170" cy="2981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Development</a:t>
            </a:r>
          </a:p>
        </p:txBody>
      </p:sp>
    </p:spTree>
    <p:extLst>
      <p:ext uri="{BB962C8B-B14F-4D97-AF65-F5344CB8AC3E}">
        <p14:creationId xmlns:p14="http://schemas.microsoft.com/office/powerpoint/2010/main" val="3016724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66AFC-0021-4C55-AD39-66FF5A8FE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30" y="86487"/>
            <a:ext cx="5127790" cy="3367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4ABE46-7881-47FC-8510-AA1CD5D82271}"/>
              </a:ext>
            </a:extLst>
          </p:cNvPr>
          <p:cNvSpPr txBox="1"/>
          <p:nvPr/>
        </p:nvSpPr>
        <p:spPr>
          <a:xfrm>
            <a:off x="1451914" y="3554032"/>
            <a:ext cx="95970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Bellacosa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 Horton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Jones Creek Road between S. Harrell's Ferry Rd. and Coursey Blvd. in Baton Rouge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400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50 x 120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1,613 - 3,309 sq. ft. living area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Starting in the $260,000s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Ponds, playground, pool and amenity center, sidewalks, curb and gutter, and community green spaces.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BAF732-9EB4-44D8-8E7E-B6702D62F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589" y="118319"/>
            <a:ext cx="5473066" cy="340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54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EFAC8-B137-4C78-AC0A-B592F1309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9" y="492881"/>
            <a:ext cx="5073653" cy="3201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E9EC6-D19D-4444-A841-76057A5C3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467" y="492881"/>
            <a:ext cx="5133598" cy="32014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DC0805-083B-435B-9DBA-942C7DA468D5}"/>
              </a:ext>
            </a:extLst>
          </p:cNvPr>
          <p:cNvSpPr txBox="1"/>
          <p:nvPr/>
        </p:nvSpPr>
        <p:spPr>
          <a:xfrm>
            <a:off x="1005840" y="3702694"/>
            <a:ext cx="10565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Bell Savanne  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Level Homes</a:t>
            </a:r>
            <a:endParaRPr lang="en-US" sz="2000" dirty="0">
              <a:solidFill>
                <a:srgbClr val="000000"/>
              </a:solid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Location: Geismar, Louisiana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Lot Count: 284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Home size: 1,600 SF to 3,000+ SF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Price Range: Starting at $300s+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Market Date: Now Selling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Ad</a:t>
            </a:r>
            <a:r>
              <a:rPr lang="en-US" sz="2000" spc="-1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d</a:t>
            </a:r>
            <a:r>
              <a:rPr lang="en-US" sz="2000" spc="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t</a:t>
            </a:r>
            <a:r>
              <a:rPr lang="en-US" sz="2000" spc="-1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on</a:t>
            </a:r>
            <a:r>
              <a:rPr lang="en-US" sz="20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l</a:t>
            </a:r>
            <a:r>
              <a:rPr lang="en-US" sz="2000" spc="-5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</a:t>
            </a:r>
            <a:r>
              <a:rPr lang="en-US" sz="20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ea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t</a:t>
            </a:r>
            <a:r>
              <a:rPr lang="en-US" sz="2000" spc="-1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u</a:t>
            </a:r>
            <a:r>
              <a:rPr lang="en-US" sz="2000" spc="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</a:t>
            </a:r>
            <a:r>
              <a:rPr lang="en-US" sz="20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s/A</a:t>
            </a:r>
            <a:r>
              <a:rPr lang="en-US" sz="2000" spc="-2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m</a:t>
            </a:r>
            <a:r>
              <a:rPr lang="en-US" sz="20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n</a:t>
            </a:r>
            <a:r>
              <a:rPr lang="en-US" sz="2000" spc="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t</a:t>
            </a:r>
            <a:r>
              <a:rPr lang="en-US" sz="2000" spc="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</a:t>
            </a:r>
            <a:r>
              <a:rPr lang="en-US" sz="20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s: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The Community Pool and Cabana is NOW OPEN.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Phase 1 is SOLD OUT, and only 4 homes left in phase 2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Final Phase (96 lots) </a:t>
            </a:r>
            <a:r>
              <a:rPr lang="en-U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Starting Q4 2021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2656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775440" y="1100284"/>
            <a:ext cx="19161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21F477-2734-4974-B340-DB7EDF93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49" y="430132"/>
            <a:ext cx="5257072" cy="2860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E1DEC-26D9-4DB4-AD64-86284A637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309" y="199965"/>
            <a:ext cx="5466800" cy="3090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CE0BA4-499E-444D-A456-DA800B6A0DD0}"/>
              </a:ext>
            </a:extLst>
          </p:cNvPr>
          <p:cNvSpPr txBox="1"/>
          <p:nvPr/>
        </p:nvSpPr>
        <p:spPr>
          <a:xfrm>
            <a:off x="1030307" y="3454432"/>
            <a:ext cx="99421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Magnolia Crossing </a:t>
            </a:r>
            <a:r>
              <a:rPr lang="en-US" sz="24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Level Homes</a:t>
            </a:r>
            <a:endParaRPr lang="en-US" sz="2400" b="1" i="1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</a:t>
            </a:r>
            <a:r>
              <a:rPr lang="en-US" sz="24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Baton Rouge, on Staring Lane near Highland Road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Lot count: 32 lots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Starting price in: $300s+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Home Size: 1,700 to 2,400 SF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Starting in 3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rd</a:t>
            </a:r>
            <a:r>
              <a:rPr lang="en-US" sz="24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quarter 2021</a:t>
            </a:r>
          </a:p>
        </p:txBody>
      </p:sp>
    </p:spTree>
    <p:extLst>
      <p:ext uri="{BB962C8B-B14F-4D97-AF65-F5344CB8AC3E}">
        <p14:creationId xmlns:p14="http://schemas.microsoft.com/office/powerpoint/2010/main" val="2287152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C677B3-0C4D-4A85-A229-466B39373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81" y="514103"/>
            <a:ext cx="5782719" cy="314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73E33-0E82-4CF4-AA2A-8414B4766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527539"/>
            <a:ext cx="5520696" cy="31424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8841F6-BCE2-47B5-81F1-311664A0F37D}"/>
              </a:ext>
            </a:extLst>
          </p:cNvPr>
          <p:cNvSpPr txBox="1"/>
          <p:nvPr/>
        </p:nvSpPr>
        <p:spPr>
          <a:xfrm>
            <a:off x="890776" y="3742109"/>
            <a:ext cx="106003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Bent Tree Court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Developer/ Builder, Kevin Nguyen/ Rusty Golden, LeJardin Development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Location: Parcel 21, The Country Club of Louisiana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Lots:  6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Price Range of Lots/ Home Prices: Lots are not for sale, $800,000+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Home Size/ Living Area: 2400+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Presold Lots:  2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specs starting in June, 2020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96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714480" y="1100284"/>
            <a:ext cx="25257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2D2E1-8F71-4252-9CB2-CAA9E81DF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32" y="279950"/>
            <a:ext cx="5274367" cy="3166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0BC49-33C9-4B0C-A143-1CCA006EC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170" y="279951"/>
            <a:ext cx="5135367" cy="31867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A7FDE1-39C3-46C6-91FE-60F9991FFE7C}"/>
              </a:ext>
            </a:extLst>
          </p:cNvPr>
          <p:cNvSpPr txBox="1"/>
          <p:nvPr/>
        </p:nvSpPr>
        <p:spPr>
          <a:xfrm>
            <a:off x="1033463" y="3420621"/>
            <a:ext cx="10198463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Fairview Gardens | DSLD</a:t>
            </a:r>
            <a:r>
              <a:rPr lang="en-US" sz="1800" b="1" kern="0" spc="-37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Homes</a:t>
            </a:r>
            <a:endParaRPr lang="en-US" sz="3600" b="1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120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520065" algn="l"/>
                <a:tab pos="520700" algn="l"/>
              </a:tabLst>
            </a:pP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Location:</a:t>
            </a:r>
            <a:r>
              <a:rPr lang="en-US" sz="1800" spc="-6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Zachary, LA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215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520065" algn="l"/>
                <a:tab pos="520700" algn="l"/>
              </a:tabLst>
            </a:pP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Total Lots:166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23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520065" algn="l"/>
                <a:tab pos="520700" algn="l"/>
              </a:tabLst>
            </a:pP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Price</a:t>
            </a:r>
            <a:r>
              <a:rPr lang="en-US" sz="1800" spc="-10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Range</a:t>
            </a:r>
            <a:r>
              <a:rPr lang="en-US" sz="1800" spc="-10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lots/home</a:t>
            </a:r>
            <a:r>
              <a:rPr lang="en-US" sz="1800" spc="-1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price:</a:t>
            </a:r>
            <a:r>
              <a:rPr lang="en-US" sz="1800" spc="-10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$230,990 - $312,990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215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520065" algn="l"/>
                <a:tab pos="520700" algn="l"/>
              </a:tabLst>
            </a:pP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Living</a:t>
            </a:r>
            <a:r>
              <a:rPr lang="en-US" sz="1800" spc="-12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Area:</a:t>
            </a:r>
            <a:r>
              <a:rPr lang="en-US" sz="1800" spc="-12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Living</a:t>
            </a:r>
            <a:r>
              <a:rPr lang="en-US" sz="1800" spc="-12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Area</a:t>
            </a:r>
            <a:r>
              <a:rPr lang="en-US" sz="1800" spc="-11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1689  SF – 2471 SF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1800" spc="-1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spc="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spc="-1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US" sz="18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spc="-5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spc="-1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spc="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s/A</a:t>
            </a:r>
            <a:r>
              <a:rPr lang="en-US" sz="1800" spc="-2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spc="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spc="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s: Gorgeous Community</a:t>
            </a:r>
            <a:r>
              <a:rPr lang="en-US" sz="1800" spc="-13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Entrance and Neighborhood</a:t>
            </a:r>
            <a:r>
              <a:rPr lang="en-US" sz="1800" spc="-6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Lake. Located</a:t>
            </a:r>
            <a:r>
              <a:rPr lang="en-US" sz="1800" spc="-7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800" spc="-7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-7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#1</a:t>
            </a:r>
            <a:r>
              <a:rPr lang="en-US" sz="1800" spc="-6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n-US" sz="1800" spc="-7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en-US" sz="1800" spc="-7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800" spc="-6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spc="-7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State. Easy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Vast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Array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1800" spc="-19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Walking</a:t>
            </a:r>
            <a:r>
              <a:rPr lang="en-US" sz="18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Trails, Biking Trails, Golf, and Other Sporting Activities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14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00266" y="1100284"/>
            <a:ext cx="16679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29E5A5-6939-4233-A2D6-EB4D73B08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82" y="192014"/>
            <a:ext cx="6434378" cy="3521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24B59B-57AA-4237-95F5-96B4D02AD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765" y="192013"/>
            <a:ext cx="4477915" cy="35212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632A5D-B99F-49CB-AB5A-C50974108C95}"/>
              </a:ext>
            </a:extLst>
          </p:cNvPr>
          <p:cNvSpPr txBox="1"/>
          <p:nvPr/>
        </p:nvSpPr>
        <p:spPr>
          <a:xfrm>
            <a:off x="795819" y="3762186"/>
            <a:ext cx="106003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Oak Colony | Alvarez Construction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Type: Detached Single-Family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Baton Rouge, Louisiana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Lots: 114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Sizes: 70x140, 70x200 with also estate lots of 80x300+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Status: Final Plat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Features: Community includes over 19 acres of green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3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F7824-1D9E-4E14-9F10-0E552F1D8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73" y="549534"/>
            <a:ext cx="10222243" cy="31080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C25E7F-B85A-4278-8154-FD2F80959300}"/>
              </a:ext>
            </a:extLst>
          </p:cNvPr>
          <p:cNvSpPr txBox="1"/>
          <p:nvPr/>
        </p:nvSpPr>
        <p:spPr>
          <a:xfrm>
            <a:off x="1871093" y="3758978"/>
            <a:ext cx="66023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>
              <a:spcBef>
                <a:spcPts val="20"/>
              </a:spcBef>
              <a:spcAft>
                <a:spcPts val="0"/>
              </a:spcAft>
            </a:pPr>
            <a:r>
              <a:rPr lang="en-US" sz="1800" b="1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Sugar Mill | DSLD Homes</a:t>
            </a: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Location: West Baton Rouge, LA</a:t>
            </a:r>
            <a:r>
              <a:rPr lang="en-US" sz="1800" b="0" u="none" strike="noStrike" kern="0" spc="-19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Total Lots:</a:t>
            </a:r>
            <a:r>
              <a:rPr lang="en-US" sz="1800" b="0" u="none" strike="noStrike" kern="0" spc="-15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672</a:t>
            </a: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Price</a:t>
            </a:r>
            <a:r>
              <a:rPr lang="en-US" sz="1800" b="0" u="none" strike="noStrike" kern="0" spc="-12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Range</a:t>
            </a:r>
            <a:r>
              <a:rPr lang="en-US" sz="1800" b="0" u="none" strike="noStrike" kern="0" spc="-12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lots/home</a:t>
            </a:r>
            <a:r>
              <a:rPr lang="en-US" sz="1800" b="0" u="none" strike="noStrike" kern="0" spc="-12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price:</a:t>
            </a:r>
            <a:r>
              <a:rPr lang="en-US" sz="1800" b="0" u="none" strike="noStrike" kern="0" spc="-12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$234,990 - $308,990</a:t>
            </a: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Living</a:t>
            </a:r>
            <a:r>
              <a:rPr lang="en-US" sz="1800" b="0" u="none" strike="noStrike" kern="0" spc="-15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Area 1,856</a:t>
            </a:r>
            <a:r>
              <a:rPr lang="en-US" sz="1800" b="0" u="none" strike="noStrike" kern="0" spc="-6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SF</a:t>
            </a:r>
            <a:r>
              <a:rPr lang="en-US" sz="1800" b="0" u="none" strike="noStrike" kern="0" spc="-5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–</a:t>
            </a:r>
            <a:r>
              <a:rPr lang="en-US" sz="1800" b="0" u="none" strike="noStrike" kern="0" spc="-6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2,622 SF</a:t>
            </a: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 pitchFamily="49" charset="0"/>
              <a:buChar char="o"/>
            </a:pP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Separate</a:t>
            </a:r>
            <a:r>
              <a:rPr lang="en-US" sz="1800" b="0" u="none" strike="noStrike" kern="0" spc="-13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Ponds</a:t>
            </a:r>
            <a:r>
              <a:rPr lang="en-US" sz="1800" b="0" u="none" strike="noStrike" kern="0" spc="-12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for</a:t>
            </a:r>
            <a:r>
              <a:rPr lang="en-US" sz="1800" b="0" u="none" strike="noStrike" kern="0" spc="-12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Homeowners</a:t>
            </a:r>
            <a:r>
              <a:rPr lang="en-US" sz="1800" b="0" u="none" strike="noStrike" kern="0" spc="-13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to</a:t>
            </a:r>
            <a:r>
              <a:rPr lang="en-US" sz="1800" b="0" u="none" strike="noStrike" kern="0" spc="-12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Enjoy</a:t>
            </a: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 pitchFamily="49" charset="0"/>
              <a:buChar char="o"/>
            </a:pP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Designated Greenspace</a:t>
            </a:r>
            <a:r>
              <a:rPr lang="en-US" sz="1800" b="0" u="none" strike="noStrike" kern="0" spc="-14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Areas</a:t>
            </a: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 pitchFamily="49" charset="0"/>
              <a:buChar char="o"/>
            </a:pP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Located</a:t>
            </a:r>
            <a:r>
              <a:rPr lang="en-US" sz="1800" b="0" u="none" strike="noStrike" kern="0" spc="-17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in</a:t>
            </a:r>
            <a:r>
              <a:rPr lang="en-US" sz="1800" b="0" u="none" strike="noStrike" kern="0" spc="-17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highly</a:t>
            </a:r>
            <a:r>
              <a:rPr lang="en-US" sz="1800" b="0" u="none" strike="noStrike" kern="0" spc="-17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ranked</a:t>
            </a:r>
            <a:r>
              <a:rPr lang="en-US" sz="1800" b="0" u="none" strike="noStrike" kern="0" spc="-17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West</a:t>
            </a:r>
            <a:r>
              <a:rPr lang="en-US" sz="1800" b="0" u="none" strike="noStrike" kern="0" spc="-17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Baton</a:t>
            </a:r>
            <a:r>
              <a:rPr lang="en-US" sz="1800" b="0" u="none" strike="noStrike" kern="0" spc="-16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Rouge</a:t>
            </a:r>
            <a:r>
              <a:rPr lang="en-US" sz="1800" b="0" u="none" strike="noStrike" kern="0" spc="-17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School</a:t>
            </a:r>
            <a:r>
              <a:rPr lang="en-US" sz="1800" b="0" u="none" strike="noStrike" kern="0" spc="-16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 </a:t>
            </a:r>
            <a:r>
              <a:rPr lang="en-US" sz="1800" b="0" u="none" strike="noStrike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Courier New" panose="02070309020205020404" pitchFamily="49" charset="0"/>
                <a:cs typeface="Calibri" panose="020F0502020204030204" pitchFamily="34" charset="0"/>
              </a:rPr>
              <a:t>District</a:t>
            </a: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 pitchFamily="49" charset="0"/>
              <a:buChar char="o"/>
            </a:pPr>
            <a:endParaRPr lang="en-US" sz="3600" b="1" u="sng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01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20C573-B6D4-46C8-B75F-4B8DF0D04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786637"/>
              </p:ext>
            </p:extLst>
          </p:nvPr>
        </p:nvGraphicFramePr>
        <p:xfrm>
          <a:off x="877588" y="623599"/>
          <a:ext cx="10698620" cy="4939000"/>
        </p:xfrm>
        <a:graphic>
          <a:graphicData uri="http://schemas.openxmlformats.org/drawingml/2006/table">
            <a:tbl>
              <a:tblPr/>
              <a:tblGrid>
                <a:gridCol w="3598750">
                  <a:extLst>
                    <a:ext uri="{9D8B030D-6E8A-4147-A177-3AD203B41FA5}">
                      <a16:colId xmlns:a16="http://schemas.microsoft.com/office/drawing/2014/main" val="1846610224"/>
                    </a:ext>
                  </a:extLst>
                </a:gridCol>
                <a:gridCol w="1831615">
                  <a:extLst>
                    <a:ext uri="{9D8B030D-6E8A-4147-A177-3AD203B41FA5}">
                      <a16:colId xmlns:a16="http://schemas.microsoft.com/office/drawing/2014/main" val="4253239880"/>
                    </a:ext>
                  </a:extLst>
                </a:gridCol>
                <a:gridCol w="1831615">
                  <a:extLst>
                    <a:ext uri="{9D8B030D-6E8A-4147-A177-3AD203B41FA5}">
                      <a16:colId xmlns:a16="http://schemas.microsoft.com/office/drawing/2014/main" val="1231083033"/>
                    </a:ext>
                  </a:extLst>
                </a:gridCol>
                <a:gridCol w="1699438">
                  <a:extLst>
                    <a:ext uri="{9D8B030D-6E8A-4147-A177-3AD203B41FA5}">
                      <a16:colId xmlns:a16="http://schemas.microsoft.com/office/drawing/2014/main" val="3429088252"/>
                    </a:ext>
                  </a:extLst>
                </a:gridCol>
                <a:gridCol w="1737202">
                  <a:extLst>
                    <a:ext uri="{9D8B030D-6E8A-4147-A177-3AD203B41FA5}">
                      <a16:colId xmlns:a16="http://schemas.microsoft.com/office/drawing/2014/main" val="1263104987"/>
                    </a:ext>
                  </a:extLst>
                </a:gridCol>
              </a:tblGrid>
              <a:tr h="7188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Dollar Volume Entire MLS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339785"/>
                  </a:ext>
                </a:extLst>
              </a:tr>
              <a:tr h="44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308858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$2,566,063,304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$3,129,363,927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551667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779379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$54,865,652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$47,828,787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-12.83%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-0.92%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634399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708498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$421,313,669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$430,741,572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-3.33%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485127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501094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$831,918,931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$1,003,378,762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20.61%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346636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455292"/>
                  </a:ext>
                </a:extLst>
              </a:tr>
              <a:tr h="41912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$1,257,965,052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$1,647,414,806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30.96%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838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6377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256459"/>
            <a:ext cx="11224546" cy="1409528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BBE45-DF5A-474D-BC3F-DD200F562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79" y="192013"/>
            <a:ext cx="5148320" cy="3391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58FC3-EE03-40B7-948C-D7FC2C9B1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879" y="266969"/>
            <a:ext cx="5219962" cy="33454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D111D7-2D74-4D94-9903-4B0B51AC5299}"/>
              </a:ext>
            </a:extLst>
          </p:cNvPr>
          <p:cNvSpPr txBox="1"/>
          <p:nvPr/>
        </p:nvSpPr>
        <p:spPr>
          <a:xfrm>
            <a:off x="824834" y="3583910"/>
            <a:ext cx="1089012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Sanctuary | Corbin Ladner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Location:  Off Tiger Bend in Baton Rouge, near </a:t>
            </a:r>
            <a:r>
              <a:rPr lang="en-US" sz="1800" dirty="0" err="1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Babin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Rd.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700" algn="l"/>
                <a:tab pos="1244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Lots:  105 – Sold: 61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700" algn="l"/>
                <a:tab pos="1244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size: 0.3 acres up to 1.4 acres with more than 40 lots being a half-acre and larger in size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700" algn="l"/>
                <a:tab pos="1244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prices $130,000 - $250,000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700" algn="l"/>
                <a:tab pos="1244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Min living area is 2,400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2700" algn="l"/>
                <a:tab pos="12446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prices starting in mid $500,000s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Lots available for purchase by Buyers and Home Builders.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35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9BEC52-3288-4858-BB18-22C2800DB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49" y="484298"/>
            <a:ext cx="5034187" cy="2807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CFCF4-6181-4979-BB5A-E32A4BE2F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824" y="484298"/>
            <a:ext cx="5640934" cy="2807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CDEBE-3A66-42DC-AF32-F1B386D7ACE6}"/>
              </a:ext>
            </a:extLst>
          </p:cNvPr>
          <p:cNvSpPr txBox="1"/>
          <p:nvPr/>
        </p:nvSpPr>
        <p:spPr>
          <a:xfrm>
            <a:off x="2383713" y="3682358"/>
            <a:ext cx="6121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WATER’S EDGE | Level Homes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Baton Rouge, Lexington Estates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Lot Count: 168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Starting in $300s+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Home Size: 1,670 to 2,600 SF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Starting 4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quarter 2021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77442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544550" y="4839843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0B436-EA8B-4411-90C7-E99C9CFD1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82" y="674687"/>
            <a:ext cx="5596078" cy="3054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4E30B2-AF9A-444A-8E49-F5C66D6E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212" y="674687"/>
            <a:ext cx="4614434" cy="31629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0EADBE-C671-455B-B21A-3CBCBCC08933}"/>
              </a:ext>
            </a:extLst>
          </p:cNvPr>
          <p:cNvSpPr txBox="1"/>
          <p:nvPr/>
        </p:nvSpPr>
        <p:spPr>
          <a:xfrm>
            <a:off x="2110119" y="3711331"/>
            <a:ext cx="778255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Woodstock | Alvarez Construction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Type: Detached Single-Family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Baton Rouge, Louisiana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Sizes: 1861-2793 living area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Sizes: 50x120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 Range: starting in the $324,000’s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Lots: 213 – 4 presold with 18 lot reservations as of 3/24/21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Status: site work. To begin home construction within 45 days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Features: Central lake setting, and community pool</a:t>
            </a:r>
            <a:endParaRPr lang="en-US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02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16139" y="4883876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9BF234-ABB3-45D6-9B26-289C262B9732}"/>
              </a:ext>
            </a:extLst>
          </p:cNvPr>
          <p:cNvSpPr txBox="1"/>
          <p:nvPr/>
        </p:nvSpPr>
        <p:spPr>
          <a:xfrm>
            <a:off x="955039" y="192013"/>
            <a:ext cx="103751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 at Eden Heights | Alvarez Construction</a:t>
            </a:r>
            <a:endParaRPr lang="en-US" sz="4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Type: Detached Single-Family</a:t>
            </a:r>
            <a:endParaRPr lang="en-US" sz="4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Dunn Road and Lockhart Livingston Parish, Louisiana</a:t>
            </a:r>
            <a:endParaRPr lang="en-US" sz="4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Lots: 72</a:t>
            </a:r>
            <a:endParaRPr lang="en-US" sz="4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Status: Subdivision under construction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Pending Lot Purchase $50,000 to $55,000</a:t>
            </a:r>
            <a:endParaRPr lang="en-US" sz="4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30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F2A61-E5B0-444D-B327-B0EDF0DA7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10" y="608249"/>
            <a:ext cx="5017769" cy="2695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E152C-4907-443E-97C9-E175203F4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418" y="608249"/>
            <a:ext cx="4816862" cy="2750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13C4E8-AC2E-4759-8DB9-7E0C02D4EBC4}"/>
              </a:ext>
            </a:extLst>
          </p:cNvPr>
          <p:cNvSpPr txBox="1"/>
          <p:nvPr/>
        </p:nvSpPr>
        <p:spPr>
          <a:xfrm>
            <a:off x="999517" y="3518456"/>
            <a:ext cx="9922483" cy="2408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>
              <a:spcBef>
                <a:spcPts val="2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Arbor Walk | DSLD</a:t>
            </a:r>
            <a:r>
              <a:rPr lang="en-US" sz="2000" b="1" kern="0" spc="-305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Helvetica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Homes</a:t>
            </a:r>
            <a:endParaRPr lang="en-US" sz="2000" b="1" kern="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marR="0" lvl="1" indent="-285750">
              <a:spcBef>
                <a:spcPts val="395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1434465" algn="l"/>
                <a:tab pos="1435100" algn="l"/>
              </a:tabLst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Location: Denham Springs</a:t>
            </a:r>
            <a:r>
              <a:rPr lang="en-US" sz="2000" spc="-19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LA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185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1434465" algn="l"/>
                <a:tab pos="1435100" algn="l"/>
              </a:tabLst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Total Lots:</a:t>
            </a:r>
            <a:r>
              <a:rPr lang="en-US" sz="2000" spc="-15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434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225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1434465" algn="l"/>
                <a:tab pos="1435100" algn="l"/>
              </a:tabLst>
            </a:pP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Price</a:t>
            </a:r>
            <a:r>
              <a:rPr lang="en-US" sz="2000" spc="-12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Range</a:t>
            </a:r>
            <a:r>
              <a:rPr lang="en-US" sz="2000" spc="-12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lots/home</a:t>
            </a:r>
            <a:r>
              <a:rPr lang="en-US" sz="2000" spc="-12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price:</a:t>
            </a:r>
            <a:r>
              <a:rPr lang="en-US" sz="2000" spc="-12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$179,990</a:t>
            </a:r>
            <a:r>
              <a:rPr lang="en-US" sz="2000" spc="-13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000" spc="-11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$225,990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marR="452755" lvl="1" indent="-285750">
              <a:lnSpc>
                <a:spcPct val="111000"/>
              </a:lnSpc>
              <a:spcBef>
                <a:spcPts val="215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1434465" algn="l"/>
                <a:tab pos="1435100" algn="l"/>
              </a:tabLst>
            </a:pPr>
            <a:r>
              <a:rPr lang="en-US" sz="2000" spc="-14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Living</a:t>
            </a:r>
            <a:r>
              <a:rPr lang="en-US" sz="2000" spc="-15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Area 1,426</a:t>
            </a:r>
            <a:r>
              <a:rPr lang="en-US" sz="2000" spc="-6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</a:t>
            </a:r>
            <a:r>
              <a:rPr lang="en-US" sz="2000" spc="-5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en-US" sz="2000" spc="-6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2,072</a:t>
            </a:r>
            <a:r>
              <a:rPr lang="en-US" sz="2000" spc="-6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en-US" sz="2000" spc="-1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000" spc="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spc="-1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US" sz="20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000" spc="-5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0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spc="-1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2000" spc="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0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s/A</a:t>
            </a:r>
            <a:r>
              <a:rPr lang="en-US" sz="2000" spc="-2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0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spc="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spc="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spc="-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s: 3</a:t>
            </a:r>
            <a:r>
              <a:rPr lang="en-US" sz="2000" spc="-9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ponds</a:t>
            </a:r>
            <a:r>
              <a:rPr lang="en-US" sz="2000" spc="-1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2000" spc="-1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homeowners</a:t>
            </a:r>
            <a:r>
              <a:rPr lang="en-US" sz="2000" spc="-9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2000" spc="-9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enjoy. A community</a:t>
            </a:r>
            <a:r>
              <a:rPr lang="en-US" sz="2000" spc="-14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playground</a:t>
            </a:r>
            <a:r>
              <a:rPr lang="en-US" sz="2000" spc="-145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n-US" sz="2000" spc="-13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covered</a:t>
            </a:r>
            <a:r>
              <a:rPr lang="en-US" sz="2000" spc="-14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pavilion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76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744960" y="1100284"/>
            <a:ext cx="22209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2C31DA-0C84-4AB1-99FB-BD62A0C70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9" y="351529"/>
            <a:ext cx="10745941" cy="3486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A6045F-7EA4-4A73-8B8C-DAF4F2325B4F}"/>
              </a:ext>
            </a:extLst>
          </p:cNvPr>
          <p:cNvSpPr txBox="1"/>
          <p:nvPr/>
        </p:nvSpPr>
        <p:spPr>
          <a:xfrm>
            <a:off x="2516580" y="3828815"/>
            <a:ext cx="6832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Creek | Alvarez Construction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Type: Detached Single-Family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Wax Rd. Denham Springs 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Lots: 103 – 7 Sold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Sizes: 1861-2069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Sizes: 60x140 and 50x140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 Range: starting in the $274,000’s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6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387357-1B92-4222-BBDA-1F1900F80E66}"/>
              </a:ext>
            </a:extLst>
          </p:cNvPr>
          <p:cNvSpPr txBox="1"/>
          <p:nvPr/>
        </p:nvSpPr>
        <p:spPr>
          <a:xfrm>
            <a:off x="2047296" y="3959357"/>
            <a:ext cx="61543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MATERRA | Level Homes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- Location: Baton Rouge, near Woman’s Hospital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Lot Count Phase 1: 79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Home size: 1,470 SF to 3,000+ SF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Price Range: Starting in $334,900 – $600s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Market Date: Now selling, starting construction in April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EE64C-0E1D-4A77-9602-AC3B952B2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139" y="467041"/>
            <a:ext cx="8522563" cy="33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29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6152009"/>
            <a:ext cx="11224546" cy="513978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3BC7A0-7B1A-4068-B959-A69F0CEA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457" y="304800"/>
            <a:ext cx="5182705" cy="3423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96DEC-B067-4F68-9D39-7E09E9806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34" y="304799"/>
            <a:ext cx="5357523" cy="3385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BF239-32D7-4B1C-B792-A18DDC7E6419}"/>
              </a:ext>
            </a:extLst>
          </p:cNvPr>
          <p:cNvSpPr txBox="1"/>
          <p:nvPr/>
        </p:nvSpPr>
        <p:spPr>
          <a:xfrm>
            <a:off x="2126821" y="3728621"/>
            <a:ext cx="61255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CONWAY | Level Homes</a:t>
            </a: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Gonzales, Louisiana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Lot Count: 27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Price Range: Starting in $290s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Home Size: 1,470 to 2,200+ SF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Currently Selling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 Home NOW OPEN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Ad</a:t>
            </a:r>
            <a:r>
              <a:rPr lang="en-US" sz="1800" spc="-1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d</a:t>
            </a:r>
            <a:r>
              <a:rPr lang="en-US" sz="1800" spc="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t</a:t>
            </a:r>
            <a:r>
              <a:rPr lang="en-US" sz="1800" spc="-1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on</a:t>
            </a:r>
            <a:r>
              <a:rPr lang="en-US" sz="18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l</a:t>
            </a:r>
            <a:r>
              <a:rPr lang="en-US" sz="1800" spc="-5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</a:t>
            </a:r>
            <a:r>
              <a:rPr lang="en-US" sz="18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ea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t</a:t>
            </a:r>
            <a:r>
              <a:rPr lang="en-US" sz="1800" spc="-1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u</a:t>
            </a:r>
            <a:r>
              <a:rPr lang="en-US" sz="1800" spc="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</a:t>
            </a:r>
            <a:r>
              <a:rPr lang="en-US" sz="18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s/A</a:t>
            </a:r>
            <a:r>
              <a:rPr lang="en-US" sz="1800" spc="-2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m</a:t>
            </a:r>
            <a:r>
              <a:rPr lang="en-US" sz="18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n</a:t>
            </a:r>
            <a:r>
              <a:rPr lang="en-US" sz="1800" spc="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t</a:t>
            </a:r>
            <a:r>
              <a:rPr lang="en-US" sz="1800" spc="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</a:t>
            </a:r>
            <a:r>
              <a:rPr lang="en-US" sz="1800" spc="-5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s: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future community pool and clubhouse, lakes and walking trails</a:t>
            </a:r>
          </a:p>
        </p:txBody>
      </p:sp>
    </p:spTree>
    <p:extLst>
      <p:ext uri="{BB962C8B-B14F-4D97-AF65-F5344CB8AC3E}">
        <p14:creationId xmlns:p14="http://schemas.microsoft.com/office/powerpoint/2010/main" val="2578852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03EA0F-E441-492F-A38F-4F8E8C23E0FF}"/>
              </a:ext>
            </a:extLst>
          </p:cNvPr>
          <p:cNvSpPr txBox="1"/>
          <p:nvPr/>
        </p:nvSpPr>
        <p:spPr>
          <a:xfrm>
            <a:off x="878016" y="3493767"/>
            <a:ext cx="1024676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Long Farm Village | Developer: Russell Mosely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Location: Baton Rouge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237 acre master planned community with a mix of retail, office, multi-family, detached single family, senior living and more than 40 acres of parks/green space.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160 residential lots completed; Construction of the 4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Filing (12 lots) currently underway and scheduled to be complete in May, 2021. Lot prices average $171,000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home prices range from $500,000 to $900,000; </a:t>
            </a:r>
            <a:r>
              <a:rPr lang="en-US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Amenities: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Pool/Clubhouse; Paved walks around residential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5534E-31EA-4DCA-ABC7-CA06CEB51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77" y="514905"/>
            <a:ext cx="5175681" cy="3092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218315-6DA9-4B89-BE48-3A2108950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105" y="514905"/>
            <a:ext cx="4550994" cy="30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8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4918307"/>
            <a:ext cx="11224546" cy="1747680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620247" y="619981"/>
            <a:ext cx="5752731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Lakes at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Harveston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Phase 1 |  John Fetzer and Mike Wampold </a:t>
            </a:r>
            <a:r>
              <a:rPr lang="en-US" sz="1600" b="1" i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186 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Homes sales to date: 30 lots Closed 24 Letters of Intent to purchase homes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Price(s) from $108,000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45 to 65 x 120’ to 140’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Size: 2,000 to 3,000 </a:t>
            </a:r>
            <a:r>
              <a:rPr lang="en-US" sz="1600" dirty="0" err="1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Sq.Ft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$550,000 to $750,000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Additional Features: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Center overlooking the 50 acre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Harveston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Lake with fountains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Building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Fitness Center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Cabana with Grill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Pool and Splash Pad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Mail Center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Multi-Use Trails and Walks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FFFF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2C07B-87F0-4D4F-9FA2-6053D0736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978" y="619981"/>
            <a:ext cx="5118159" cy="42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28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396180" y="1100284"/>
            <a:ext cx="570876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45094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82F12-0562-4713-96F3-093558D49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237" y="355107"/>
            <a:ext cx="9915525" cy="55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018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556918"/>
            <a:ext cx="11224546" cy="1109068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B955E3-A611-4A4A-98F7-CD67147E3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787580"/>
              </p:ext>
            </p:extLst>
          </p:nvPr>
        </p:nvGraphicFramePr>
        <p:xfrm>
          <a:off x="654096" y="418770"/>
          <a:ext cx="10999433" cy="5138148"/>
        </p:xfrm>
        <a:graphic>
          <a:graphicData uri="http://schemas.openxmlformats.org/drawingml/2006/table">
            <a:tbl>
              <a:tblPr/>
              <a:tblGrid>
                <a:gridCol w="3739737">
                  <a:extLst>
                    <a:ext uri="{9D8B030D-6E8A-4147-A177-3AD203B41FA5}">
                      <a16:colId xmlns:a16="http://schemas.microsoft.com/office/drawing/2014/main" val="884045784"/>
                    </a:ext>
                  </a:extLst>
                </a:gridCol>
                <a:gridCol w="1872847">
                  <a:extLst>
                    <a:ext uri="{9D8B030D-6E8A-4147-A177-3AD203B41FA5}">
                      <a16:colId xmlns:a16="http://schemas.microsoft.com/office/drawing/2014/main" val="2138154000"/>
                    </a:ext>
                  </a:extLst>
                </a:gridCol>
                <a:gridCol w="1872847">
                  <a:extLst>
                    <a:ext uri="{9D8B030D-6E8A-4147-A177-3AD203B41FA5}">
                      <a16:colId xmlns:a16="http://schemas.microsoft.com/office/drawing/2014/main" val="2274143930"/>
                    </a:ext>
                  </a:extLst>
                </a:gridCol>
                <a:gridCol w="1737693">
                  <a:extLst>
                    <a:ext uri="{9D8B030D-6E8A-4147-A177-3AD203B41FA5}">
                      <a16:colId xmlns:a16="http://schemas.microsoft.com/office/drawing/2014/main" val="1847543881"/>
                    </a:ext>
                  </a:extLst>
                </a:gridCol>
                <a:gridCol w="1776309">
                  <a:extLst>
                    <a:ext uri="{9D8B030D-6E8A-4147-A177-3AD203B41FA5}">
                      <a16:colId xmlns:a16="http://schemas.microsoft.com/office/drawing/2014/main" val="2575615623"/>
                    </a:ext>
                  </a:extLst>
                </a:gridCol>
              </a:tblGrid>
              <a:tr h="5544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Dollar Volume New Homes Entire MLS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671005"/>
                  </a:ext>
                </a:extLst>
              </a:tr>
              <a:tr h="572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462959"/>
                  </a:ext>
                </a:extLst>
              </a:tr>
              <a:tr h="462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$575,102,897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$712,088,512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396434"/>
                  </a:ext>
                </a:extLst>
              </a:tr>
              <a:tr h="44358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530897"/>
                  </a:ext>
                </a:extLst>
              </a:tr>
              <a:tr h="4435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3.37%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010467"/>
                  </a:ext>
                </a:extLst>
              </a:tr>
              <a:tr h="44358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319028"/>
                  </a:ext>
                </a:extLst>
              </a:tr>
              <a:tr h="4435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$26,928,664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$36,393,737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-18.15%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109819"/>
                  </a:ext>
                </a:extLst>
              </a:tr>
              <a:tr h="44358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228492"/>
                  </a:ext>
                </a:extLst>
              </a:tr>
              <a:tr h="4435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$232,879,577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$273,867,599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626605"/>
                  </a:ext>
                </a:extLst>
              </a:tr>
              <a:tr h="44358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026596"/>
                  </a:ext>
                </a:extLst>
              </a:tr>
              <a:tr h="4435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$315,205,656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$402,144,274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27.58%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325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31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6433" y="540686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6A9FCE-81F2-4AAF-94D3-18A96DD4B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21" y="133433"/>
            <a:ext cx="10582182" cy="544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9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762913" y="1100284"/>
            <a:ext cx="204143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  <a:p>
            <a:pPr marL="457200" indent="-4572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tx2">
                  <a:lumMod val="50000"/>
                </a:schemeClr>
              </a:solidFill>
              <a:latin typeface="Lato Light" panose="020F0502020204030203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557420"/>
            <a:ext cx="1508598" cy="130057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95B4C6-8DD4-4C9C-B732-0C3FA96D5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096837"/>
              </p:ext>
            </p:extLst>
          </p:nvPr>
        </p:nvGraphicFramePr>
        <p:xfrm>
          <a:off x="795819" y="5536"/>
          <a:ext cx="10741979" cy="5921786"/>
        </p:xfrm>
        <a:graphic>
          <a:graphicData uri="http://schemas.openxmlformats.org/drawingml/2006/table">
            <a:tbl>
              <a:tblPr/>
              <a:tblGrid>
                <a:gridCol w="3839541">
                  <a:extLst>
                    <a:ext uri="{9D8B030D-6E8A-4147-A177-3AD203B41FA5}">
                      <a16:colId xmlns:a16="http://schemas.microsoft.com/office/drawing/2014/main" val="1958924108"/>
                    </a:ext>
                  </a:extLst>
                </a:gridCol>
                <a:gridCol w="1440696">
                  <a:extLst>
                    <a:ext uri="{9D8B030D-6E8A-4147-A177-3AD203B41FA5}">
                      <a16:colId xmlns:a16="http://schemas.microsoft.com/office/drawing/2014/main" val="1087306772"/>
                    </a:ext>
                  </a:extLst>
                </a:gridCol>
                <a:gridCol w="1440696">
                  <a:extLst>
                    <a:ext uri="{9D8B030D-6E8A-4147-A177-3AD203B41FA5}">
                      <a16:colId xmlns:a16="http://schemas.microsoft.com/office/drawing/2014/main" val="3507171292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946839455"/>
                    </a:ext>
                  </a:extLst>
                </a:gridCol>
                <a:gridCol w="2171795">
                  <a:extLst>
                    <a:ext uri="{9D8B030D-6E8A-4147-A177-3AD203B41FA5}">
                      <a16:colId xmlns:a16="http://schemas.microsoft.com/office/drawing/2014/main" val="3794962805"/>
                    </a:ext>
                  </a:extLst>
                </a:gridCol>
              </a:tblGrid>
              <a:tr h="3704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437284"/>
                  </a:ext>
                </a:extLst>
              </a:tr>
              <a:tr h="44384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Median Sale Price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2019 to 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940528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738510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Entire MLS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$207,000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$220,000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115561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569560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Homes Entire MLS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$247,185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$249,900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942959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675404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$209,000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7.66%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676937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07595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EBR New Home Sales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$272,133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$269,900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-0.82%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473764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157081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$234,900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$248,000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5.58%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577661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846412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New Homes Sales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$269,900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029966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302428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All Homes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$185,500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$195,210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968119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383460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New Home Sales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$212,638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$213,409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436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65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LCS&amp;Associates Inc.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182A45"/>
      </a:accent1>
      <a:accent2>
        <a:srgbClr val="ABB492"/>
      </a:accent2>
      <a:accent3>
        <a:srgbClr val="45699E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-03 Presentation Layout_CA - v6" id="{E989BABB-6CAC-4B7A-BEDD-AC8E941209AD}" vid="{8EB46C3B-1734-4DB1-861E-420A63F4C21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5723</TotalTime>
  <Words>2616</Words>
  <Application>Microsoft Macintosh PowerPoint</Application>
  <PresentationFormat>Widescreen</PresentationFormat>
  <Paragraphs>697</Paragraphs>
  <Slides>60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9" baseType="lpstr">
      <vt:lpstr>Arial</vt:lpstr>
      <vt:lpstr>Calibri</vt:lpstr>
      <vt:lpstr>Calibri Light</vt:lpstr>
      <vt:lpstr>Corbel</vt:lpstr>
      <vt:lpstr>Courier New</vt:lpstr>
      <vt:lpstr>Gill Sans SemiBold</vt:lpstr>
      <vt:lpstr>Helvetica</vt:lpstr>
      <vt:lpstr>Lato Light</vt:lpstr>
      <vt:lpstr>Montserrat</vt:lpstr>
      <vt:lpstr>Roboto</vt:lpstr>
      <vt:lpstr>Roboto Condensed</vt:lpstr>
      <vt:lpstr>Symbol</vt:lpstr>
      <vt:lpstr>Times New Roman</vt:lpstr>
      <vt:lpstr>Verdana</vt:lpstr>
      <vt:lpstr>Wingdings</vt:lpstr>
      <vt:lpstr>Office Theme</vt:lpstr>
      <vt:lpstr>1_Office Theme</vt:lpstr>
      <vt:lpstr>2_Office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April Employment Data By MSA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Cook</dc:creator>
  <cp:lastModifiedBy>Jill Sylvest</cp:lastModifiedBy>
  <cp:revision>85</cp:revision>
  <dcterms:created xsi:type="dcterms:W3CDTF">2021-04-17T16:32:18Z</dcterms:created>
  <dcterms:modified xsi:type="dcterms:W3CDTF">2021-04-26T15:40:51Z</dcterms:modified>
</cp:coreProperties>
</file>