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35" r:id="rId2"/>
    <p:sldId id="436" r:id="rId3"/>
    <p:sldId id="437" r:id="rId4"/>
    <p:sldId id="263" r:id="rId5"/>
    <p:sldId id="288" r:id="rId6"/>
    <p:sldId id="290" r:id="rId7"/>
    <p:sldId id="291" r:id="rId8"/>
    <p:sldId id="303" r:id="rId9"/>
    <p:sldId id="438" r:id="rId10"/>
    <p:sldId id="293" r:id="rId11"/>
    <p:sldId id="328" r:id="rId12"/>
    <p:sldId id="295" r:id="rId13"/>
    <p:sldId id="301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315" r:id="rId28"/>
    <p:sldId id="478" r:id="rId29"/>
    <p:sldId id="479" r:id="rId30"/>
    <p:sldId id="480" r:id="rId31"/>
    <p:sldId id="481" r:id="rId32"/>
    <p:sldId id="482" r:id="rId33"/>
    <p:sldId id="483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6-4749-9FCB-DA929B2CDFA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6-4749-9FCB-DA929B2CDFA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6-4749-9FCB-DA929B2CDFA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B6-4749-9FCB-DA929B2CDFA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B6-4749-9FCB-DA929B2CDFA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B6-4749-9FCB-DA929B2CDFA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9B6-4749-9FCB-DA929B2CDFA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9B6-4749-9FCB-DA929B2CDFAE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9B6-4749-9FCB-DA929B2CDFA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533K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B6-4749-9FCB-DA929B2CDF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B6-4749-9FCB-DA929B2CDF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1.3M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B6-4749-9FCB-DA929B2CDFA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2.3M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B6-4749-9FCB-DA929B2CDFA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2.8M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B6-4749-9FCB-DA929B2CDF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2.9M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B6-4749-9FCB-DA929B2CDFA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1.9M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B6-4749-9FCB-DA929B2CDFA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1.8M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B6-4749-9FCB-DA929B2CDFA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1.4M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B6-4749-9FCB-DA929B2CDFA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1.1M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B6-4749-9FCB-DA929B2CDFA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1.1M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B6-4749-9FCB-DA929B2CDFA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933K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B6-4749-9FCB-DA929B2CDFA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677K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B6-4749-9FCB-DA929B2CDFA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624K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B6-4749-9FCB-DA929B2CDFA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493K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B6-4749-9FCB-DA929B2CDFA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214K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B6-4749-9FCB-DA929B2CDFA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151K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79B6-4749-9FCB-DA929B2CDFA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532833</c:v>
                </c:pt>
                <c:pt idx="1">
                  <c:v>717522</c:v>
                </c:pt>
                <c:pt idx="2">
                  <c:v>1285873</c:v>
                </c:pt>
                <c:pt idx="3">
                  <c:v>2330483</c:v>
                </c:pt>
                <c:pt idx="4">
                  <c:v>2824674</c:v>
                </c:pt>
                <c:pt idx="5">
                  <c:v>2871891</c:v>
                </c:pt>
                <c:pt idx="6">
                  <c:v>1887777</c:v>
                </c:pt>
                <c:pt idx="7">
                  <c:v>1836634</c:v>
                </c:pt>
                <c:pt idx="8">
                  <c:v>1361795</c:v>
                </c:pt>
                <c:pt idx="9">
                  <c:v>1117426</c:v>
                </c:pt>
                <c:pt idx="10">
                  <c:v>1083572</c:v>
                </c:pt>
                <c:pt idx="11">
                  <c:v>933045</c:v>
                </c:pt>
                <c:pt idx="12">
                  <c:v>676535</c:v>
                </c:pt>
                <c:pt idx="13">
                  <c:v>624753</c:v>
                </c:pt>
                <c:pt idx="14">
                  <c:v>493066</c:v>
                </c:pt>
                <c:pt idx="15">
                  <c:v>214323</c:v>
                </c:pt>
                <c:pt idx="16">
                  <c:v>151153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9B6-4749-9FCB-DA929B2CD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059373952"/>
        <c:axId val="2059368544"/>
      </c:barChart>
      <c:catAx>
        <c:axId val="205937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368544"/>
        <c:crosses val="autoZero"/>
        <c:auto val="1"/>
        <c:lblAlgn val="ctr"/>
        <c:lblOffset val="100"/>
        <c:noMultiLvlLbl val="0"/>
      </c:catAx>
      <c:valAx>
        <c:axId val="2059368544"/>
        <c:scaling>
          <c:orientation val="minMax"/>
          <c:max val="3250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5937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90458-F571-4D52-8E93-DC9712309504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FEDC-7060-429E-9D23-68A762EDC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Affordability</a:t>
            </a:r>
            <a:r>
              <a:rPr lang="en-US" baseline="0" dirty="0"/>
              <a:t> for move up buyer but majority of issues with 1</a:t>
            </a:r>
            <a:r>
              <a:rPr lang="en-US" baseline="30000" dirty="0"/>
              <a:t>st</a:t>
            </a:r>
            <a:r>
              <a:rPr lang="en-US" baseline="0" dirty="0"/>
              <a:t> time homebuyers.   Increasing rates you need to make sure your buyer’s preapprovals stay current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– fastest increase in rates in 20 years</a:t>
            </a:r>
          </a:p>
          <a:p>
            <a:r>
              <a:rPr lang="en-US" dirty="0"/>
              <a:t>- Second home rates increased to almost</a:t>
            </a:r>
            <a:r>
              <a:rPr lang="en-US" baseline="0" dirty="0"/>
              <a:t> mirror investment property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D08C-B73D-49F8-8183-DD9014EE76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2022 Home Buyer and Seller Generational Trends report from the National Association of Realtors® (NAR) says the Millennial bloc, now aged 23 to 41, are</a:t>
            </a:r>
            <a:r>
              <a:rPr lang="en-US" b="1" dirty="0"/>
              <a:t> accounting for more transactions than any other age group</a:t>
            </a:r>
            <a:r>
              <a:rPr lang="en-US" dirty="0"/>
              <a:t>, 43 percent of home sales, up from 37 percent a year earlier.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D08C-B73D-49F8-8183-DD9014EE76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D08C-B73D-49F8-8183-DD9014EE76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bostonagentmagazine.com</a:t>
            </a:r>
            <a:r>
              <a:rPr lang="en-US" dirty="0"/>
              <a:t>/2022/02/15/u-s-foreclosures-are-the-highest-since-pandemics-start/</a:t>
            </a:r>
          </a:p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/news/articles/2022-02-10/u-s-foreclosures-rose-in-</a:t>
            </a:r>
            <a:r>
              <a:rPr lang="en-US" dirty="0" err="1"/>
              <a:t>january</a:t>
            </a:r>
            <a:r>
              <a:rPr lang="en-US" dirty="0"/>
              <a:t>-after-end-of-pandemic-freeze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house prices increased 18.05 percent, on average, between the third quarters of 2020 and 2021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D08C-B73D-49F8-8183-DD9014EE76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Loan</a:t>
            </a:r>
            <a:r>
              <a:rPr lang="en-US" baseline="0" dirty="0"/>
              <a:t> limit increases should help with affordability / avoid jumbo financing which has more strict requirements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D08C-B73D-49F8-8183-DD9014EE76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2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Loan</a:t>
            </a:r>
            <a:r>
              <a:rPr lang="en-US" baseline="0" dirty="0"/>
              <a:t> limit increases should help with affordability / avoid jumbo financing which has more strict requirements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D08C-B73D-49F8-8183-DD9014EE76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410B-915D-47E8-91E1-615EE550B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1568-4AC7-4C8D-A67F-7BAEB044A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0ABB0-60F3-439F-A514-6AD7B46D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C3D0-B8D0-4BFA-935F-7EE34A47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7BD14-D734-4B0C-B13E-DD2798F9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6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CE2F-7699-4CEA-954F-62FF8487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3583-F922-4A4C-B725-8574ECA64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3B4F7-ABA2-4540-AB43-7D7F976B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57DA-F7E3-4D3B-9A84-49EDCC27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1C3F6-1A2A-4829-96F0-D8235B18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912CE-769F-4685-AB18-5AC6B9BE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04FC0-137C-429A-A334-054123268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DADD-6F82-4DC6-8D41-B114869A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8377-AF9D-47BA-BDEB-819E99B6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B69D-1862-4E64-BF17-4A2B55E3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99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03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31CE-3108-4FA3-84F7-BDB211AC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9CDF-0160-452A-953A-4007E5BD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8A158-E06E-4390-8C78-BE3DD949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05D2-D879-48CD-A855-8198A235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51C6-14A5-4E0E-BD32-F84585E2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E439-AB3B-4C33-B2C9-E333C49A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3C0B5-FD7C-4BB0-B512-4EBC4BF0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5924-66AB-44F7-B86A-A0ECAEDF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3831-44A6-470D-B901-69D89C75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ADB00-50BC-4E30-8EAD-C74F03B2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02BF-1076-4BB8-A575-7E8B2E84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3075-BDAF-4203-8AAC-8F1460D6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A821E-390E-4AB5-8104-4C1BA3CBF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5C96B-42D9-4074-9081-F446F4E8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4349B-2BBC-4870-831B-8A9CA9D1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4C60-E55A-422A-A4A1-AAF79D9C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BEC8-AD3D-47D3-AA5F-6D7B5E06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EDAB0-361E-48E8-92FA-2A5935F9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148E0-0703-4954-BD47-18E513F82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AD93-F65A-4A82-94E7-58EE900F6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E167E-05FB-4A3E-A2B4-AC34D3E76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A85A9-BE9D-463C-8624-3D267C04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91DE4-41AA-4BD5-AD7C-6AC7BED8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C9B3B-349F-4B48-9D15-AD0C9D3D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15BB-5358-4571-BC55-72AE8184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8D400-05A9-4060-B21A-5658B91C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049BD-4DE6-4D0B-89B8-69D5B6B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7B42D-29D6-4D56-9B8A-3FC8D906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4DCD6-3315-45E8-8836-A50D04F3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7095D-BBC5-4FB9-B3FB-EAA02860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C9471-BB2A-4225-BAED-B475FAF7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7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0F10-47C8-46BD-A327-008ED75E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133E-EFB2-4E3E-B75D-0702D20A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63D4E-D4CA-4C62-AE55-6B14DF70C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C3E6-E65A-458B-BD9E-4EB30D2E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B0DD3-25F7-4499-9679-A0C3155A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C3CD-E641-43D8-84C8-0F212745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B159-1B18-454F-B918-118B817C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FCAA6-5A65-4AEC-BD64-C67FF8AB3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2106-1A33-429D-89C0-888E219D5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1127E-9463-44D9-80D5-AA8C494B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11E70-4114-4A7D-AAAF-5DDC13BA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A2DD-DB9F-472A-AC26-A01018F1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0185C-0673-417C-B0C3-ED41CDBC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96EC6-7E5B-461E-8E0D-978E022B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AFB5-97AD-4302-9BDC-CD40CA1E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FB24-D390-46CC-A647-E2B858F2E3F0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486F-2B5D-4717-AE93-E013EB306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CD4D-4CC8-4DBE-BCD6-69D3C75B4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472" y="171856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270889" y="5076419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PRESENTED BY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Jim Purgerson, CCIM – Citizens Bank &amp; Trust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Jamie Taylor – The Mortgage Firm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270888" y="3429000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4" y="4843419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55297-95CF-4395-A50A-9A5A11EA4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318" y="1002294"/>
            <a:ext cx="2686856" cy="26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042067" y="38221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AMORTIZATIONS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2042067" y="983927"/>
            <a:ext cx="638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Typical amortization offered based on property type</a:t>
            </a:r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7FFE7-C6C7-4B8A-AFB1-876B34CE1099}"/>
              </a:ext>
            </a:extLst>
          </p:cNvPr>
          <p:cNvSpPr txBox="1"/>
          <p:nvPr/>
        </p:nvSpPr>
        <p:spPr>
          <a:xfrm>
            <a:off x="2042067" y="1936812"/>
            <a:ext cx="638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Majority of property types – 20 year amortization</a:t>
            </a:r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8BEDA-0128-4F3D-86A9-66C1DA62F548}"/>
              </a:ext>
            </a:extLst>
          </p:cNvPr>
          <p:cNvSpPr txBox="1"/>
          <p:nvPr/>
        </p:nvSpPr>
        <p:spPr>
          <a:xfrm>
            <a:off x="2042067" y="2899222"/>
            <a:ext cx="821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Mobile Home Parks and Restaurants – 15 year amortization</a:t>
            </a:r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102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042067" y="38221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DEBT COVERAGE RATIOS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2042067" y="983927"/>
            <a:ext cx="6946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Typical debt coverage minimum based on property type</a:t>
            </a:r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8C3D59D-5AE2-4790-AFFF-CB86AE2C7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3" y="1814924"/>
            <a:ext cx="10557617" cy="44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1" name="Shape 32">
            <a:extLst>
              <a:ext uri="{FF2B5EF4-FFF2-40B4-BE49-F238E27FC236}">
                <a16:creationId xmlns:a16="http://schemas.microsoft.com/office/drawing/2014/main" id="{453D62F2-0FB9-4219-8703-F3FD06C5CC1A}"/>
              </a:ext>
            </a:extLst>
          </p:cNvPr>
          <p:cNvSpPr txBox="1">
            <a:spLocks/>
          </p:cNvSpPr>
          <p:nvPr/>
        </p:nvSpPr>
        <p:spPr>
          <a:xfrm>
            <a:off x="2415120" y="7674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FLOOD INSURANCE </a:t>
            </a:r>
            <a:r>
              <a:rPr lang="en-US" altLang="en-US" sz="2800" b="1" i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(Risk Rating 2.0)</a:t>
            </a:r>
          </a:p>
        </p:txBody>
      </p:sp>
      <p:pic>
        <p:nvPicPr>
          <p:cNvPr id="8" name="Picture 7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FC5B636-6AD9-4AA4-B159-96A6D46E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20" y="1035846"/>
            <a:ext cx="7731145" cy="59955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FF6979-CEAC-4955-8974-B21FE3F01DC9}"/>
              </a:ext>
            </a:extLst>
          </p:cNvPr>
          <p:cNvSpPr txBox="1"/>
          <p:nvPr/>
        </p:nvSpPr>
        <p:spPr>
          <a:xfrm>
            <a:off x="2545109" y="1395007"/>
            <a:ext cx="6383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All policies renewing on or after April 1, 2022, will be subject to new rating methodology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4811F-A674-4A57-A389-19315C089E20}"/>
              </a:ext>
            </a:extLst>
          </p:cNvPr>
          <p:cNvSpPr txBox="1"/>
          <p:nvPr/>
        </p:nvSpPr>
        <p:spPr>
          <a:xfrm>
            <a:off x="2545109" y="2638333"/>
            <a:ext cx="6383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Potential effect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Net Operating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Debt Coverage Ratios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Property values</a:t>
            </a:r>
          </a:p>
          <a:p>
            <a:endParaRPr lang="en-US" sz="2000" b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71792-A320-48F0-8BDE-D98B407BA5C7}"/>
              </a:ext>
            </a:extLst>
          </p:cNvPr>
          <p:cNvSpPr txBox="1"/>
          <p:nvPr/>
        </p:nvSpPr>
        <p:spPr>
          <a:xfrm>
            <a:off x="2578755" y="3988360"/>
            <a:ext cx="7034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Example: $10,000 flood premium – increase of 25% to $12,500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$2,500 Increase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8% Cap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$31,250 Decrease in Property Value</a:t>
            </a:r>
          </a:p>
          <a:p>
            <a:endParaRPr lang="en-US" sz="2000" b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C17F0-B468-4F8A-9C96-96598731E771}"/>
              </a:ext>
            </a:extLst>
          </p:cNvPr>
          <p:cNvSpPr txBox="1"/>
          <p:nvPr/>
        </p:nvSpPr>
        <p:spPr>
          <a:xfrm>
            <a:off x="2721507" y="5743617"/>
            <a:ext cx="7034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spc="300" dirty="0">
                <a:solidFill>
                  <a:srgbClr val="FF0000"/>
                </a:solidFill>
                <a:latin typeface="Montserrat" panose="00000800000000000000"/>
              </a:rPr>
              <a:t>84% of Banks polled say it will have an impact on underwriting </a:t>
            </a:r>
          </a:p>
          <a:p>
            <a:endParaRPr lang="en-US" sz="2000" b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944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10518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75355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177860" y="451655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Hot Topics for Bank Regulators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260B07B-0741-4245-9875-D0A6FDAB9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87061"/>
            <a:ext cx="2540956" cy="195658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00CAFE3-A019-494C-B078-59A45D3BA8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8" y="769155"/>
            <a:ext cx="8969562" cy="6083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82D264-3B02-435D-B8E6-F8467655408D}"/>
              </a:ext>
            </a:extLst>
          </p:cNvPr>
          <p:cNvSpPr txBox="1"/>
          <p:nvPr/>
        </p:nvSpPr>
        <p:spPr>
          <a:xfrm>
            <a:off x="2540956" y="1228339"/>
            <a:ext cx="8036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Construction &amp; land development  </a:t>
            </a:r>
            <a:r>
              <a:rPr lang="en-US" sz="2000" spc="300" dirty="0">
                <a:solidFill>
                  <a:srgbClr val="000000"/>
                </a:solidFill>
                <a:latin typeface="Montserrat" panose="00000800000000000000"/>
              </a:rPr>
              <a:t>(</a:t>
            </a:r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Speculative deals get a closer look, especially with rising construction costs and cost overruns)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F2674-5FA7-429D-B9BC-E39A2B2F7BCE}"/>
              </a:ext>
            </a:extLst>
          </p:cNvPr>
          <p:cNvSpPr txBox="1"/>
          <p:nvPr/>
        </p:nvSpPr>
        <p:spPr>
          <a:xfrm>
            <a:off x="2540956" y="5331276"/>
            <a:ext cx="8859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Lack of regulators(</a:t>
            </a:r>
            <a:r>
              <a:rPr lang="en-US" sz="2000" b="1" u="sng" spc="300" dirty="0">
                <a:solidFill>
                  <a:srgbClr val="000000"/>
                </a:solidFill>
                <a:latin typeface="Montserrat" panose="00000800000000000000"/>
              </a:rPr>
              <a:t>understaffed</a:t>
            </a: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)</a:t>
            </a:r>
          </a:p>
          <a:p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Exam teams from other states &amp; remote exams</a:t>
            </a:r>
          </a:p>
          <a:p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Lack of understanding of Louisiana markets</a:t>
            </a:r>
          </a:p>
          <a:p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Young, new, inexperienced examiners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F9AF2-1288-425F-AE88-868A34A88CA1}"/>
              </a:ext>
            </a:extLst>
          </p:cNvPr>
          <p:cNvSpPr txBox="1"/>
          <p:nvPr/>
        </p:nvSpPr>
        <p:spPr>
          <a:xfrm>
            <a:off x="2540956" y="2533086"/>
            <a:ext cx="7739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Increased Flood &amp; Hazard Insurance </a:t>
            </a:r>
          </a:p>
          <a:p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Compression of Debt Coverage Ratios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BE85C-2C2D-479D-B98C-FFD98F5D0EB4}"/>
              </a:ext>
            </a:extLst>
          </p:cNvPr>
          <p:cNvSpPr txBox="1"/>
          <p:nvPr/>
        </p:nvSpPr>
        <p:spPr>
          <a:xfrm>
            <a:off x="2540956" y="3207176"/>
            <a:ext cx="751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 Appraised Values</a:t>
            </a:r>
          </a:p>
          <a:p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	</a:t>
            </a:r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Concerns that the appraised values 	won’t keep up with the costs of 	properties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EF34A-E2D4-4A16-9031-FF10B8443D61}"/>
              </a:ext>
            </a:extLst>
          </p:cNvPr>
          <p:cNvSpPr txBox="1"/>
          <p:nvPr/>
        </p:nvSpPr>
        <p:spPr>
          <a:xfrm>
            <a:off x="2540956" y="4530615"/>
            <a:ext cx="735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Covenant Compliance</a:t>
            </a:r>
          </a:p>
          <a:p>
            <a:pPr lvl="1"/>
            <a:r>
              <a:rPr lang="en-US" sz="2000" b="1" i="1" spc="300" dirty="0">
                <a:solidFill>
                  <a:srgbClr val="000000"/>
                </a:solidFill>
                <a:latin typeface="Montserrat" panose="00000800000000000000"/>
              </a:rPr>
              <a:t>	</a:t>
            </a:r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Caused by depressed DSC &amp; values</a:t>
            </a:r>
            <a:endParaRPr lang="en-US" sz="2000" b="1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011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1768285" y="1013791"/>
            <a:ext cx="9144000" cy="526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</a:pPr>
            <a:r>
              <a:rPr lang="en-US" alt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Residential Mortgage Trends</a:t>
            </a:r>
          </a:p>
          <a:p>
            <a:pPr>
              <a:buClr>
                <a:srgbClr val="FFFFFF"/>
              </a:buClr>
            </a:pPr>
            <a:r>
              <a:rPr lang="en-US" sz="2000" b="1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Jamie Taylor,  </a:t>
            </a:r>
            <a:r>
              <a:rPr lang="en-US" sz="2000" i="1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The Mortgage Firm</a:t>
            </a:r>
          </a:p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62" y="2708370"/>
            <a:ext cx="4643281" cy="22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51" y="346165"/>
            <a:ext cx="8223795" cy="6167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922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49" y="800571"/>
            <a:ext cx="8874040" cy="5891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2067" y="5340693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794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3930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ontserrat"/>
              </a:rPr>
              <a:t>What has caused the inventory issue? </a:t>
            </a:r>
            <a:br>
              <a:rPr lang="en-US" sz="3600" dirty="0">
                <a:latin typeface="Montserrat"/>
              </a:rPr>
            </a:br>
            <a:endParaRPr lang="en-US" sz="3600" dirty="0">
              <a:latin typeface="Montserra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549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tserrat"/>
              </a:rPr>
              <a:t>Mortgage Crisis of 2007-2008</a:t>
            </a:r>
          </a:p>
          <a:p>
            <a:r>
              <a:rPr lang="en-US" sz="3200" dirty="0">
                <a:latin typeface="Montserrat"/>
              </a:rPr>
              <a:t>Supply Chain &amp; Labor issues</a:t>
            </a:r>
          </a:p>
          <a:p>
            <a:r>
              <a:rPr lang="en-US" sz="3200" dirty="0">
                <a:latin typeface="Montserrat"/>
              </a:rPr>
              <a:t>Lack of lots available</a:t>
            </a:r>
          </a:p>
          <a:p>
            <a:r>
              <a:rPr lang="en-US" sz="3200" dirty="0">
                <a:latin typeface="Montserrat"/>
              </a:rPr>
              <a:t>Low rates</a:t>
            </a:r>
          </a:p>
          <a:p>
            <a:r>
              <a:rPr lang="en-US" sz="3200" dirty="0">
                <a:latin typeface="Montserrat"/>
              </a:rPr>
              <a:t>Millennials entering market</a:t>
            </a:r>
          </a:p>
          <a:p>
            <a:endParaRPr lang="en-US" sz="3200" dirty="0">
              <a:latin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55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537" y="46962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Montserrat"/>
              </a:rPr>
              <a:t>The bad news…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3969" y="1930132"/>
            <a:ext cx="10515600" cy="4351338"/>
          </a:xfrm>
        </p:spPr>
        <p:txBody>
          <a:bodyPr/>
          <a:lstStyle/>
          <a:p>
            <a:r>
              <a:rPr lang="en-US" sz="3200" dirty="0">
                <a:latin typeface="Montserrat"/>
              </a:rPr>
              <a:t>Potential recession on the horizon</a:t>
            </a:r>
          </a:p>
          <a:p>
            <a:r>
              <a:rPr lang="en-US" sz="3200" dirty="0">
                <a:latin typeface="Montserrat"/>
              </a:rPr>
              <a:t>Inflation</a:t>
            </a:r>
          </a:p>
          <a:p>
            <a:r>
              <a:rPr lang="en-US" sz="3200" dirty="0">
                <a:latin typeface="Montserrat"/>
              </a:rPr>
              <a:t>Rates are on the rise </a:t>
            </a:r>
          </a:p>
          <a:p>
            <a:r>
              <a:rPr lang="en-US" sz="3200" dirty="0">
                <a:latin typeface="Montserrat"/>
              </a:rPr>
              <a:t>Affordability becoming an issue </a:t>
            </a:r>
          </a:p>
          <a:p>
            <a:endParaRPr lang="en-US" sz="3200" dirty="0">
              <a:latin typeface="Montserrat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697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21389"/>
          </a:xfrm>
        </p:spPr>
        <p:txBody>
          <a:bodyPr/>
          <a:lstStyle/>
          <a:p>
            <a:r>
              <a:rPr lang="en-US" dirty="0">
                <a:latin typeface="Montserrat"/>
              </a:rPr>
              <a:t> </a:t>
            </a:r>
            <a:r>
              <a:rPr lang="en-US" sz="4800" b="1" dirty="0">
                <a:latin typeface="Montserrat"/>
              </a:rPr>
              <a:t>What’s the good news?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908" y="3591936"/>
            <a:ext cx="9084541" cy="1500187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This is not the Mortgage Crisis of 2007-2008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125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8352" y="0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0434" y="2177987"/>
            <a:ext cx="5143500" cy="34972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Jim Purgerson, CCIM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Trends Speaker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Citizens Bank &amp; Trust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Jamie Taylor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Trends Speaker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The Mortgage Firm</a:t>
            </a:r>
            <a:endParaRPr lang="en-US" sz="8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Brian S. Andrews, CMB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TRENDS Magazine Research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The Real Estate Research Institute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At LSU’s E. J. Ourso College of Business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900" i="1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900" i="1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72720" y="2177987"/>
            <a:ext cx="41529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Scott Gaudin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Currency Bank</a:t>
            </a:r>
            <a:endParaRPr lang="en-US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Holly Hidalgo-DeKeyzer</a:t>
            </a:r>
          </a:p>
          <a:p>
            <a:pPr eaLnBrk="1" hangingPunct="1">
              <a:defRPr/>
            </a:pPr>
            <a:r>
              <a:rPr lang="en-US" alt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Investar</a:t>
            </a: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 Bank</a:t>
            </a:r>
          </a:p>
          <a:p>
            <a:pPr eaLnBrk="1" hangingPunct="1">
              <a:defRPr/>
            </a:pPr>
            <a:endParaRPr lang="en-US" altLang="en-US" sz="9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9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C. Brett Blanchard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Bancorp South</a:t>
            </a: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Tommy Kehoe</a:t>
            </a:r>
          </a:p>
          <a:p>
            <a:pPr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Eustis Commercial Mortgage</a:t>
            </a:r>
          </a:p>
          <a:p>
            <a:pPr>
              <a:defRPr/>
            </a:pPr>
            <a:endParaRPr lang="en-US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Elise Walker</a:t>
            </a:r>
          </a:p>
          <a:p>
            <a:pPr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Assurance Financial</a:t>
            </a:r>
          </a:p>
          <a:p>
            <a:pPr>
              <a:defRPr/>
            </a:pPr>
            <a:endParaRPr lang="en-US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T. Jefferson Fair</a:t>
            </a:r>
          </a:p>
          <a:p>
            <a:pPr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American Planning Corporation</a:t>
            </a: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FINANCE COMMITTEE MEMBERS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2326" y="1265129"/>
            <a:ext cx="45719" cy="4559474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300CE-DC85-4D36-8E85-307E9C5DF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1122363"/>
            <a:ext cx="8486775" cy="550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6860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836B53-22A8-E247-A6E6-0B929048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85" y="892098"/>
            <a:ext cx="7200540" cy="331438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78FA361-7F98-AC43-828E-6437C79F7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585" y="3992137"/>
            <a:ext cx="5590942" cy="24168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54192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DF11F8-1FBD-46DC-A58C-BB38F7B54C22}"/>
              </a:ext>
            </a:extLst>
          </p:cNvPr>
          <p:cNvGraphicFramePr/>
          <p:nvPr/>
        </p:nvGraphicFramePr>
        <p:xfrm>
          <a:off x="1601008" y="1164143"/>
          <a:ext cx="8375650" cy="497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389942" y="6320043"/>
            <a:ext cx="303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ATTOM Data Solutions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140A77E-04B9-4A1C-ABD5-FF630C9DDDB6}"/>
              </a:ext>
            </a:extLst>
          </p:cNvPr>
          <p:cNvSpPr txBox="1">
            <a:spLocks/>
          </p:cNvSpPr>
          <p:nvPr/>
        </p:nvSpPr>
        <p:spPr>
          <a:xfrm>
            <a:off x="1378527" y="356063"/>
            <a:ext cx="10342418" cy="354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Foreclosure Activity at an All-Time 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4985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31" y="983387"/>
            <a:ext cx="11859492" cy="5160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32885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99815"/>
            <a:ext cx="9144000" cy="2387600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3600" dirty="0">
                <a:latin typeface="Montserrat" panose="00000800000000000000"/>
              </a:rPr>
              <a:t>“A surge in foreclosures as the forbearance plan ends is unlikely. The very rapid home price appreciation in 2020 - 2021 has boosted  home equity. Record levels of home equity will help limit the number of homeowners that experience foreclosure.”</a:t>
            </a:r>
            <a:br>
              <a:rPr lang="en-US" sz="4000" dirty="0">
                <a:latin typeface="Montserrat" panose="00000800000000000000"/>
              </a:rPr>
            </a:br>
            <a:endParaRPr lang="en-US" sz="4000" dirty="0">
              <a:latin typeface="Montserrat" panose="000008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1001" y="5617029"/>
            <a:ext cx="4467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Archana</a:t>
            </a:r>
            <a:r>
              <a:rPr lang="en-US" dirty="0"/>
              <a:t> Pradhan, Economist, </a:t>
            </a:r>
            <a:r>
              <a:rPr lang="en-US" dirty="0" err="1"/>
              <a:t>CoreLogic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19995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" panose="00000800000000000000"/>
              </a:rPr>
              <a:t>Equity has increased…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74" y="1925782"/>
            <a:ext cx="9077325" cy="350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583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825500"/>
            <a:ext cx="8410575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01623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Montserrat" panose="00000800000000000000"/>
              </a:rPr>
              <a:t>Rates are still historically low…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90" y="1384078"/>
            <a:ext cx="6790226" cy="5158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3912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03" y="697650"/>
            <a:ext cx="9196244" cy="5533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8858" y="5349402"/>
            <a:ext cx="1508598" cy="1508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84504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" panose="00000800000000000000"/>
              </a:rPr>
              <a:t>Medical Collections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882" y="151211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Montserrat" panose="00000800000000000000"/>
              </a:rPr>
              <a:t>Starting on July 1</a:t>
            </a:r>
          </a:p>
          <a:p>
            <a:pPr lvl="0"/>
            <a:r>
              <a:rPr lang="en-US" dirty="0">
                <a:latin typeface="Montserrat" panose="00000800000000000000"/>
              </a:rPr>
              <a:t>Will eliminate up to 70 percent of the medical debt </a:t>
            </a:r>
          </a:p>
          <a:p>
            <a:pPr lvl="0"/>
            <a:r>
              <a:rPr lang="en-US" dirty="0">
                <a:latin typeface="Montserrat" panose="00000800000000000000"/>
              </a:rPr>
              <a:t>Will not be reported until after a full year of being sent to collections — instead of the current six months</a:t>
            </a:r>
          </a:p>
          <a:p>
            <a:pPr lvl="0"/>
            <a:r>
              <a:rPr lang="en-US" dirty="0">
                <a:latin typeface="Montserrat" panose="00000800000000000000"/>
              </a:rPr>
              <a:t>In 2023, the credit-reporting companies will exclude unpaid medical collection debts under $500</a:t>
            </a:r>
          </a:p>
          <a:p>
            <a:pPr lvl="0"/>
            <a:r>
              <a:rPr lang="en-US" dirty="0">
                <a:latin typeface="Montserrat" panose="00000800000000000000"/>
              </a:rPr>
              <a:t>Help boost score and improve terms for borrowers/affordability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82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TEAM FINANCE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3E8C7-D190-469F-A8DE-42F6F378EC3C}"/>
              </a:ext>
            </a:extLst>
          </p:cNvPr>
          <p:cNvSpPr txBox="1"/>
          <p:nvPr/>
        </p:nvSpPr>
        <p:spPr>
          <a:xfrm>
            <a:off x="2578755" y="988759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Home mortgage rates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ECD69-DBEA-49E9-8B0E-8720304AF0DA}"/>
              </a:ext>
            </a:extLst>
          </p:cNvPr>
          <p:cNvSpPr txBox="1"/>
          <p:nvPr/>
        </p:nvSpPr>
        <p:spPr>
          <a:xfrm>
            <a:off x="2578753" y="1372073"/>
            <a:ext cx="638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Survey of Local Bankers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C6599-070B-49E9-A4B7-3DB6148C6C4F}"/>
              </a:ext>
            </a:extLst>
          </p:cNvPr>
          <p:cNvSpPr txBox="1"/>
          <p:nvPr/>
        </p:nvSpPr>
        <p:spPr>
          <a:xfrm>
            <a:off x="2578756" y="1702927"/>
            <a:ext cx="638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Appetite for loans based on property 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473D-85FB-4361-9707-F114E553AA70}"/>
              </a:ext>
            </a:extLst>
          </p:cNvPr>
          <p:cNvSpPr txBox="1"/>
          <p:nvPr/>
        </p:nvSpPr>
        <p:spPr>
          <a:xfrm>
            <a:off x="2578755" y="2072259"/>
            <a:ext cx="638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Interest rate trends by certain property types (and owner occupied / non-owner occupied)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/>
              </a:solidFill>
              <a:latin typeface="Lato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E10D4-E861-4A6F-9DAC-514BD10C6DA6}"/>
              </a:ext>
            </a:extLst>
          </p:cNvPr>
          <p:cNvSpPr txBox="1"/>
          <p:nvPr/>
        </p:nvSpPr>
        <p:spPr>
          <a:xfrm>
            <a:off x="2578754" y="2573084"/>
            <a:ext cx="754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Amortizations and down payment requirements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F91E6-2E8E-4036-846C-4AE58163ACCE}"/>
              </a:ext>
            </a:extLst>
          </p:cNvPr>
          <p:cNvSpPr txBox="1"/>
          <p:nvPr/>
        </p:nvSpPr>
        <p:spPr>
          <a:xfrm>
            <a:off x="2578753" y="2880272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Debt Service Coverage requirements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584D8-20E2-4E50-998D-7C9A30F44128}"/>
              </a:ext>
            </a:extLst>
          </p:cNvPr>
          <p:cNvSpPr txBox="1"/>
          <p:nvPr/>
        </p:nvSpPr>
        <p:spPr>
          <a:xfrm>
            <a:off x="2578752" y="3228579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Flood 2.0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3B210-4951-4B96-8A20-0F2A493F9B73}"/>
              </a:ext>
            </a:extLst>
          </p:cNvPr>
          <p:cNvSpPr txBox="1"/>
          <p:nvPr/>
        </p:nvSpPr>
        <p:spPr>
          <a:xfrm>
            <a:off x="2578751" y="3577436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Banker Concerns &amp; Hot Topics for Regulators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41C00-8770-495B-AB5B-41274C1C10FD}"/>
              </a:ext>
            </a:extLst>
          </p:cNvPr>
          <p:cNvSpPr txBox="1"/>
          <p:nvPr/>
        </p:nvSpPr>
        <p:spPr>
          <a:xfrm>
            <a:off x="2578752" y="3963772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Residential Mortgage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8B456-2361-444A-8F7A-AC60ED1E39E8}"/>
              </a:ext>
            </a:extLst>
          </p:cNvPr>
          <p:cNvSpPr txBox="1"/>
          <p:nvPr/>
        </p:nvSpPr>
        <p:spPr>
          <a:xfrm>
            <a:off x="2496781" y="4721359"/>
            <a:ext cx="638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effectLst/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Tightening of Lending Standards &amp; why the next recession will not mirror 2007/2008 foreclosure crisis</a:t>
            </a:r>
            <a:endParaRPr lang="en-US" b="1" dirty="0">
              <a:solidFill>
                <a:schemeClr val="accent5"/>
              </a:solidFill>
              <a:latin typeface="Lato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EE3E2-7672-4559-8F68-B99AE70BBFC8}"/>
              </a:ext>
            </a:extLst>
          </p:cNvPr>
          <p:cNvSpPr txBox="1"/>
          <p:nvPr/>
        </p:nvSpPr>
        <p:spPr>
          <a:xfrm>
            <a:off x="2498853" y="4397122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/>
                </a:solidFill>
                <a:effectLst/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Changes coming at credit reporting agencies</a:t>
            </a:r>
            <a:endParaRPr lang="en-US" b="1" i="1" dirty="0">
              <a:solidFill>
                <a:schemeClr val="accent5"/>
              </a:solidFill>
              <a:latin typeface="Lato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9CED39-CC8F-4A66-A701-AF9962570D97}"/>
              </a:ext>
            </a:extLst>
          </p:cNvPr>
          <p:cNvSpPr txBox="1"/>
          <p:nvPr/>
        </p:nvSpPr>
        <p:spPr>
          <a:xfrm>
            <a:off x="2496780" y="5382139"/>
            <a:ext cx="638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  <a:ea typeface="Times New Roman" panose="02020603050405020304" pitchFamily="18" charset="0"/>
                <a:cs typeface="Times New Roman" panose="02020603050405020304" pitchFamily="18" charset="0"/>
              </a:rPr>
              <a:t>Property value surges and their affect on foreclosures</a:t>
            </a:r>
            <a:endParaRPr lang="en-US" sz="1800" b="1" dirty="0">
              <a:solidFill>
                <a:schemeClr val="accent5"/>
              </a:solidFill>
              <a:effectLst/>
              <a:latin typeface="Lato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81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" panose="00000800000000000000"/>
              </a:rPr>
              <a:t>Underwriting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600" dirty="0" err="1">
                <a:latin typeface="Montserrat" panose="00000800000000000000"/>
              </a:rPr>
              <a:t>Covid</a:t>
            </a:r>
            <a:r>
              <a:rPr lang="en-US" sz="2600" dirty="0">
                <a:latin typeface="Montserrat" panose="00000800000000000000"/>
              </a:rPr>
              <a:t> overlays removed for self-employed </a:t>
            </a:r>
          </a:p>
          <a:p>
            <a:pPr lvl="1"/>
            <a:r>
              <a:rPr lang="en-US" sz="2600" dirty="0">
                <a:latin typeface="Montserrat" panose="00000800000000000000"/>
              </a:rPr>
              <a:t>Jumbo and Non-QM loans are back</a:t>
            </a:r>
          </a:p>
          <a:p>
            <a:pPr lvl="1"/>
            <a:r>
              <a:rPr lang="en-US" sz="2600" dirty="0">
                <a:latin typeface="Montserrat" panose="00000800000000000000"/>
              </a:rPr>
              <a:t>Credit score requirements back to pre-</a:t>
            </a:r>
            <a:r>
              <a:rPr lang="en-US" sz="2600" dirty="0" err="1">
                <a:latin typeface="Montserrat" panose="00000800000000000000"/>
              </a:rPr>
              <a:t>covid</a:t>
            </a:r>
            <a:r>
              <a:rPr lang="en-US" sz="2600" dirty="0">
                <a:latin typeface="Montserrat" panose="00000800000000000000"/>
              </a:rPr>
              <a:t> standards </a:t>
            </a:r>
          </a:p>
          <a:p>
            <a:pPr lvl="1"/>
            <a:r>
              <a:rPr lang="en-US" sz="2600" dirty="0">
                <a:latin typeface="Montserrat" panose="00000800000000000000"/>
              </a:rPr>
              <a:t>Loan limits increased from 2021 to 2022</a:t>
            </a:r>
          </a:p>
          <a:p>
            <a:pPr lvl="2"/>
            <a:r>
              <a:rPr lang="en-US" sz="2600" dirty="0">
                <a:latin typeface="Montserrat" panose="00000800000000000000"/>
              </a:rPr>
              <a:t>Conventional </a:t>
            </a:r>
          </a:p>
          <a:p>
            <a:pPr lvl="3"/>
            <a:r>
              <a:rPr lang="en-US" sz="2600" dirty="0">
                <a:latin typeface="Montserrat" panose="00000800000000000000"/>
              </a:rPr>
              <a:t>From $548,250 to $647,200</a:t>
            </a:r>
          </a:p>
          <a:p>
            <a:pPr lvl="2"/>
            <a:r>
              <a:rPr lang="en-US" sz="2600" dirty="0">
                <a:latin typeface="Montserrat" panose="00000800000000000000"/>
              </a:rPr>
              <a:t>FHA </a:t>
            </a:r>
          </a:p>
          <a:p>
            <a:pPr lvl="3"/>
            <a:r>
              <a:rPr lang="en-US" sz="2600" dirty="0">
                <a:latin typeface="Montserrat" panose="00000800000000000000"/>
              </a:rPr>
              <a:t>From $356,362 to $420,680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403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" panose="00000800000000000000"/>
              </a:rPr>
              <a:t>Advice for homebuyers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047" y="1956259"/>
            <a:ext cx="10515600" cy="4351338"/>
          </a:xfrm>
        </p:spPr>
        <p:txBody>
          <a:bodyPr/>
          <a:lstStyle/>
          <a:p>
            <a:r>
              <a:rPr lang="en-US" dirty="0">
                <a:latin typeface="Montserrat" panose="00000800000000000000"/>
              </a:rPr>
              <a:t>Get preapproved</a:t>
            </a:r>
          </a:p>
          <a:p>
            <a:r>
              <a:rPr lang="en-US" dirty="0">
                <a:latin typeface="Montserrat" panose="00000800000000000000"/>
              </a:rPr>
              <a:t>Work with a realtor</a:t>
            </a:r>
          </a:p>
          <a:p>
            <a:r>
              <a:rPr lang="en-US" dirty="0">
                <a:latin typeface="Montserrat" panose="00000800000000000000"/>
              </a:rPr>
              <a:t>Focus on budget and monthly payment – not rate</a:t>
            </a:r>
          </a:p>
          <a:p>
            <a:r>
              <a:rPr lang="en-US" dirty="0">
                <a:latin typeface="Montserrat" panose="00000800000000000000"/>
              </a:rPr>
              <a:t>Be flexible</a:t>
            </a:r>
          </a:p>
          <a:p>
            <a:r>
              <a:rPr lang="en-US" dirty="0">
                <a:latin typeface="Montserrat" panose="00000800000000000000"/>
              </a:rPr>
              <a:t>Move up buyer - Use equity to pay down debt </a:t>
            </a:r>
          </a:p>
          <a:p>
            <a:r>
              <a:rPr lang="en-US" dirty="0">
                <a:latin typeface="Montserrat" panose="00000800000000000000"/>
              </a:rPr>
              <a:t>Improve credit </a:t>
            </a:r>
          </a:p>
          <a:p>
            <a:r>
              <a:rPr lang="en-US" dirty="0">
                <a:latin typeface="Montserrat" panose="00000800000000000000"/>
              </a:rPr>
              <a:t>Save money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48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92" y="408934"/>
            <a:ext cx="5808618" cy="8216980"/>
          </a:xfrm>
        </p:spPr>
      </p:pic>
      <p:sp>
        <p:nvSpPr>
          <p:cNvPr id="5" name="Rectangle 4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71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5285" y="16975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b="1" dirty="0">
                <a:latin typeface="Montserrat" panose="00000800000000000000"/>
              </a:rPr>
              <a:t>Jamie Taylor</a:t>
            </a:r>
            <a:br>
              <a:rPr lang="en-US" sz="4000" b="1" dirty="0">
                <a:latin typeface="Montserrat" panose="00000800000000000000"/>
              </a:rPr>
            </a:br>
            <a:r>
              <a:rPr lang="en-US" sz="4000" b="1" dirty="0">
                <a:latin typeface="Montserrat" panose="00000800000000000000"/>
              </a:rPr>
              <a:t>Branch Manager, Loan Originator</a:t>
            </a:r>
            <a:br>
              <a:rPr lang="en-US" sz="4000" b="1" dirty="0">
                <a:latin typeface="Montserrat" panose="00000800000000000000"/>
              </a:rPr>
            </a:br>
            <a:br>
              <a:rPr lang="en-US" sz="4000" b="1" dirty="0">
                <a:latin typeface="Montserrat" panose="00000800000000000000"/>
              </a:rPr>
            </a:br>
            <a:r>
              <a:rPr lang="en-US" sz="4000" b="1" dirty="0">
                <a:latin typeface="Montserrat" panose="00000800000000000000"/>
              </a:rPr>
              <a:t>225-921-4003</a:t>
            </a:r>
            <a:br>
              <a:rPr lang="en-US" sz="4000" b="1" dirty="0">
                <a:latin typeface="Montserrat" panose="00000800000000000000"/>
              </a:rPr>
            </a:br>
            <a:r>
              <a:rPr lang="en-US" sz="4000" b="1" dirty="0" err="1">
                <a:latin typeface="Montserrat" panose="00000800000000000000"/>
              </a:rPr>
              <a:t>Jamie.taylor</a:t>
            </a:r>
            <a:r>
              <a:rPr lang="en-US" sz="4000" b="1" dirty="0">
                <a:latin typeface="Montserrat" panose="00000800000000000000"/>
              </a:rPr>
              <a:t>@ </a:t>
            </a:r>
            <a:r>
              <a:rPr lang="en-US" sz="4000" b="1" dirty="0" err="1">
                <a:latin typeface="Montserrat" panose="00000800000000000000"/>
              </a:rPr>
              <a:t>tmf.mortgage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74" y="4040337"/>
            <a:ext cx="4279967" cy="204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5369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87683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365916" y="3561615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sz="5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5" y="4879146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31"/>
          <p:cNvSpPr txBox="1">
            <a:spLocks/>
          </p:cNvSpPr>
          <p:nvPr/>
        </p:nvSpPr>
        <p:spPr>
          <a:xfrm>
            <a:off x="2209799" y="5241427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endParaRPr lang="en-US" altLang="en-US" sz="18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8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AC57-D14E-4CA6-8432-18E5458A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436" y="1165626"/>
            <a:ext cx="2484675" cy="24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A7154813-14D6-4428-8F28-BE260870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92" y="1213545"/>
            <a:ext cx="7959632" cy="4013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altLang="en-US" sz="1100" b="1" i="1" kern="0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SOURCE: FREDDIE MAC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1294B-AD13-445B-B569-B8931CB13520}"/>
              </a:ext>
            </a:extLst>
          </p:cNvPr>
          <p:cNvSpPr txBox="1"/>
          <p:nvPr/>
        </p:nvSpPr>
        <p:spPr>
          <a:xfrm>
            <a:off x="3417505" y="1814060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2008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ED243C-2D10-4187-A2BB-8782CE4B3E46}"/>
              </a:ext>
            </a:extLst>
          </p:cNvPr>
          <p:cNvCxnSpPr/>
          <p:nvPr/>
        </p:nvCxnSpPr>
        <p:spPr>
          <a:xfrm>
            <a:off x="3425857" y="1947797"/>
            <a:ext cx="0" cy="42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017C1F-4FB1-4009-98D6-4573866EFA89}"/>
              </a:ext>
            </a:extLst>
          </p:cNvPr>
          <p:cNvSpPr txBox="1"/>
          <p:nvPr/>
        </p:nvSpPr>
        <p:spPr>
          <a:xfrm>
            <a:off x="3588462" y="3862759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2013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2ABB88-3B7D-41C7-96C4-1BC1F2A95CEB}"/>
              </a:ext>
            </a:extLst>
          </p:cNvPr>
          <p:cNvCxnSpPr>
            <a:cxnSpLocks/>
          </p:cNvCxnSpPr>
          <p:nvPr/>
        </p:nvCxnSpPr>
        <p:spPr>
          <a:xfrm flipV="1">
            <a:off x="4261448" y="3858936"/>
            <a:ext cx="1174618" cy="130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8FD4A8-3278-40D5-ACF2-BC135DE30E4F}"/>
              </a:ext>
            </a:extLst>
          </p:cNvPr>
          <p:cNvCxnSpPr>
            <a:cxnSpLocks/>
          </p:cNvCxnSpPr>
          <p:nvPr/>
        </p:nvCxnSpPr>
        <p:spPr>
          <a:xfrm flipV="1">
            <a:off x="4252219" y="3178741"/>
            <a:ext cx="1183847" cy="811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BA5BD7-133F-486A-A069-B28788FD9B09}"/>
              </a:ext>
            </a:extLst>
          </p:cNvPr>
          <p:cNvSpPr txBox="1"/>
          <p:nvPr/>
        </p:nvSpPr>
        <p:spPr>
          <a:xfrm>
            <a:off x="6643597" y="2810282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2019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D797B8-2326-4296-86D7-EEBF39C6F6D6}"/>
              </a:ext>
            </a:extLst>
          </p:cNvPr>
          <p:cNvCxnSpPr>
            <a:cxnSpLocks/>
          </p:cNvCxnSpPr>
          <p:nvPr/>
        </p:nvCxnSpPr>
        <p:spPr>
          <a:xfrm>
            <a:off x="7368855" y="3010337"/>
            <a:ext cx="3990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A080BF-69E3-455C-B006-F34854B93137}"/>
              </a:ext>
            </a:extLst>
          </p:cNvPr>
          <p:cNvSpPr txBox="1"/>
          <p:nvPr/>
        </p:nvSpPr>
        <p:spPr>
          <a:xfrm>
            <a:off x="8805067" y="2358689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2021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006C89-F36C-4350-9CC3-D3834D632B54}"/>
              </a:ext>
            </a:extLst>
          </p:cNvPr>
          <p:cNvCxnSpPr>
            <a:cxnSpLocks/>
          </p:cNvCxnSpPr>
          <p:nvPr/>
        </p:nvCxnSpPr>
        <p:spPr>
          <a:xfrm>
            <a:off x="9210360" y="2685498"/>
            <a:ext cx="0" cy="250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3A7DAF6-BAE7-4FB7-886A-7AC055CB6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85" y="1918836"/>
            <a:ext cx="2657846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7634" y="0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8696" y="1223661"/>
            <a:ext cx="9173746" cy="4254104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647211" y="5419644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altLang="en-US" sz="1100" b="1" i="1" kern="0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SOURCE: FREDDIE MAC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646DCFB-2A0B-43CE-B91D-2C1516F6C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22" y="1361270"/>
            <a:ext cx="7723793" cy="4058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F6402F-7712-4727-A30A-E84447BD8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58" y="2156521"/>
            <a:ext cx="2657846" cy="3048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C2CA5F-ED1F-4794-A738-BA7D93D1C359}"/>
              </a:ext>
            </a:extLst>
          </p:cNvPr>
          <p:cNvSpPr txBox="1"/>
          <p:nvPr/>
        </p:nvSpPr>
        <p:spPr>
          <a:xfrm>
            <a:off x="1949645" y="3085674"/>
            <a:ext cx="1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April </a:t>
            </a:r>
          </a:p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2021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90E366-C487-4E4A-82FA-809947BB7C8B}"/>
              </a:ext>
            </a:extLst>
          </p:cNvPr>
          <p:cNvCxnSpPr>
            <a:cxnSpLocks/>
          </p:cNvCxnSpPr>
          <p:nvPr/>
        </p:nvCxnSpPr>
        <p:spPr>
          <a:xfrm>
            <a:off x="2674834" y="3429000"/>
            <a:ext cx="521293" cy="364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DE4876-0FA9-4785-8836-0BF9EB4D06ED}"/>
              </a:ext>
            </a:extLst>
          </p:cNvPr>
          <p:cNvSpPr txBox="1"/>
          <p:nvPr/>
        </p:nvSpPr>
        <p:spPr>
          <a:xfrm>
            <a:off x="9469535" y="1929250"/>
            <a:ext cx="1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April</a:t>
            </a: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2022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F74EA5-F0C3-4842-918E-7867B02829AE}"/>
              </a:ext>
            </a:extLst>
          </p:cNvPr>
          <p:cNvCxnSpPr>
            <a:cxnSpLocks/>
          </p:cNvCxnSpPr>
          <p:nvPr/>
        </p:nvCxnSpPr>
        <p:spPr>
          <a:xfrm flipH="1">
            <a:off x="9896030" y="2283193"/>
            <a:ext cx="363597" cy="353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5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0D85BD-A6F1-4F62-A525-41C9340D9888}"/>
              </a:ext>
            </a:extLst>
          </p:cNvPr>
          <p:cNvGraphicFramePr>
            <a:graphicFrameLocks noGrp="1"/>
          </p:cNvGraphicFramePr>
          <p:nvPr/>
        </p:nvGraphicFramePr>
        <p:xfrm>
          <a:off x="3112616" y="353759"/>
          <a:ext cx="8215165" cy="691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083">
                  <a:extLst>
                    <a:ext uri="{9D8B030D-6E8A-4147-A177-3AD203B41FA5}">
                      <a16:colId xmlns:a16="http://schemas.microsoft.com/office/drawing/2014/main" val="3129420700"/>
                    </a:ext>
                  </a:extLst>
                </a:gridCol>
                <a:gridCol w="2144083">
                  <a:extLst>
                    <a:ext uri="{9D8B030D-6E8A-4147-A177-3AD203B41FA5}">
                      <a16:colId xmlns:a16="http://schemas.microsoft.com/office/drawing/2014/main" val="798056554"/>
                    </a:ext>
                  </a:extLst>
                </a:gridCol>
                <a:gridCol w="2144083">
                  <a:extLst>
                    <a:ext uri="{9D8B030D-6E8A-4147-A177-3AD203B41FA5}">
                      <a16:colId xmlns:a16="http://schemas.microsoft.com/office/drawing/2014/main" val="2010510652"/>
                    </a:ext>
                  </a:extLst>
                </a:gridCol>
                <a:gridCol w="1782916">
                  <a:extLst>
                    <a:ext uri="{9D8B030D-6E8A-4147-A177-3AD203B41FA5}">
                      <a16:colId xmlns:a16="http://schemas.microsoft.com/office/drawing/2014/main" val="271800912"/>
                    </a:ext>
                  </a:extLst>
                </a:gridCol>
              </a:tblGrid>
              <a:tr h="24746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2260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713546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03676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555203"/>
                  </a:ext>
                </a:extLst>
              </a:tr>
              <a:tr h="24654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BancorpSouth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Brett Blanchard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Guaranty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Wade O'Neal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47849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Bank of St Francisville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Carter Leak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Gulf Coast Bank &amp; Trust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Gary Littlefield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8047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Bank of Zachary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Josh Prejean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HancockWhitney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Jerry Denicola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690814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BankPlus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Andy Adler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Home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Chris Harrell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08043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B1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Mike </a:t>
                      </a:r>
                      <a:r>
                        <a:rPr lang="en-US" sz="1600" b="0" i="1" u="none" strike="noStrike" dirty="0" err="1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Nizzo</a:t>
                      </a:r>
                      <a:endParaRPr lang="en-US" sz="1600" b="0" i="1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Investar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Holly Hidalgo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109429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Campus Federal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Jay Noel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Louisiana National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Alex Mahon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340615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Capital One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David Mullins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Plaquemine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Janet Campo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939352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Citizens Bank &amp; Trust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Ryan Elliott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Red River Bank</a:t>
                      </a:r>
                      <a:endParaRPr lang="en-US" sz="16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David Thompson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38434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Concordia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Scott Singletary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Resource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Kirk Maynard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725323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Currency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Scott Gaudin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South Louisiana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Steve Crispino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61169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Essential FCU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Rick Williams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The Cottonport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Keith Miller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39291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First Bank and Trust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Dennis Shill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The First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Kevin Schexnayder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265517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First Horizon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John Everett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United Community Bank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David Henry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259002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7821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76124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520136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32263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040A77A-88DF-4264-B0E5-77B630BBBC54}"/>
              </a:ext>
            </a:extLst>
          </p:cNvPr>
          <p:cNvSpPr txBox="1"/>
          <p:nvPr/>
        </p:nvSpPr>
        <p:spPr>
          <a:xfrm rot="19745529">
            <a:off x="825385" y="4185668"/>
            <a:ext cx="254364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Appetite for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Property Types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2C10E3-F81E-413C-8315-E6743247623F}"/>
              </a:ext>
            </a:extLst>
          </p:cNvPr>
          <p:cNvSpPr txBox="1"/>
          <p:nvPr/>
        </p:nvSpPr>
        <p:spPr>
          <a:xfrm rot="19745529">
            <a:off x="1299534" y="1145706"/>
            <a:ext cx="2436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Rates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9DB9EC-F340-4E46-AEA4-64AFE346FA27}"/>
              </a:ext>
            </a:extLst>
          </p:cNvPr>
          <p:cNvSpPr txBox="1"/>
          <p:nvPr/>
        </p:nvSpPr>
        <p:spPr>
          <a:xfrm rot="19745529">
            <a:off x="1154124" y="2001789"/>
            <a:ext cx="2805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Amortizations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7B1E8-C3ED-4CC1-8FB7-FA0A748ADFBB}"/>
              </a:ext>
            </a:extLst>
          </p:cNvPr>
          <p:cNvSpPr txBox="1"/>
          <p:nvPr/>
        </p:nvSpPr>
        <p:spPr>
          <a:xfrm rot="19745529">
            <a:off x="699293" y="3228860"/>
            <a:ext cx="27958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Debt Coverage Ratios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8627B2-7756-49E8-A6D4-39D217F0F2D9}"/>
              </a:ext>
            </a:extLst>
          </p:cNvPr>
          <p:cNvSpPr txBox="1"/>
          <p:nvPr/>
        </p:nvSpPr>
        <p:spPr>
          <a:xfrm rot="19745529">
            <a:off x="844717" y="5343904"/>
            <a:ext cx="2436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FLOOD 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A45704-E3DB-4D25-9CAD-FD7B7573DCFC}"/>
              </a:ext>
            </a:extLst>
          </p:cNvPr>
          <p:cNvSpPr txBox="1"/>
          <p:nvPr/>
        </p:nvSpPr>
        <p:spPr>
          <a:xfrm rot="19745529">
            <a:off x="844753" y="6118658"/>
            <a:ext cx="2436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Light" panose="020F0502020204030203"/>
                <a:sym typeface="Arial"/>
              </a:rPr>
              <a:t>Regulator Concerns</a:t>
            </a: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BANKER SURVEY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ECD69-DBEA-49E9-8B0E-8720304AF0DA}"/>
              </a:ext>
            </a:extLst>
          </p:cNvPr>
          <p:cNvSpPr txBox="1"/>
          <p:nvPr/>
        </p:nvSpPr>
        <p:spPr>
          <a:xfrm>
            <a:off x="2377020" y="893297"/>
            <a:ext cx="8151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000000"/>
                </a:solidFill>
                <a:latin typeface="Montserrat" panose="00000800000000000000"/>
              </a:rPr>
              <a:t>Survey of Local Financial Institutions</a:t>
            </a:r>
          </a:p>
          <a:p>
            <a:endParaRPr lang="en-US" b="1" dirty="0">
              <a:solidFill>
                <a:srgbClr val="0070C0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872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D44663C-BE93-49E0-8973-02B02FF21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71" y="588504"/>
            <a:ext cx="8145012" cy="5010849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FF1AE9C7-2E50-49A1-A29E-FA7FEA76D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7" y="1289753"/>
            <a:ext cx="6658904" cy="51442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72AA3E-0477-4C3C-93C3-ED97D273AB9D}"/>
              </a:ext>
            </a:extLst>
          </p:cNvPr>
          <p:cNvCxnSpPr>
            <a:cxnSpLocks/>
          </p:cNvCxnSpPr>
          <p:nvPr/>
        </p:nvCxnSpPr>
        <p:spPr>
          <a:xfrm>
            <a:off x="6536620" y="2399191"/>
            <a:ext cx="521293" cy="364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65F5EC-418D-48F2-AB54-1A7FACAB9D6F}"/>
              </a:ext>
            </a:extLst>
          </p:cNvPr>
          <p:cNvCxnSpPr>
            <a:cxnSpLocks/>
          </p:cNvCxnSpPr>
          <p:nvPr/>
        </p:nvCxnSpPr>
        <p:spPr>
          <a:xfrm flipH="1">
            <a:off x="7785717" y="3816305"/>
            <a:ext cx="3577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EF5835-7FEB-4C55-A9D4-A8A40C1C20F9}"/>
              </a:ext>
            </a:extLst>
          </p:cNvPr>
          <p:cNvCxnSpPr>
            <a:cxnSpLocks/>
          </p:cNvCxnSpPr>
          <p:nvPr/>
        </p:nvCxnSpPr>
        <p:spPr>
          <a:xfrm flipH="1">
            <a:off x="7785717" y="4462481"/>
            <a:ext cx="3577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B437B5-188D-4117-84C6-5028029121B9}"/>
              </a:ext>
            </a:extLst>
          </p:cNvPr>
          <p:cNvCxnSpPr>
            <a:cxnSpLocks/>
          </p:cNvCxnSpPr>
          <p:nvPr/>
        </p:nvCxnSpPr>
        <p:spPr>
          <a:xfrm flipH="1">
            <a:off x="7785717" y="5175713"/>
            <a:ext cx="3577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42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862872D-0FC5-443B-A6F2-448268457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91" y="708164"/>
            <a:ext cx="8116433" cy="5106113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FF1AE9C7-2E50-49A1-A29E-FA7FEA76D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55" y="1289753"/>
            <a:ext cx="6658904" cy="51442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2DBA7A-C0B8-4815-98D0-8411CA529D67}"/>
              </a:ext>
            </a:extLst>
          </p:cNvPr>
          <p:cNvCxnSpPr>
            <a:cxnSpLocks/>
          </p:cNvCxnSpPr>
          <p:nvPr/>
        </p:nvCxnSpPr>
        <p:spPr>
          <a:xfrm flipH="1">
            <a:off x="7785717" y="3093929"/>
            <a:ext cx="3577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849CF5-E3AB-4E22-AA3C-3682E60188E8}"/>
              </a:ext>
            </a:extLst>
          </p:cNvPr>
          <p:cNvCxnSpPr>
            <a:cxnSpLocks/>
          </p:cNvCxnSpPr>
          <p:nvPr/>
        </p:nvCxnSpPr>
        <p:spPr>
          <a:xfrm>
            <a:off x="1416504" y="3093929"/>
            <a:ext cx="3863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557176" y="197867"/>
            <a:ext cx="103489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400" b="1" u="none" strike="noStrike" dirty="0">
                <a:solidFill>
                  <a:schemeClr val="tx2"/>
                </a:solidFill>
                <a:effectLst/>
                <a:latin typeface="Montserrat" panose="00000800000000000000"/>
              </a:rPr>
              <a:t>Fixed Interest Rates – average interest rates offered on the following loan types </a:t>
            </a:r>
          </a:p>
          <a:p>
            <a:pPr algn="ctr" fontAlgn="ctr"/>
            <a:r>
              <a:rPr lang="en-US" sz="2000" b="1" i="1" u="none" strike="noStrike" dirty="0">
                <a:solidFill>
                  <a:schemeClr val="tx2"/>
                </a:solidFill>
                <a:effectLst/>
                <a:latin typeface="Montserrat" panose="00000800000000000000"/>
              </a:rPr>
              <a:t>(assuming moderate to high credit quality)</a:t>
            </a:r>
          </a:p>
          <a:p>
            <a:endParaRPr lang="en-US" b="1" dirty="0">
              <a:solidFill>
                <a:schemeClr val="accent3">
                  <a:lumMod val="75000"/>
                </a:schemeClr>
              </a:solidFill>
              <a:latin typeface="Montserrat" panose="000008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119B7-06D7-4AEC-8FA8-FFC9B6E2F566}"/>
              </a:ext>
            </a:extLst>
          </p:cNvPr>
          <p:cNvSpPr txBox="1"/>
          <p:nvPr/>
        </p:nvSpPr>
        <p:spPr>
          <a:xfrm>
            <a:off x="1820163" y="2208918"/>
            <a:ext cx="45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Five (5) Year fixed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738D9D-3A75-4011-8D5A-F003D1C3A14E}"/>
              </a:ext>
            </a:extLst>
          </p:cNvPr>
          <p:cNvSpPr txBox="1"/>
          <p:nvPr/>
        </p:nvSpPr>
        <p:spPr>
          <a:xfrm>
            <a:off x="7049389" y="2213989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4.61%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2D3EA-319B-4BCC-8B5C-70A1C8D8CD40}"/>
              </a:ext>
            </a:extLst>
          </p:cNvPr>
          <p:cNvSpPr txBox="1"/>
          <p:nvPr/>
        </p:nvSpPr>
        <p:spPr>
          <a:xfrm>
            <a:off x="1820163" y="4026473"/>
            <a:ext cx="50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Five (5) Year Fixed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28823-97D5-405A-8633-AC38B908F8BD}"/>
              </a:ext>
            </a:extLst>
          </p:cNvPr>
          <p:cNvSpPr txBox="1"/>
          <p:nvPr/>
        </p:nvSpPr>
        <p:spPr>
          <a:xfrm>
            <a:off x="7125589" y="4070958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4.95%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5F3BB-D1AD-4AC5-8477-FD159B2FC2EB}"/>
              </a:ext>
            </a:extLst>
          </p:cNvPr>
          <p:cNvSpPr txBox="1"/>
          <p:nvPr/>
        </p:nvSpPr>
        <p:spPr>
          <a:xfrm>
            <a:off x="1820163" y="2599929"/>
            <a:ext cx="493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Seven (7) Year 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6EC46-5F98-4F15-8226-38453DA9E1A1}"/>
              </a:ext>
            </a:extLst>
          </p:cNvPr>
          <p:cNvSpPr txBox="1"/>
          <p:nvPr/>
        </p:nvSpPr>
        <p:spPr>
          <a:xfrm>
            <a:off x="7049389" y="2640915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4.81%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1D67F-01D8-4546-ACA6-E71B642AFFF0}"/>
              </a:ext>
            </a:extLst>
          </p:cNvPr>
          <p:cNvSpPr txBox="1"/>
          <p:nvPr/>
        </p:nvSpPr>
        <p:spPr>
          <a:xfrm>
            <a:off x="1820163" y="4798245"/>
            <a:ext cx="520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Ten (10) Year Fixed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301A51-13D4-4A57-8D5F-8604A72A31AF}"/>
              </a:ext>
            </a:extLst>
          </p:cNvPr>
          <p:cNvSpPr txBox="1"/>
          <p:nvPr/>
        </p:nvSpPr>
        <p:spPr>
          <a:xfrm>
            <a:off x="7091121" y="4736428"/>
            <a:ext cx="137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70C0"/>
                </a:solidFill>
                <a:latin typeface="Lato Light"/>
              </a:rPr>
              <a:t>Majority of banks not offered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85E4E-072D-404B-8FE8-AC378ABF9740}"/>
              </a:ext>
            </a:extLst>
          </p:cNvPr>
          <p:cNvSpPr txBox="1"/>
          <p:nvPr/>
        </p:nvSpPr>
        <p:spPr>
          <a:xfrm>
            <a:off x="1820163" y="2985431"/>
            <a:ext cx="493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Ten (10) Year fixed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FCB8F-8F17-4394-AC78-CBC4F28EE037}"/>
              </a:ext>
            </a:extLst>
          </p:cNvPr>
          <p:cNvSpPr txBox="1"/>
          <p:nvPr/>
        </p:nvSpPr>
        <p:spPr>
          <a:xfrm>
            <a:off x="7049389" y="3027898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5.02%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FFE2D5-EFDE-468A-B455-C9A1E6AAE1D4}"/>
              </a:ext>
            </a:extLst>
          </p:cNvPr>
          <p:cNvSpPr txBox="1"/>
          <p:nvPr/>
        </p:nvSpPr>
        <p:spPr>
          <a:xfrm>
            <a:off x="1820163" y="4353668"/>
            <a:ext cx="527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Seven (7) Year Fixed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D7E334-581B-45A9-ACCD-8B6658E159D7}"/>
              </a:ext>
            </a:extLst>
          </p:cNvPr>
          <p:cNvSpPr txBox="1"/>
          <p:nvPr/>
        </p:nvSpPr>
        <p:spPr>
          <a:xfrm>
            <a:off x="7125589" y="4385550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5.07%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2B609B-BBAF-4FE1-82B2-F20A897FF9EE}"/>
              </a:ext>
            </a:extLst>
          </p:cNvPr>
          <p:cNvSpPr txBox="1"/>
          <p:nvPr/>
        </p:nvSpPr>
        <p:spPr>
          <a:xfrm>
            <a:off x="8496077" y="2182107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3.87%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B0499-1B10-4360-86A1-5CEC6F9E9A21}"/>
              </a:ext>
            </a:extLst>
          </p:cNvPr>
          <p:cNvSpPr txBox="1"/>
          <p:nvPr/>
        </p:nvSpPr>
        <p:spPr>
          <a:xfrm>
            <a:off x="8572277" y="4039076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4.40%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3E0E2-2114-489E-8E01-A75D82AF984B}"/>
              </a:ext>
            </a:extLst>
          </p:cNvPr>
          <p:cNvSpPr txBox="1"/>
          <p:nvPr/>
        </p:nvSpPr>
        <p:spPr>
          <a:xfrm>
            <a:off x="8496077" y="2609033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4.13%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5C3E49-9E73-465A-A8BE-CF0E10EAEFD0}"/>
              </a:ext>
            </a:extLst>
          </p:cNvPr>
          <p:cNvSpPr txBox="1"/>
          <p:nvPr/>
        </p:nvSpPr>
        <p:spPr>
          <a:xfrm>
            <a:off x="8496077" y="2996016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4.34%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0AAC9C-8C9E-4C76-A83B-FE5339A796A8}"/>
              </a:ext>
            </a:extLst>
          </p:cNvPr>
          <p:cNvSpPr txBox="1"/>
          <p:nvPr/>
        </p:nvSpPr>
        <p:spPr>
          <a:xfrm>
            <a:off x="8572277" y="4353668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4.69%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1E3C58-BE1A-4DE8-8CA9-8667A2F8114D}"/>
              </a:ext>
            </a:extLst>
          </p:cNvPr>
          <p:cNvSpPr txBox="1"/>
          <p:nvPr/>
        </p:nvSpPr>
        <p:spPr>
          <a:xfrm>
            <a:off x="1820162" y="1875967"/>
            <a:ext cx="45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Three (3) Year fixed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0A5722-4A9A-409E-962B-C0B28023C59C}"/>
              </a:ext>
            </a:extLst>
          </p:cNvPr>
          <p:cNvSpPr txBox="1"/>
          <p:nvPr/>
        </p:nvSpPr>
        <p:spPr>
          <a:xfrm>
            <a:off x="1820162" y="3689183"/>
            <a:ext cx="50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Three (3) Year fixed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83C21E-8D35-4DB3-8D71-C65B7E6495E7}"/>
              </a:ext>
            </a:extLst>
          </p:cNvPr>
          <p:cNvSpPr txBox="1"/>
          <p:nvPr/>
        </p:nvSpPr>
        <p:spPr>
          <a:xfrm>
            <a:off x="7091121" y="3736547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4.65%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8E373-9CDD-4A72-B15B-C248CA7A6B0D}"/>
              </a:ext>
            </a:extLst>
          </p:cNvPr>
          <p:cNvSpPr txBox="1"/>
          <p:nvPr/>
        </p:nvSpPr>
        <p:spPr>
          <a:xfrm>
            <a:off x="7049389" y="1862118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4.37%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DF368C-4832-4F7D-8D07-DA91A59FBA6E}"/>
              </a:ext>
            </a:extLst>
          </p:cNvPr>
          <p:cNvSpPr txBox="1"/>
          <p:nvPr/>
        </p:nvSpPr>
        <p:spPr>
          <a:xfrm>
            <a:off x="8503930" y="1902436"/>
            <a:ext cx="1412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 Light"/>
              </a:rPr>
              <a:t>N/A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2BF7EA-3CAC-47CE-B5D6-ECBBFE0B7CE8}"/>
              </a:ext>
            </a:extLst>
          </p:cNvPr>
          <p:cNvSpPr txBox="1"/>
          <p:nvPr/>
        </p:nvSpPr>
        <p:spPr>
          <a:xfrm>
            <a:off x="8572277" y="3746948"/>
            <a:ext cx="1412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 Light"/>
              </a:rPr>
              <a:t>N/A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8BFD3E-0A96-4E37-B4DE-77CF7E753D13}"/>
              </a:ext>
            </a:extLst>
          </p:cNvPr>
          <p:cNvSpPr txBox="1"/>
          <p:nvPr/>
        </p:nvSpPr>
        <p:spPr>
          <a:xfrm>
            <a:off x="8516943" y="4713773"/>
            <a:ext cx="137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  <a:latin typeface="Lato Light"/>
              </a:rPr>
              <a:t>Majority of banks not offered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A32B8A-9B92-474E-AAF9-9E1F49CB3B91}"/>
              </a:ext>
            </a:extLst>
          </p:cNvPr>
          <p:cNvSpPr txBox="1"/>
          <p:nvPr/>
        </p:nvSpPr>
        <p:spPr>
          <a:xfrm>
            <a:off x="7057242" y="1561125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Lato Light"/>
              </a:rPr>
              <a:t>2022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CBBE82-6D47-4765-A7D4-E64707BE9B4A}"/>
              </a:ext>
            </a:extLst>
          </p:cNvPr>
          <p:cNvSpPr txBox="1"/>
          <p:nvPr/>
        </p:nvSpPr>
        <p:spPr>
          <a:xfrm>
            <a:off x="8477315" y="1572530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highlight>
                  <a:srgbClr val="FFFF00"/>
                </a:highlight>
                <a:latin typeface="Lato Light"/>
              </a:rPr>
              <a:t>2021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DF7C95-7106-4E7B-BF2B-9D11F0C75ED7}"/>
              </a:ext>
            </a:extLst>
          </p:cNvPr>
          <p:cNvSpPr txBox="1"/>
          <p:nvPr/>
        </p:nvSpPr>
        <p:spPr>
          <a:xfrm>
            <a:off x="9744420" y="2195899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Lato Light"/>
              </a:rPr>
              <a:t>+19%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F44744-B02B-4AC8-9240-32ED0B3B0CDA}"/>
              </a:ext>
            </a:extLst>
          </p:cNvPr>
          <p:cNvSpPr txBox="1"/>
          <p:nvPr/>
        </p:nvSpPr>
        <p:spPr>
          <a:xfrm>
            <a:off x="9820620" y="4052868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Lato Light"/>
              </a:rPr>
              <a:t>+13%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C73252-5F6D-40E2-934A-A554FED607D2}"/>
              </a:ext>
            </a:extLst>
          </p:cNvPr>
          <p:cNvSpPr txBox="1"/>
          <p:nvPr/>
        </p:nvSpPr>
        <p:spPr>
          <a:xfrm>
            <a:off x="9744420" y="2622825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Lato Light"/>
              </a:rPr>
              <a:t>+16%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F4D39A-3341-43F2-80F7-B2F0520E8002}"/>
              </a:ext>
            </a:extLst>
          </p:cNvPr>
          <p:cNvSpPr txBox="1"/>
          <p:nvPr/>
        </p:nvSpPr>
        <p:spPr>
          <a:xfrm>
            <a:off x="9744420" y="3009808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Lato Light"/>
              </a:rPr>
              <a:t>+16%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5F7AB2-FC28-4986-8C00-7A9341945CE1}"/>
              </a:ext>
            </a:extLst>
          </p:cNvPr>
          <p:cNvSpPr txBox="1"/>
          <p:nvPr/>
        </p:nvSpPr>
        <p:spPr>
          <a:xfrm>
            <a:off x="9820620" y="4367460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Lato Light"/>
              </a:rPr>
              <a:t>+8%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213632-CF3C-4DB9-841A-C668DADFC911}"/>
              </a:ext>
            </a:extLst>
          </p:cNvPr>
          <p:cNvSpPr txBox="1"/>
          <p:nvPr/>
        </p:nvSpPr>
        <p:spPr>
          <a:xfrm>
            <a:off x="9820620" y="3760740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Lato Light"/>
              </a:rPr>
              <a:t>N/A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51837A-46B6-42AC-BB37-8F7B4B8D23E5}"/>
              </a:ext>
            </a:extLst>
          </p:cNvPr>
          <p:cNvSpPr txBox="1"/>
          <p:nvPr/>
        </p:nvSpPr>
        <p:spPr>
          <a:xfrm>
            <a:off x="9725658" y="1586322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Lato Light"/>
              </a:rPr>
              <a:t>% Change</a:t>
            </a:r>
          </a:p>
        </p:txBody>
      </p:sp>
    </p:spTree>
    <p:extLst>
      <p:ext uri="{BB962C8B-B14F-4D97-AF65-F5344CB8AC3E}">
        <p14:creationId xmlns:p14="http://schemas.microsoft.com/office/powerpoint/2010/main" val="7200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1217</Words>
  <Application>Microsoft Macintosh PowerPoint</Application>
  <PresentationFormat>Widescreen</PresentationFormat>
  <Paragraphs>274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Corbel</vt:lpstr>
      <vt:lpstr>Lato</vt:lpstr>
      <vt:lpstr>Lato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has caused the inventory issue?  </vt:lpstr>
      <vt:lpstr>The bad news…</vt:lpstr>
      <vt:lpstr> What’s the good news? </vt:lpstr>
      <vt:lpstr>PowerPoint Presentation</vt:lpstr>
      <vt:lpstr>PowerPoint Presentation</vt:lpstr>
      <vt:lpstr>PowerPoint Presentation</vt:lpstr>
      <vt:lpstr>PowerPoint Presentation</vt:lpstr>
      <vt:lpstr>                     “A surge in foreclosures as the forbearance plan ends is unlikely. The very rapid home price appreciation in 2020 - 2021 has boosted  home equity. Record levels of home equity will help limit the number of homeowners that experience foreclosure.” </vt:lpstr>
      <vt:lpstr>Equity has increased…</vt:lpstr>
      <vt:lpstr>PowerPoint Presentation</vt:lpstr>
      <vt:lpstr>Rates are still historically low…</vt:lpstr>
      <vt:lpstr>PowerPoint Presentation</vt:lpstr>
      <vt:lpstr>Medical Collections </vt:lpstr>
      <vt:lpstr>Underwriting Guidelines</vt:lpstr>
      <vt:lpstr>Advice for homebuyers </vt:lpstr>
      <vt:lpstr>PowerPoint Presentation</vt:lpstr>
      <vt:lpstr>     Jamie Taylor Branch Manager, Loan Originator  225-921-4003 Jamie.taylor@ tmf.mortgage     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Cook</dc:creator>
  <cp:lastModifiedBy>Jill Sylvest</cp:lastModifiedBy>
  <cp:revision>16</cp:revision>
  <dcterms:created xsi:type="dcterms:W3CDTF">2022-04-21T14:39:52Z</dcterms:created>
  <dcterms:modified xsi:type="dcterms:W3CDTF">2022-05-16T15:40:53Z</dcterms:modified>
</cp:coreProperties>
</file>