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1430" r:id="rId2"/>
    <p:sldId id="1431" r:id="rId3"/>
    <p:sldId id="1432" r:id="rId4"/>
    <p:sldId id="1433" r:id="rId5"/>
    <p:sldId id="341" r:id="rId6"/>
    <p:sldId id="314" r:id="rId7"/>
    <p:sldId id="316" r:id="rId8"/>
    <p:sldId id="312" r:id="rId9"/>
    <p:sldId id="311" r:id="rId10"/>
    <p:sldId id="1434" r:id="rId11"/>
    <p:sldId id="313" r:id="rId12"/>
    <p:sldId id="317" r:id="rId13"/>
    <p:sldId id="318" r:id="rId14"/>
    <p:sldId id="1435" r:id="rId15"/>
    <p:sldId id="1436" r:id="rId16"/>
    <p:sldId id="325" r:id="rId17"/>
    <p:sldId id="324" r:id="rId18"/>
    <p:sldId id="329" r:id="rId19"/>
    <p:sldId id="1437" r:id="rId20"/>
    <p:sldId id="1438" r:id="rId21"/>
    <p:sldId id="322" r:id="rId22"/>
    <p:sldId id="326" r:id="rId23"/>
    <p:sldId id="321" r:id="rId24"/>
    <p:sldId id="1439" r:id="rId25"/>
    <p:sldId id="1440" r:id="rId26"/>
    <p:sldId id="320" r:id="rId27"/>
    <p:sldId id="1441" r:id="rId28"/>
    <p:sldId id="1442" r:id="rId29"/>
    <p:sldId id="1443" r:id="rId30"/>
    <p:sldId id="339" r:id="rId31"/>
    <p:sldId id="1444" r:id="rId32"/>
    <p:sldId id="332" r:id="rId33"/>
    <p:sldId id="1445" r:id="rId34"/>
    <p:sldId id="335" r:id="rId35"/>
    <p:sldId id="338" r:id="rId36"/>
    <p:sldId id="1446" r:id="rId37"/>
    <p:sldId id="1447" r:id="rId38"/>
    <p:sldId id="1448" r:id="rId39"/>
    <p:sldId id="1449" r:id="rId40"/>
    <p:sldId id="336" r:id="rId41"/>
    <p:sldId id="145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90458-F571-4D52-8E93-DC971230950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4FEDC-7060-429E-9D23-68A762EDC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6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7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82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25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07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190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95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12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96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38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01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4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55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34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139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79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37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31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25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936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570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16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64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2263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61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293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7676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51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4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81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2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05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3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08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410B-915D-47E8-91E1-615EE550B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A1568-4AC7-4C8D-A67F-7BAEB044A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ABB0-60F3-439F-A514-6AD7B46D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FC3D0-B8D0-4BFA-935F-7EE34A47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7BD14-D734-4B0C-B13E-DD2798F9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6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CE2F-7699-4CEA-954F-62FF8487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23583-F922-4A4C-B725-8574ECA64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3B4F7-ABA2-4540-AB43-7D7F976B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457DA-F7E3-4D3B-9A84-49EDCC27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1C3F6-1A2A-4829-96F0-D8235B18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912CE-769F-4685-AB18-5AC6B9BE4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04FC0-137C-429A-A334-054123268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8DADD-6F82-4DC6-8D41-B114869A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8377-AF9D-47BA-BDEB-819E99B6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DB69D-1862-4E64-BF17-4A2B55E3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5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99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31CE-3108-4FA3-84F7-BDB211AC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B9CDF-0160-452A-953A-4007E5BDB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8A158-E06E-4390-8C78-BE3DD949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605D2-D879-48CD-A855-8198A235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E51C6-14A5-4E0E-BD32-F84585E27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E439-AB3B-4C33-B2C9-E333C49A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3C0B5-FD7C-4BB0-B512-4EBC4BF0B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05924-66AB-44F7-B86A-A0ECAEDF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3831-44A6-470D-B901-69D89C75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DB00-50BC-4E30-8EAD-C74F03B2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02BF-1076-4BB8-A575-7E8B2E84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C3075-BDAF-4203-8AAC-8F1460D67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A821E-390E-4AB5-8104-4C1BA3CBF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5C96B-42D9-4074-9081-F446F4E8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4349B-2BBC-4870-831B-8A9CA9D1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A4C60-E55A-422A-A4A1-AAF79D9C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9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BEC8-AD3D-47D3-AA5F-6D7B5E064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EDAB0-361E-48E8-92FA-2A5935F90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148E0-0703-4954-BD47-18E513F82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EAD93-F65A-4A82-94E7-58EE900F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6E167E-05FB-4A3E-A2B4-AC34D3E76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0A85A9-BE9D-463C-8624-3D267C04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91DE4-41AA-4BD5-AD7C-6AC7BED8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2C9B3B-349F-4B48-9D15-AD0C9D3D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15BB-5358-4571-BC55-72AE8184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8D400-05A9-4060-B21A-5658B91CD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049BD-4DE6-4D0B-89B8-69D5B6B8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7B42D-29D6-4D56-9B8A-3FC8D906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6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4DCD6-3315-45E8-8836-A50D04F3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7095D-BBC5-4FB9-B3FB-EAA02860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C9471-BB2A-4225-BAED-B475FAF7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7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0F10-47C8-46BD-A327-008ED75E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133E-EFB2-4E3E-B75D-0702D20A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63D4E-D4CA-4C62-AE55-6B14DF70C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3C3E6-E65A-458B-BD9E-4EB30D2E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B0DD3-25F7-4499-9679-A0C3155A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6C3CD-E641-43D8-84C8-0F212745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B159-1B18-454F-B918-118B817C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AFCAA6-5A65-4AEC-BD64-C67FF8AB3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A2106-1A33-429D-89C0-888E219D5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1127E-9463-44D9-80D5-AA8C494B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11E70-4114-4A7D-AAAF-5DDC13BA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FA2DD-DB9F-472A-AC26-A01018F1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0185C-0673-417C-B0C3-ED41CDBC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96EC6-7E5B-461E-8E0D-978E022B2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9AFB5-97AD-4302-9BDC-CD40CA1E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7486F-2B5D-4717-AE93-E013EB306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ECD4D-4CC8-4DBE-BCD6-69D3C75B4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Evan Scroggs, CCIM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NAI Latter and Blum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INDUSTRIAL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46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 descr="A picture containing grass, outdoor, sky, way&#10;&#10;Description automatically generated">
            <a:extLst>
              <a:ext uri="{FF2B5EF4-FFF2-40B4-BE49-F238E27FC236}">
                <a16:creationId xmlns:a16="http://schemas.microsoft.com/office/drawing/2014/main" id="{0BACF7C1-4952-49CD-8699-AA55B1CD20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"/>
          <a:stretch/>
        </p:blipFill>
        <p:spPr>
          <a:xfrm>
            <a:off x="0" y="820936"/>
            <a:ext cx="10431768" cy="6037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838CA6-DBEB-44DF-B19A-DF58A5E7894E}"/>
              </a:ext>
            </a:extLst>
          </p:cNvPr>
          <p:cNvSpPr txBox="1"/>
          <p:nvPr/>
        </p:nvSpPr>
        <p:spPr>
          <a:xfrm>
            <a:off x="208548" y="-91748"/>
            <a:ext cx="6096000" cy="80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3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Office-Warehouse</a:t>
            </a: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001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6" name="Picture 5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F61BEBEE-9A4B-4B05-B366-CC517DCE6E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4"/>
          <a:stretch/>
        </p:blipFill>
        <p:spPr>
          <a:xfrm>
            <a:off x="0" y="716345"/>
            <a:ext cx="9569116" cy="6141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7776D1-27FD-4ACE-B5BA-CC5A2D8CE52D}"/>
              </a:ext>
            </a:extLst>
          </p:cNvPr>
          <p:cNvSpPr txBox="1"/>
          <p:nvPr/>
        </p:nvSpPr>
        <p:spPr>
          <a:xfrm>
            <a:off x="107254" y="-114297"/>
            <a:ext cx="4184009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Flex Space </a:t>
            </a:r>
            <a:r>
              <a:rPr lang="en-US" sz="16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9197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8474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National Trends  </a:t>
            </a:r>
          </a:p>
        </p:txBody>
      </p:sp>
    </p:spTree>
    <p:extLst>
      <p:ext uri="{BB962C8B-B14F-4D97-AF65-F5344CB8AC3E}">
        <p14:creationId xmlns:p14="http://schemas.microsoft.com/office/powerpoint/2010/main" val="4000424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C00227-D878-40AD-968F-8C5085C6A5B5}"/>
              </a:ext>
            </a:extLst>
          </p:cNvPr>
          <p:cNvSpPr txBox="1"/>
          <p:nvPr/>
        </p:nvSpPr>
        <p:spPr>
          <a:xfrm>
            <a:off x="444595" y="1067728"/>
            <a:ext cx="10248039" cy="392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Record Low Vacancy Rate (3.8%)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350M SF Built in 2021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Nearly 500M SF of net absorption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467M SF currently under construction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Cap Rates are at record lows in every market type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Highest annual and quarterly transaction volume occurred in 2021 and Q4 of 2021 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0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1ED244-ECA4-4D6E-B8FB-0E77F88A0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4576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D9DBA9-B13B-4453-A12D-C475FFB72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436" y="406289"/>
            <a:ext cx="8727785" cy="5697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2DD9FE1-6AA8-4078-A2CA-4076D12F60EE}"/>
              </a:ext>
            </a:extLst>
          </p:cNvPr>
          <p:cNvSpPr/>
          <p:nvPr/>
        </p:nvSpPr>
        <p:spPr>
          <a:xfrm>
            <a:off x="3136231" y="3938337"/>
            <a:ext cx="609536" cy="27795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696F22-CB9B-4355-AF3E-49A693B83660}"/>
              </a:ext>
            </a:extLst>
          </p:cNvPr>
          <p:cNvSpPr/>
          <p:nvPr/>
        </p:nvSpPr>
        <p:spPr>
          <a:xfrm>
            <a:off x="3136231" y="4547937"/>
            <a:ext cx="609536" cy="27795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02C124-B488-447C-9E06-0E2A42B1C422}"/>
              </a:ext>
            </a:extLst>
          </p:cNvPr>
          <p:cNvSpPr/>
          <p:nvPr/>
        </p:nvSpPr>
        <p:spPr>
          <a:xfrm>
            <a:off x="2703094" y="4786110"/>
            <a:ext cx="1138990" cy="27795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7DA2F6-F1C2-4E6B-B5AF-2B5ACF28684E}"/>
              </a:ext>
            </a:extLst>
          </p:cNvPr>
          <p:cNvSpPr txBox="1"/>
          <p:nvPr/>
        </p:nvSpPr>
        <p:spPr>
          <a:xfrm>
            <a:off x="1551140" y="176354"/>
            <a:ext cx="1446298" cy="45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400" b="1" dirty="0">
                <a:latin typeface="Montserrat" charset="0"/>
                <a:ea typeface="Montserrat" charset="0"/>
                <a:cs typeface="Montserrat" charset="0"/>
              </a:rPr>
              <a:t>32M SF  </a:t>
            </a:r>
          </a:p>
        </p:txBody>
      </p:sp>
    </p:spTree>
    <p:extLst>
      <p:ext uri="{BB962C8B-B14F-4D97-AF65-F5344CB8AC3E}">
        <p14:creationId xmlns:p14="http://schemas.microsoft.com/office/powerpoint/2010/main" val="4112979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D4F6198F-3C80-442B-93FA-21C79E26C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52"/>
            <a:ext cx="10464487" cy="5579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08191-7C5C-4658-A12B-0D3837C56A2C}"/>
              </a:ext>
            </a:extLst>
          </p:cNvPr>
          <p:cNvSpPr txBox="1"/>
          <p:nvPr/>
        </p:nvSpPr>
        <p:spPr>
          <a:xfrm>
            <a:off x="79783" y="-63141"/>
            <a:ext cx="6585284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Pre-Leasing Activity Trends </a:t>
            </a:r>
          </a:p>
        </p:txBody>
      </p:sp>
    </p:spTree>
    <p:extLst>
      <p:ext uri="{BB962C8B-B14F-4D97-AF65-F5344CB8AC3E}">
        <p14:creationId xmlns:p14="http://schemas.microsoft.com/office/powerpoint/2010/main" val="395073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-200025" y="-90264"/>
            <a:ext cx="612457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Leasing Activity Trend  </a:t>
            </a:r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65376D05-BD9A-4923-ACEB-120FF3FA2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872"/>
            <a:ext cx="9820275" cy="61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451F6-B025-49F0-B7C4-0E2366BFC653}"/>
              </a:ext>
            </a:extLst>
          </p:cNvPr>
          <p:cNvSpPr txBox="1"/>
          <p:nvPr/>
        </p:nvSpPr>
        <p:spPr>
          <a:xfrm>
            <a:off x="-1068949" y="-62389"/>
            <a:ext cx="915975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Industrial Transaction Volume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E9925A28-09CB-402D-A7FD-F1B7B8007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906362"/>
            <a:ext cx="10437574" cy="59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6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3E8E21-58DE-4C59-85BB-B58EBBF5A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638"/>
            <a:ext cx="10514543" cy="62159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959C26-65EB-4765-923C-40FEC5B5D33A}"/>
              </a:ext>
            </a:extLst>
          </p:cNvPr>
          <p:cNvSpPr txBox="1"/>
          <p:nvPr/>
        </p:nvSpPr>
        <p:spPr>
          <a:xfrm>
            <a:off x="9440734" y="5269854"/>
            <a:ext cx="1446298" cy="617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spc="300" dirty="0">
                <a:latin typeface="Montserrat" charset="0"/>
                <a:ea typeface="Montserrat" charset="0"/>
                <a:cs typeface="Montserrat" charset="0"/>
              </a:rPr>
              <a:t>3.5%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44F2B6-6876-4FE9-964E-07EA35A28A5B}"/>
              </a:ext>
            </a:extLst>
          </p:cNvPr>
          <p:cNvSpPr txBox="1"/>
          <p:nvPr/>
        </p:nvSpPr>
        <p:spPr>
          <a:xfrm>
            <a:off x="9440734" y="4570784"/>
            <a:ext cx="1446298" cy="617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spc="300" dirty="0">
                <a:latin typeface="Montserrat" charset="0"/>
                <a:ea typeface="Montserrat" charset="0"/>
                <a:cs typeface="Montserrat" charset="0"/>
              </a:rPr>
              <a:t>3.8%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F11C17-3834-4015-9A10-AB1F480C3D98}"/>
              </a:ext>
            </a:extLst>
          </p:cNvPr>
          <p:cNvSpPr txBox="1"/>
          <p:nvPr/>
        </p:nvSpPr>
        <p:spPr>
          <a:xfrm>
            <a:off x="9440734" y="3806035"/>
            <a:ext cx="1446298" cy="617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spc="300" dirty="0">
                <a:latin typeface="Montserrat" charset="0"/>
                <a:ea typeface="Montserrat" charset="0"/>
                <a:cs typeface="Montserrat" charset="0"/>
              </a:rPr>
              <a:t>4.1%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-249797" y="-235768"/>
            <a:ext cx="4443663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Cap Rate Trends </a:t>
            </a:r>
          </a:p>
        </p:txBody>
      </p:sp>
    </p:spTree>
    <p:extLst>
      <p:ext uri="{BB962C8B-B14F-4D97-AF65-F5344CB8AC3E}">
        <p14:creationId xmlns:p14="http://schemas.microsoft.com/office/powerpoint/2010/main" val="1000786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D85A39B2-B7EA-4270-9F47-1976B8AA4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5684" cy="686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9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60434" y="1475795"/>
            <a:ext cx="5143500" cy="349726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Evan Scroggs,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Chairman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Scot Guidry,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Mike Falgoust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Todd Pevey, MPA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St. John Properties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Grey Mullins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, CCIM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Grey Mullins Commercial Properties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534247" y="1475795"/>
            <a:ext cx="4152900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Brent Garrett, CCIM, SIOR 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David Lakvold, MAI, SRA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The Lakvold Group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Dex Shill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NAI Latter &amp; Blum</a:t>
            </a: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Alex McCollam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</a:rPr>
              <a:t>NAI Latter &amp; Blum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Lance Ginn, CCIM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 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INDUSTRIAL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67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8474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Local Trends  </a:t>
            </a:r>
          </a:p>
        </p:txBody>
      </p:sp>
    </p:spTree>
    <p:extLst>
      <p:ext uri="{BB962C8B-B14F-4D97-AF65-F5344CB8AC3E}">
        <p14:creationId xmlns:p14="http://schemas.microsoft.com/office/powerpoint/2010/main" val="3168453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540847" y="811429"/>
            <a:ext cx="10248039" cy="373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Record Low Vacancy Rate (3.08%)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4.25M SF under construction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Nearly 1.5M SF of net absorption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Cap Rates are compressed and good assets are hard to find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Chronically underbuilt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Rates increasing due to limited supply and rising construction costs</a:t>
            </a:r>
          </a:p>
        </p:txBody>
      </p:sp>
    </p:spTree>
    <p:extLst>
      <p:ext uri="{BB962C8B-B14F-4D97-AF65-F5344CB8AC3E}">
        <p14:creationId xmlns:p14="http://schemas.microsoft.com/office/powerpoint/2010/main" val="10116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3F59C58-4EEC-42B3-9962-6AB0E118B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5529" r="4127" b="276"/>
          <a:stretch/>
        </p:blipFill>
        <p:spPr>
          <a:xfrm>
            <a:off x="98855" y="972063"/>
            <a:ext cx="10247870" cy="5614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31F3E3-0B44-4B9D-A1A2-02C560B29E4D}"/>
              </a:ext>
            </a:extLst>
          </p:cNvPr>
          <p:cNvSpPr txBox="1"/>
          <p:nvPr/>
        </p:nvSpPr>
        <p:spPr>
          <a:xfrm>
            <a:off x="-164757" y="-62773"/>
            <a:ext cx="5824151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Vacancy Rate Trends </a:t>
            </a:r>
          </a:p>
        </p:txBody>
      </p:sp>
    </p:spTree>
    <p:extLst>
      <p:ext uri="{BB962C8B-B14F-4D97-AF65-F5344CB8AC3E}">
        <p14:creationId xmlns:p14="http://schemas.microsoft.com/office/powerpoint/2010/main" val="164054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387C003-5FCF-432A-9DDD-D532B8CEDB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5117" r="3478" b="7181"/>
          <a:stretch/>
        </p:blipFill>
        <p:spPr>
          <a:xfrm>
            <a:off x="33819" y="838342"/>
            <a:ext cx="10762192" cy="5327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7" name="Shape 32">
            <a:extLst>
              <a:ext uri="{FF2B5EF4-FFF2-40B4-BE49-F238E27FC236}">
                <a16:creationId xmlns:a16="http://schemas.microsoft.com/office/drawing/2014/main" id="{E0423C23-8A24-4B73-9CCF-55889BA63A09}"/>
              </a:ext>
            </a:extLst>
          </p:cNvPr>
          <p:cNvSpPr txBox="1">
            <a:spLocks/>
          </p:cNvSpPr>
          <p:nvPr/>
        </p:nvSpPr>
        <p:spPr>
          <a:xfrm>
            <a:off x="89153" y="130017"/>
            <a:ext cx="7942739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spc="30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Historical Vacancy vs. Absorption  </a:t>
            </a:r>
          </a:p>
        </p:txBody>
      </p:sp>
      <p:sp>
        <p:nvSpPr>
          <p:cNvPr id="8" name="Shape 32">
            <a:extLst>
              <a:ext uri="{FF2B5EF4-FFF2-40B4-BE49-F238E27FC236}">
                <a16:creationId xmlns:a16="http://schemas.microsoft.com/office/drawing/2014/main" id="{DA9FF330-436A-40CA-9E6D-AC8191285AB4}"/>
              </a:ext>
            </a:extLst>
          </p:cNvPr>
          <p:cNvSpPr txBox="1">
            <a:spLocks/>
          </p:cNvSpPr>
          <p:nvPr/>
        </p:nvSpPr>
        <p:spPr>
          <a:xfrm>
            <a:off x="-115330" y="756268"/>
            <a:ext cx="1849394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800" b="1" spc="300" dirty="0">
                <a:latin typeface="Montserrat" panose="00000800000000000000" pitchFamily="50" charset="0"/>
                <a:cs typeface="Arial" panose="020B0604020202020204" pitchFamily="34" charset="0"/>
              </a:rPr>
              <a:t> Vacancy </a:t>
            </a:r>
          </a:p>
        </p:txBody>
      </p:sp>
      <p:sp>
        <p:nvSpPr>
          <p:cNvPr id="10" name="Shape 32">
            <a:extLst>
              <a:ext uri="{FF2B5EF4-FFF2-40B4-BE49-F238E27FC236}">
                <a16:creationId xmlns:a16="http://schemas.microsoft.com/office/drawing/2014/main" id="{D3D0B756-498A-4231-8D43-E77E2D0A5AC5}"/>
              </a:ext>
            </a:extLst>
          </p:cNvPr>
          <p:cNvSpPr txBox="1">
            <a:spLocks/>
          </p:cNvSpPr>
          <p:nvPr/>
        </p:nvSpPr>
        <p:spPr>
          <a:xfrm>
            <a:off x="89153" y="4500365"/>
            <a:ext cx="1927654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800" b="1" spc="300" dirty="0">
                <a:latin typeface="Montserrat" panose="00000800000000000000" pitchFamily="50" charset="0"/>
                <a:cs typeface="Arial" panose="020B0604020202020204" pitchFamily="34" charset="0"/>
              </a:rPr>
              <a:t>Absorption</a:t>
            </a:r>
          </a:p>
        </p:txBody>
      </p:sp>
    </p:spTree>
    <p:extLst>
      <p:ext uri="{BB962C8B-B14F-4D97-AF65-F5344CB8AC3E}">
        <p14:creationId xmlns:p14="http://schemas.microsoft.com/office/powerpoint/2010/main" val="1500969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F29EE23-A341-4B59-8F47-86873901F1C0}"/>
              </a:ext>
            </a:extLst>
          </p:cNvPr>
          <p:cNvGraphicFramePr>
            <a:graphicFrameLocks noGrp="1"/>
          </p:cNvGraphicFramePr>
          <p:nvPr/>
        </p:nvGraphicFramePr>
        <p:xfrm>
          <a:off x="78640" y="1105930"/>
          <a:ext cx="10119803" cy="5187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5139">
                  <a:extLst>
                    <a:ext uri="{9D8B030D-6E8A-4147-A177-3AD203B41FA5}">
                      <a16:colId xmlns:a16="http://schemas.microsoft.com/office/drawing/2014/main" val="2208451130"/>
                    </a:ext>
                  </a:extLst>
                </a:gridCol>
                <a:gridCol w="2782783">
                  <a:extLst>
                    <a:ext uri="{9D8B030D-6E8A-4147-A177-3AD203B41FA5}">
                      <a16:colId xmlns:a16="http://schemas.microsoft.com/office/drawing/2014/main" val="1939848297"/>
                    </a:ext>
                  </a:extLst>
                </a:gridCol>
                <a:gridCol w="3010428">
                  <a:extLst>
                    <a:ext uri="{9D8B030D-6E8A-4147-A177-3AD203B41FA5}">
                      <a16:colId xmlns:a16="http://schemas.microsoft.com/office/drawing/2014/main" val="2382246414"/>
                    </a:ext>
                  </a:extLst>
                </a:gridCol>
                <a:gridCol w="3061453">
                  <a:extLst>
                    <a:ext uri="{9D8B030D-6E8A-4147-A177-3AD203B41FA5}">
                      <a16:colId xmlns:a16="http://schemas.microsoft.com/office/drawing/2014/main" val="4286791109"/>
                    </a:ext>
                  </a:extLst>
                </a:gridCol>
              </a:tblGrid>
              <a:tr h="4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Year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Annual Construction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Annual Absorption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Surplus/Deficit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194751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738,459.00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671,127.00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67,332.00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67612871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969,344.00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1,243,592.00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(274,248.00)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54956679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204,892.00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437,273.00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(232,381.00)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75440607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2,122,199.00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844,813.00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1,277,386.00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04739499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533,752.00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2,001,049.00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(1,467,297.00)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86844135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478,433.00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78,882.00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399,551.00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7561200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684,459.00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986,982.00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(302,523.00)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5030159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2020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843,035.00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721,290.00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121,745.00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47989163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2021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4,248,962.00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1,451,802.00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2,797,160.00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55263406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Average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1,202,615.00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937,423.33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265,191.67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7223999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C4363C8-15F7-484C-87CE-9DF35E56BDDB}"/>
              </a:ext>
            </a:extLst>
          </p:cNvPr>
          <p:cNvSpPr txBox="1"/>
          <p:nvPr/>
        </p:nvSpPr>
        <p:spPr>
          <a:xfrm>
            <a:off x="-164757" y="-62773"/>
            <a:ext cx="7578811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Construction vs. Absorption  </a:t>
            </a:r>
          </a:p>
        </p:txBody>
      </p:sp>
    </p:spTree>
    <p:extLst>
      <p:ext uri="{BB962C8B-B14F-4D97-AF65-F5344CB8AC3E}">
        <p14:creationId xmlns:p14="http://schemas.microsoft.com/office/powerpoint/2010/main" val="2800744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4147" y="5588346"/>
            <a:ext cx="1305877" cy="128217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B48A52-3008-48E4-A183-EA2E6A94BFA1}"/>
              </a:ext>
            </a:extLst>
          </p:cNvPr>
          <p:cNvGraphicFramePr>
            <a:graphicFrameLocks noGrp="1"/>
          </p:cNvGraphicFramePr>
          <p:nvPr/>
        </p:nvGraphicFramePr>
        <p:xfrm>
          <a:off x="62164" y="924697"/>
          <a:ext cx="10480750" cy="5479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0263">
                  <a:extLst>
                    <a:ext uri="{9D8B030D-6E8A-4147-A177-3AD203B41FA5}">
                      <a16:colId xmlns:a16="http://schemas.microsoft.com/office/drawing/2014/main" val="2208451130"/>
                    </a:ext>
                  </a:extLst>
                </a:gridCol>
                <a:gridCol w="2882038">
                  <a:extLst>
                    <a:ext uri="{9D8B030D-6E8A-4147-A177-3AD203B41FA5}">
                      <a16:colId xmlns:a16="http://schemas.microsoft.com/office/drawing/2014/main" val="1939848297"/>
                    </a:ext>
                  </a:extLst>
                </a:gridCol>
                <a:gridCol w="3117802">
                  <a:extLst>
                    <a:ext uri="{9D8B030D-6E8A-4147-A177-3AD203B41FA5}">
                      <a16:colId xmlns:a16="http://schemas.microsoft.com/office/drawing/2014/main" val="2382246414"/>
                    </a:ext>
                  </a:extLst>
                </a:gridCol>
                <a:gridCol w="3170647">
                  <a:extLst>
                    <a:ext uri="{9D8B030D-6E8A-4147-A177-3AD203B41FA5}">
                      <a16:colId xmlns:a16="http://schemas.microsoft.com/office/drawing/2014/main" val="4286791109"/>
                    </a:ext>
                  </a:extLst>
                </a:gridCol>
              </a:tblGrid>
              <a:tr h="498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Year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Annual Construction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Annual Absorption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Surplus/Deficit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194751"/>
                  </a:ext>
                </a:extLst>
              </a:tr>
              <a:tr h="498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738,459.00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671,127.00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67,332.00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67612871"/>
                  </a:ext>
                </a:extLst>
              </a:tr>
              <a:tr h="498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969,344.00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1,243,592.00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(274,248.00)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54956679"/>
                  </a:ext>
                </a:extLst>
              </a:tr>
              <a:tr h="498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204,892.00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437,273.00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(232,381.00)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75440607"/>
                  </a:ext>
                </a:extLst>
              </a:tr>
              <a:tr h="498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2,122,199.00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844,813.00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1,277,386.00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04739499"/>
                  </a:ext>
                </a:extLst>
              </a:tr>
              <a:tr h="498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533,752.00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2,001,049.00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(1,467,297.00)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86844135"/>
                  </a:ext>
                </a:extLst>
              </a:tr>
              <a:tr h="498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478,433.00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78,882.00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399,551.00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7561200"/>
                  </a:ext>
                </a:extLst>
              </a:tr>
              <a:tr h="498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684,459.00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986,982.00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(302,523.00)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5030159"/>
                  </a:ext>
                </a:extLst>
              </a:tr>
              <a:tr h="498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2020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843,035.00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721,290.00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121,745.00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47989163"/>
                  </a:ext>
                </a:extLst>
              </a:tr>
              <a:tr h="498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2021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117,089.00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1,451,802.00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(1,334,713.00)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55263406"/>
                  </a:ext>
                </a:extLst>
              </a:tr>
              <a:tr h="498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Average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1,202,615.00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937,423.33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(193,905.33)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7223999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EE135E-5429-470B-BC9C-15CFD6ABF7F2}"/>
              </a:ext>
            </a:extLst>
          </p:cNvPr>
          <p:cNvSpPr txBox="1"/>
          <p:nvPr/>
        </p:nvSpPr>
        <p:spPr>
          <a:xfrm>
            <a:off x="-164757" y="-62773"/>
            <a:ext cx="9580606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Construction vs. Absorption Revisited   </a:t>
            </a:r>
          </a:p>
        </p:txBody>
      </p:sp>
    </p:spTree>
    <p:extLst>
      <p:ext uri="{BB962C8B-B14F-4D97-AF65-F5344CB8AC3E}">
        <p14:creationId xmlns:p14="http://schemas.microsoft.com/office/powerpoint/2010/main" val="234704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6950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Demand Drivers  </a:t>
            </a:r>
          </a:p>
        </p:txBody>
      </p:sp>
    </p:spTree>
    <p:extLst>
      <p:ext uri="{BB962C8B-B14F-4D97-AF65-F5344CB8AC3E}">
        <p14:creationId xmlns:p14="http://schemas.microsoft.com/office/powerpoint/2010/main" val="3644716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557323" y="309219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What’s driving demand?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8735F-CB2B-486A-AF02-9B011C72195C}"/>
              </a:ext>
            </a:extLst>
          </p:cNvPr>
          <p:cNvSpPr txBox="1"/>
          <p:nvPr/>
        </p:nvSpPr>
        <p:spPr>
          <a:xfrm>
            <a:off x="334901" y="1371601"/>
            <a:ext cx="10248039" cy="327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Bread and Butter – Petro Chem driving demand from service and supply companies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Petro Chem crossover into bulk warehouse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Amazon/e-commerce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Logistics and Distribution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Food and Beverage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Healthcare/Medical </a:t>
            </a:r>
          </a:p>
        </p:txBody>
      </p:sp>
    </p:spTree>
    <p:extLst>
      <p:ext uri="{BB962C8B-B14F-4D97-AF65-F5344CB8AC3E}">
        <p14:creationId xmlns:p14="http://schemas.microsoft.com/office/powerpoint/2010/main" val="32804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3" y="91585"/>
            <a:ext cx="10488680" cy="676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88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4511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897FE8-79BD-4797-9B3A-FADCBB75C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8"/>
          <a:stretch/>
        </p:blipFill>
        <p:spPr>
          <a:xfrm>
            <a:off x="0" y="-1"/>
            <a:ext cx="10554511" cy="68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3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3449535" y="852831"/>
            <a:ext cx="508028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Industrial is Sexy?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2" descr="Big Lebowski review: why Jeff 'The Dude' Lebowksi is a loser | British G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57" y="1755022"/>
            <a:ext cx="4748655" cy="316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tthew McConaughey Spent 52 Days Alone in the Desert with No Electricity  to Write His Memoir | Vanity Fai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6" y="1755022"/>
            <a:ext cx="4762794" cy="31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2135957" y="5349401"/>
            <a:ext cx="508028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Pre-Covid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7784184" y="5349402"/>
            <a:ext cx="508028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Post-Covid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9592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oad, way, highway&#10;&#10;Description automatically generated">
            <a:extLst>
              <a:ext uri="{FF2B5EF4-FFF2-40B4-BE49-F238E27FC236}">
                <a16:creationId xmlns:a16="http://schemas.microsoft.com/office/drawing/2014/main" id="{CCB63966-B869-4293-AA8A-BAC9030EB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46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D91CEF2B-62A2-4865-A535-A0EFD7146A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" b="275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42A942-EE67-4E1D-BBD1-DDBF369C475C}"/>
              </a:ext>
            </a:extLst>
          </p:cNvPr>
          <p:cNvSpPr txBox="1"/>
          <p:nvPr/>
        </p:nvSpPr>
        <p:spPr>
          <a:xfrm>
            <a:off x="420130" y="261548"/>
            <a:ext cx="2916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Poplar Grove – 300,000 SF </a:t>
            </a:r>
          </a:p>
          <a:p>
            <a:r>
              <a:rPr lang="en-US" b="1" dirty="0"/>
              <a:t>Occupied by BP</a:t>
            </a:r>
          </a:p>
          <a:p>
            <a:r>
              <a:rPr lang="en-US" b="1" dirty="0"/>
              <a:t>XPO is the 3PL </a:t>
            </a:r>
          </a:p>
        </p:txBody>
      </p:sp>
    </p:spTree>
    <p:extLst>
      <p:ext uri="{BB962C8B-B14F-4D97-AF65-F5344CB8AC3E}">
        <p14:creationId xmlns:p14="http://schemas.microsoft.com/office/powerpoint/2010/main" val="902452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CE8ED9-DDD3-4D51-8415-46AC9F356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761905" cy="6761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ED5552-7A61-4D98-89E2-F4AA3D9DBDDC}"/>
              </a:ext>
            </a:extLst>
          </p:cNvPr>
          <p:cNvSpPr txBox="1"/>
          <p:nvPr/>
        </p:nvSpPr>
        <p:spPr>
          <a:xfrm>
            <a:off x="1264373" y="986027"/>
            <a:ext cx="291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Dupont – 155,000 SF</a:t>
            </a:r>
          </a:p>
          <a:p>
            <a:r>
              <a:rPr lang="en-US" b="1" dirty="0">
                <a:solidFill>
                  <a:schemeClr val="bg1"/>
                </a:solidFill>
              </a:rPr>
              <a:t>Completed 9/21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238A1F-B3BF-4E90-B4B2-B4885EC781BD}"/>
              </a:ext>
            </a:extLst>
          </p:cNvPr>
          <p:cNvSpPr txBox="1"/>
          <p:nvPr/>
        </p:nvSpPr>
        <p:spPr>
          <a:xfrm>
            <a:off x="3327951" y="2295219"/>
            <a:ext cx="291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Conn’s – 250,000 SF</a:t>
            </a:r>
          </a:p>
          <a:p>
            <a:r>
              <a:rPr lang="en-US" b="1" dirty="0"/>
              <a:t>Completed 2020 </a:t>
            </a:r>
          </a:p>
        </p:txBody>
      </p:sp>
    </p:spTree>
    <p:extLst>
      <p:ext uri="{BB962C8B-B14F-4D97-AF65-F5344CB8AC3E}">
        <p14:creationId xmlns:p14="http://schemas.microsoft.com/office/powerpoint/2010/main" val="3359785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243FF2EC-182B-4996-87F9-A5E2F79C3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2591"/>
          <a:stretch/>
        </p:blipFill>
        <p:spPr>
          <a:xfrm>
            <a:off x="0" y="-1"/>
            <a:ext cx="12186121" cy="6433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1811" y="5184645"/>
            <a:ext cx="1508598" cy="1508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A55905-B84D-4ED4-AA9C-9108AB691A9A}"/>
              </a:ext>
            </a:extLst>
          </p:cNvPr>
          <p:cNvSpPr txBox="1"/>
          <p:nvPr/>
        </p:nvSpPr>
        <p:spPr>
          <a:xfrm>
            <a:off x="5086729" y="2617119"/>
            <a:ext cx="291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Amazon – 300,000 SF </a:t>
            </a:r>
          </a:p>
        </p:txBody>
      </p:sp>
    </p:spTree>
    <p:extLst>
      <p:ext uri="{BB962C8B-B14F-4D97-AF65-F5344CB8AC3E}">
        <p14:creationId xmlns:p14="http://schemas.microsoft.com/office/powerpoint/2010/main" val="1606437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6" name="Picture 5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A73FD94E-32FE-4602-99B0-E2311D244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31374" cy="6128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DAFD1A-054A-4EC9-9B79-834E7E3AD89D}"/>
              </a:ext>
            </a:extLst>
          </p:cNvPr>
          <p:cNvSpPr txBox="1"/>
          <p:nvPr/>
        </p:nvSpPr>
        <p:spPr>
          <a:xfrm>
            <a:off x="4188804" y="2056946"/>
            <a:ext cx="291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Amazon – 3,800,000 SF </a:t>
            </a:r>
          </a:p>
        </p:txBody>
      </p:sp>
    </p:spTree>
    <p:extLst>
      <p:ext uri="{BB962C8B-B14F-4D97-AF65-F5344CB8AC3E}">
        <p14:creationId xmlns:p14="http://schemas.microsoft.com/office/powerpoint/2010/main" val="3619757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22E19D-2DB2-4C7A-99A2-7F7644431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92"/>
          <a:stretch/>
        </p:blipFill>
        <p:spPr>
          <a:xfrm>
            <a:off x="0" y="0"/>
            <a:ext cx="10431768" cy="6893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41C2ED-6B2E-49F7-9801-82E4535985EC}"/>
              </a:ext>
            </a:extLst>
          </p:cNvPr>
          <p:cNvSpPr txBox="1"/>
          <p:nvPr/>
        </p:nvSpPr>
        <p:spPr>
          <a:xfrm>
            <a:off x="1354989" y="681227"/>
            <a:ext cx="291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Frito-Lay – 150,000 SF</a:t>
            </a:r>
          </a:p>
          <a:p>
            <a:r>
              <a:rPr lang="en-US" b="1" dirty="0">
                <a:solidFill>
                  <a:schemeClr val="bg1"/>
                </a:solidFill>
              </a:rPr>
              <a:t>Completion: Q1 2023 </a:t>
            </a:r>
          </a:p>
        </p:txBody>
      </p:sp>
    </p:spTree>
    <p:extLst>
      <p:ext uri="{BB962C8B-B14F-4D97-AF65-F5344CB8AC3E}">
        <p14:creationId xmlns:p14="http://schemas.microsoft.com/office/powerpoint/2010/main" val="1379184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351553" y="63632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But what about supply?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419D2-3392-4A46-B686-BF702EED6431}"/>
              </a:ext>
            </a:extLst>
          </p:cNvPr>
          <p:cNvSpPr txBox="1"/>
          <p:nvPr/>
        </p:nvSpPr>
        <p:spPr>
          <a:xfrm>
            <a:off x="251633" y="955523"/>
            <a:ext cx="10248039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Baton Rouge MSA has a supply problem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Primary deal structure on large new construction projects are build to suits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Spec builds are typically 10K – 25K SF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No large-scale speculative developments – 100k+SF 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Primarily a local developer market appetite for risk and evaluation of risk is lower than national/institutional developers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Limited supply translates into missed opportunities for Baton Rouge  </a:t>
            </a:r>
          </a:p>
        </p:txBody>
      </p:sp>
    </p:spTree>
    <p:extLst>
      <p:ext uri="{BB962C8B-B14F-4D97-AF65-F5344CB8AC3E}">
        <p14:creationId xmlns:p14="http://schemas.microsoft.com/office/powerpoint/2010/main" val="386181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B595C2-78BA-4B61-8991-31453CCD9238}"/>
              </a:ext>
            </a:extLst>
          </p:cNvPr>
          <p:cNvSpPr txBox="1"/>
          <p:nvPr/>
        </p:nvSpPr>
        <p:spPr>
          <a:xfrm>
            <a:off x="26950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Outlook </a:t>
            </a:r>
          </a:p>
        </p:txBody>
      </p:sp>
    </p:spTree>
    <p:extLst>
      <p:ext uri="{BB962C8B-B14F-4D97-AF65-F5344CB8AC3E}">
        <p14:creationId xmlns:p14="http://schemas.microsoft.com/office/powerpoint/2010/main" val="4118161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95807" y="263719"/>
            <a:ext cx="11508537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0" name="Shape 32"/>
          <p:cNvSpPr txBox="1">
            <a:spLocks/>
          </p:cNvSpPr>
          <p:nvPr/>
        </p:nvSpPr>
        <p:spPr bwMode="auto">
          <a:xfrm>
            <a:off x="5041900" y="5875158"/>
            <a:ext cx="504428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kern="0" spc="3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Absorption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EA6D30-1428-4512-9334-1E6A7CEDA6BB}"/>
              </a:ext>
            </a:extLst>
          </p:cNvPr>
          <p:cNvSpPr txBox="1"/>
          <p:nvPr/>
        </p:nvSpPr>
        <p:spPr>
          <a:xfrm>
            <a:off x="826055" y="1794976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Opportunity and Optimism  </a:t>
            </a:r>
          </a:p>
        </p:txBody>
      </p:sp>
    </p:spTree>
    <p:extLst>
      <p:ext uri="{BB962C8B-B14F-4D97-AF65-F5344CB8AC3E}">
        <p14:creationId xmlns:p14="http://schemas.microsoft.com/office/powerpoint/2010/main" val="48173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74076" y="1433383"/>
            <a:ext cx="12853692" cy="702555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6828048" y="3344912"/>
            <a:ext cx="4577335" cy="367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Transportation &amp; Infrastructure Hub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Rail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Interstate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Port 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Pipelines  </a:t>
            </a:r>
            <a:endParaRPr lang="en-US" sz="4000" b="1" spc="600" dirty="0">
              <a:solidFill>
                <a:schemeClr val="tx2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8568" y="5324439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C4A37-06F5-45A3-88E4-2697ADACBA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8" r="4337"/>
          <a:stretch/>
        </p:blipFill>
        <p:spPr>
          <a:xfrm>
            <a:off x="-8352" y="1"/>
            <a:ext cx="4489009" cy="3550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C3E8A6-EBD5-498D-AF4D-62B8C245C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10" y="3600412"/>
            <a:ext cx="6057310" cy="3232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62076-17B5-4BAD-B5CD-F24322C0F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2523" y="-41578"/>
            <a:ext cx="6411723" cy="337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29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0" y="0"/>
            <a:ext cx="11508537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1191231" y="321696"/>
            <a:ext cx="8592591" cy="317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Industrial Real Estate as:</a:t>
            </a: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endParaRPr lang="en-US" sz="3600" b="1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 highly desirable asset type  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An in-demand property type for users – both buyers and tenants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An underbuilt product type nationally and locally</a:t>
            </a:r>
          </a:p>
        </p:txBody>
      </p:sp>
    </p:spTree>
    <p:extLst>
      <p:ext uri="{BB962C8B-B14F-4D97-AF65-F5344CB8AC3E}">
        <p14:creationId xmlns:p14="http://schemas.microsoft.com/office/powerpoint/2010/main" val="2271280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US" sz="2800" b="1" dirty="0">
              <a:solidFill>
                <a:prstClr val="black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6FBCA1-F9D0-4FC7-88D5-DAE562DB120D}"/>
              </a:ext>
            </a:extLst>
          </p:cNvPr>
          <p:cNvSpPr txBox="1"/>
          <p:nvPr/>
        </p:nvSpPr>
        <p:spPr>
          <a:xfrm>
            <a:off x="251633" y="1006814"/>
            <a:ext cx="11404907" cy="373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Vacancy will fall below 3% possibly lower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Rental rates will continue to increase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Sale Prices will remain high - $120 - $140/SF will become the norm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Cap Rates will remain low but rising interest rates could finally begin to move cap rates up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Headwinds - Construction costs both on new construction and for TI and rising interest rates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15EFF-C39C-484B-93B0-BB2AC8503E70}"/>
              </a:ext>
            </a:extLst>
          </p:cNvPr>
          <p:cNvSpPr txBox="1"/>
          <p:nvPr/>
        </p:nvSpPr>
        <p:spPr>
          <a:xfrm>
            <a:off x="421238" y="241797"/>
            <a:ext cx="808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to watch for: </a:t>
            </a:r>
          </a:p>
        </p:txBody>
      </p:sp>
    </p:spTree>
    <p:extLst>
      <p:ext uri="{BB962C8B-B14F-4D97-AF65-F5344CB8AC3E}">
        <p14:creationId xmlns:p14="http://schemas.microsoft.com/office/powerpoint/2010/main" val="79538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7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280964" y="436137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endParaRPr lang="en-US" altLang="en-US" sz="2800" b="1" spc="3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C94DF5-A6EC-4F15-96A5-57191FC17B8E}"/>
              </a:ext>
            </a:extLst>
          </p:cNvPr>
          <p:cNvSpPr txBox="1"/>
          <p:nvPr/>
        </p:nvSpPr>
        <p:spPr>
          <a:xfrm>
            <a:off x="804052" y="1547543"/>
            <a:ext cx="8592591" cy="474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Defining the Dataset </a:t>
            </a:r>
            <a:r>
              <a:rPr lang="en-US" sz="1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(Geography and Type) </a:t>
            </a:r>
            <a:endParaRPr lang="en-US" sz="27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National Trends   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Local Trends 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Evolving Demand Drivers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Outlook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C0E90-9AA5-4840-9542-1BDAA9DCED2E}"/>
              </a:ext>
            </a:extLst>
          </p:cNvPr>
          <p:cNvSpPr txBox="1"/>
          <p:nvPr/>
        </p:nvSpPr>
        <p:spPr>
          <a:xfrm>
            <a:off x="875940" y="0"/>
            <a:ext cx="10431768" cy="15099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2022 Industrial Trends  </a:t>
            </a:r>
          </a:p>
        </p:txBody>
      </p:sp>
    </p:spTree>
    <p:extLst>
      <p:ext uri="{BB962C8B-B14F-4D97-AF65-F5344CB8AC3E}">
        <p14:creationId xmlns:p14="http://schemas.microsoft.com/office/powerpoint/2010/main" val="51084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883569" y="1940258"/>
            <a:ext cx="5670884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The Dataset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5D44A-4551-4393-83A4-D277C13A009D}"/>
              </a:ext>
            </a:extLst>
          </p:cNvPr>
          <p:cNvSpPr txBox="1"/>
          <p:nvPr/>
        </p:nvSpPr>
        <p:spPr>
          <a:xfrm>
            <a:off x="4034590" y="35812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(Geography and Type)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03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5D643-C05A-4DCF-B376-F6407FC4C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0" r="16370"/>
          <a:stretch/>
        </p:blipFill>
        <p:spPr>
          <a:xfrm>
            <a:off x="80183" y="359241"/>
            <a:ext cx="8418837" cy="6430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115275" y="-99838"/>
            <a:ext cx="749670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Baton Rouge MSA</a:t>
            </a:r>
            <a:endParaRPr lang="en-US" sz="16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32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A picture containing sky, outdoor, grass, stone&#10;&#10;Description automatically generated">
            <a:extLst>
              <a:ext uri="{FF2B5EF4-FFF2-40B4-BE49-F238E27FC236}">
                <a16:creationId xmlns:a16="http://schemas.microsoft.com/office/drawing/2014/main" id="{C7693AC0-96CA-4B2C-B374-AC03240FB3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b="13299"/>
          <a:stretch/>
        </p:blipFill>
        <p:spPr>
          <a:xfrm>
            <a:off x="0" y="701279"/>
            <a:ext cx="9734550" cy="6156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A1B95-152F-4BEA-AB06-E20AFB74A69E}"/>
              </a:ext>
            </a:extLst>
          </p:cNvPr>
          <p:cNvSpPr txBox="1"/>
          <p:nvPr/>
        </p:nvSpPr>
        <p:spPr>
          <a:xfrm>
            <a:off x="115275" y="-99838"/>
            <a:ext cx="749670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Bulk Warehouse/Distribution </a:t>
            </a:r>
            <a:r>
              <a:rPr lang="en-US" sz="16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6166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8" name="Picture 7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838C25CE-D4D9-4A3A-BDB2-D6993B0074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"/>
          <a:stretch/>
        </p:blipFill>
        <p:spPr>
          <a:xfrm>
            <a:off x="5627852" y="0"/>
            <a:ext cx="6312514" cy="3769895"/>
          </a:xfrm>
          <a:prstGeom prst="rect">
            <a:avLst/>
          </a:prstGeom>
        </p:spPr>
      </p:pic>
      <p:pic>
        <p:nvPicPr>
          <p:cNvPr id="13" name="Picture 12" descr="A picture containing building, ground, ceiling, stone&#10;&#10;Description automatically generated">
            <a:extLst>
              <a:ext uri="{FF2B5EF4-FFF2-40B4-BE49-F238E27FC236}">
                <a16:creationId xmlns:a16="http://schemas.microsoft.com/office/drawing/2014/main" id="{E7E91BDA-333E-4599-8C3C-3713A8DBAE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326"/>
            <a:ext cx="7229642" cy="40666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83CE7C-EC52-486C-8023-596B0BFF68AA}"/>
              </a:ext>
            </a:extLst>
          </p:cNvPr>
          <p:cNvSpPr txBox="1"/>
          <p:nvPr/>
        </p:nvSpPr>
        <p:spPr>
          <a:xfrm>
            <a:off x="107254" y="71622"/>
            <a:ext cx="4256199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Office-Warehouse</a:t>
            </a:r>
            <a:r>
              <a:rPr lang="en-US" sz="16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514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7202</TotalTime>
  <Words>673</Words>
  <Application>Microsoft Macintosh PowerPoint</Application>
  <PresentationFormat>Widescreen</PresentationFormat>
  <Paragraphs>247</Paragraphs>
  <Slides>41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Corbel</vt:lpstr>
      <vt:lpstr>Lato Light</vt:lpstr>
      <vt:lpstr>Montserrat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Cook</dc:creator>
  <cp:lastModifiedBy>Jill Sylvest</cp:lastModifiedBy>
  <cp:revision>16</cp:revision>
  <dcterms:created xsi:type="dcterms:W3CDTF">2022-04-21T14:39:52Z</dcterms:created>
  <dcterms:modified xsi:type="dcterms:W3CDTF">2022-05-16T15:33:56Z</dcterms:modified>
</cp:coreProperties>
</file>