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9" r:id="rId2"/>
    <p:sldId id="386" r:id="rId3"/>
    <p:sldId id="387" r:id="rId4"/>
    <p:sldId id="268" r:id="rId5"/>
    <p:sldId id="392" r:id="rId6"/>
    <p:sldId id="395" r:id="rId7"/>
    <p:sldId id="394" r:id="rId8"/>
    <p:sldId id="302" r:id="rId9"/>
    <p:sldId id="391" r:id="rId10"/>
    <p:sldId id="408" r:id="rId11"/>
    <p:sldId id="363" r:id="rId12"/>
    <p:sldId id="416" r:id="rId13"/>
    <p:sldId id="388" r:id="rId14"/>
    <p:sldId id="368" r:id="rId15"/>
    <p:sldId id="357" r:id="rId16"/>
    <p:sldId id="369" r:id="rId17"/>
    <p:sldId id="292" r:id="rId18"/>
    <p:sldId id="389" r:id="rId19"/>
    <p:sldId id="360" r:id="rId20"/>
    <p:sldId id="390" r:id="rId21"/>
    <p:sldId id="411" r:id="rId22"/>
    <p:sldId id="397" r:id="rId23"/>
    <p:sldId id="398" r:id="rId24"/>
    <p:sldId id="327" r:id="rId25"/>
    <p:sldId id="399" r:id="rId26"/>
    <p:sldId id="400" r:id="rId27"/>
    <p:sldId id="330" r:id="rId28"/>
    <p:sldId id="323" r:id="rId29"/>
    <p:sldId id="401" r:id="rId30"/>
    <p:sldId id="402" r:id="rId31"/>
    <p:sldId id="331" r:id="rId32"/>
    <p:sldId id="333" r:id="rId33"/>
    <p:sldId id="354" r:id="rId34"/>
    <p:sldId id="403" r:id="rId35"/>
    <p:sldId id="404" r:id="rId36"/>
    <p:sldId id="405" r:id="rId37"/>
    <p:sldId id="406" r:id="rId38"/>
    <p:sldId id="413" r:id="rId39"/>
    <p:sldId id="350" r:id="rId40"/>
    <p:sldId id="351" r:id="rId41"/>
    <p:sldId id="409" r:id="rId42"/>
    <p:sldId id="352" r:id="rId43"/>
    <p:sldId id="349" r:id="rId44"/>
    <p:sldId id="417" r:id="rId45"/>
    <p:sldId id="294" r:id="rId46"/>
    <p:sldId id="415" r:id="rId47"/>
    <p:sldId id="378" r:id="rId48"/>
    <p:sldId id="260" r:id="rId49"/>
    <p:sldId id="28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.docs.live.net/f6527558803c45b1/zz%20Trends%20Reports/Trends%202022/Apt%20Construction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f6527558803c45b1/zz%20Trends%20Reports/Trends%202022/Apt%20Construction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2675953153477E-2"/>
          <c:y val="7.9157130007015325E-2"/>
          <c:w val="0.91596977281926217"/>
          <c:h val="0.791536524796749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75000000000017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8-4A4A-98A6-89FF7EFD5CEF}"/>
                </c:ext>
              </c:extLst>
            </c:dLbl>
            <c:dLbl>
              <c:idx val="1"/>
              <c:layout>
                <c:manualLayout>
                  <c:x val="-2.9687499999999999E-2"/>
                  <c:y val="3.0468748125692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8-4A4A-98A6-89FF7EFD5CEF}"/>
                </c:ext>
              </c:extLst>
            </c:dLbl>
            <c:dLbl>
              <c:idx val="4"/>
              <c:layout>
                <c:manualLayout>
                  <c:x val="-6.8134549939406153E-2"/>
                  <c:y val="-1.5304563393860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8-4A4A-98A6-89FF7EFD5CEF}"/>
                </c:ext>
              </c:extLst>
            </c:dLbl>
            <c:dLbl>
              <c:idx val="5"/>
              <c:layout>
                <c:manualLayout>
                  <c:x val="-6.7844128655674935E-2"/>
                  <c:y val="-2.20039681685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8-4A4A-98A6-89FF7EFD5CEF}"/>
                </c:ext>
              </c:extLst>
            </c:dLbl>
            <c:dLbl>
              <c:idx val="6"/>
              <c:layout>
                <c:manualLayout>
                  <c:x val="-1.0501900673774994E-2"/>
                  <c:y val="-2.3437501344959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8-4A4A-98A6-89FF7EFD5CE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8-4A4A-98A6-89FF7EFD5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0.00%</c:formatCode>
                <c:ptCount val="9"/>
                <c:pt idx="0">
                  <c:v>6.1400000000000003E-2</c:v>
                </c:pt>
                <c:pt idx="1">
                  <c:v>5.9700000000000003E-2</c:v>
                </c:pt>
                <c:pt idx="2">
                  <c:v>6.2100000000000002E-2</c:v>
                </c:pt>
                <c:pt idx="3">
                  <c:v>2.6700000000000002E-2</c:v>
                </c:pt>
                <c:pt idx="4">
                  <c:v>8.0100000000000005E-2</c:v>
                </c:pt>
                <c:pt idx="5">
                  <c:v>9.5399999999999999E-2</c:v>
                </c:pt>
                <c:pt idx="6">
                  <c:v>0.1026</c:v>
                </c:pt>
                <c:pt idx="7">
                  <c:v>9.11E-2</c:v>
                </c:pt>
                <c:pt idx="8">
                  <c:v>4.9200000000000001E-2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58-4A4A-98A6-89FF7EFD5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713088"/>
        <c:axId val="691712760"/>
      </c:lineChart>
      <c:catAx>
        <c:axId val="691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2760"/>
        <c:crosses val="autoZero"/>
        <c:auto val="1"/>
        <c:lblAlgn val="ctr"/>
        <c:lblOffset val="100"/>
        <c:noMultiLvlLbl val="0"/>
      </c:catAx>
      <c:valAx>
        <c:axId val="69171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41-4253-BED1-E0A64EC7AF02}"/>
                </c:ext>
              </c:extLst>
            </c:dLbl>
            <c:dLbl>
              <c:idx val="3"/>
              <c:layout>
                <c:manualLayout>
                  <c:x val="1.2615980722384044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41-4253-BED1-E0A64EC7AF02}"/>
                </c:ext>
              </c:extLst>
            </c:dLbl>
            <c:dLbl>
              <c:idx val="5"/>
              <c:layout>
                <c:manualLayout>
                  <c:x val="1.4192978312682115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41-4253-BED1-E0A64EC7AF02}"/>
                </c:ext>
              </c:extLst>
            </c:dLbl>
            <c:dLbl>
              <c:idx val="6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41-4253-BED1-E0A64EC7AF02}"/>
                </c:ext>
              </c:extLst>
            </c:dLbl>
            <c:dLbl>
              <c:idx val="7"/>
              <c:layout>
                <c:manualLayout>
                  <c:x val="3.1539951805960142E-2"/>
                  <c:y val="-1.03977678366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41-4253-BED1-E0A64EC7A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'[Apt Construction Graph.xlsx]Sheet1 (2)'!$C$29:$C$37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 (UC)</c:v>
                </c:pt>
                <c:pt idx="8">
                  <c:v>2023 (Prop)</c:v>
                </c:pt>
              </c:strCache>
            </c:strRef>
          </c:cat>
          <c:val>
            <c:numRef>
              <c:f>'[Apt Construction Graph.xlsx]Sheet1 (2)'!$D$29:$D$37</c:f>
              <c:numCache>
                <c:formatCode>#,##0</c:formatCode>
                <c:ptCount val="9"/>
                <c:pt idx="0">
                  <c:v>155</c:v>
                </c:pt>
                <c:pt idx="1">
                  <c:v>144</c:v>
                </c:pt>
                <c:pt idx="2">
                  <c:v>192</c:v>
                </c:pt>
                <c:pt idx="3">
                  <c:v>46</c:v>
                </c:pt>
                <c:pt idx="4">
                  <c:v>352</c:v>
                </c:pt>
                <c:pt idx="5">
                  <c:v>0</c:v>
                </c:pt>
                <c:pt idx="6">
                  <c:v>42</c:v>
                </c:pt>
                <c:pt idx="7">
                  <c:v>1669</c:v>
                </c:pt>
                <c:pt idx="8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1-4253-BED1-E0A64EC7A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8390496"/>
        <c:axId val="628389512"/>
        <c:axId val="0"/>
      </c:bar3DChart>
      <c:catAx>
        <c:axId val="6283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'[Apt Construction Graph.xlsx]Sheet1'!$B$2</c:f>
              <c:strCache>
                <c:ptCount val="1"/>
                <c:pt idx="0">
                  <c:v>Number of Units Completed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5-9A08-454B-B5AF-C3FD2513C06F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6-9A08-454B-B5AF-C3FD2513C06F}"/>
              </c:ext>
            </c:extLst>
          </c:dPt>
          <c:dPt>
            <c:idx val="11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7-9A08-454B-B5AF-C3FD2513C06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A08-454B-B5AF-C3FD2513C06F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A08-454B-B5AF-C3FD2513C06F}"/>
              </c:ext>
            </c:extLst>
          </c:dPt>
          <c:dLbls>
            <c:dLbl>
              <c:idx val="8"/>
              <c:layout>
                <c:manualLayout>
                  <c:x val="7.4061352541077985E-3"/>
                  <c:y val="-4.2827447875285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08-454B-B5AF-C3FD2513C06F}"/>
                </c:ext>
              </c:extLst>
            </c:dLbl>
            <c:dLbl>
              <c:idx val="9"/>
              <c:layout>
                <c:manualLayout>
                  <c:x val="8.6404911297923263E-3"/>
                  <c:y val="-1.284823436258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08-454B-B5AF-C3FD2513C06F}"/>
                </c:ext>
              </c:extLst>
            </c:dLbl>
            <c:dLbl>
              <c:idx val="10"/>
              <c:layout>
                <c:manualLayout>
                  <c:x val="1.2343558756845274E-3"/>
                  <c:y val="-4.282744787528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08-454B-B5AF-C3FD2513C06F}"/>
                </c:ext>
              </c:extLst>
            </c:dLbl>
            <c:dLbl>
              <c:idx val="11"/>
              <c:layout>
                <c:manualLayout>
                  <c:x val="6.1717793784230902E-3"/>
                  <c:y val="-6.4241171812929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08-454B-B5AF-C3FD2513C0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'[Apt Construction Graph.xlsx]Sheet1'!$A$3:$A$14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 (UC)</c:v>
                </c:pt>
                <c:pt idx="11">
                  <c:v>2023 (Prop)</c:v>
                </c:pt>
              </c:strCache>
            </c:strRef>
          </c:cat>
          <c:val>
            <c:numRef>
              <c:f>'[Apt Construction Graph.xlsx]Sheet1'!$B$3:$B$14</c:f>
              <c:numCache>
                <c:formatCode>#,##0</c:formatCode>
                <c:ptCount val="12"/>
                <c:pt idx="0">
                  <c:v>632</c:v>
                </c:pt>
                <c:pt idx="1">
                  <c:v>573</c:v>
                </c:pt>
                <c:pt idx="2">
                  <c:v>50</c:v>
                </c:pt>
                <c:pt idx="3">
                  <c:v>1531</c:v>
                </c:pt>
                <c:pt idx="4">
                  <c:v>1296</c:v>
                </c:pt>
                <c:pt idx="5">
                  <c:v>1136</c:v>
                </c:pt>
                <c:pt idx="6">
                  <c:v>2282</c:v>
                </c:pt>
                <c:pt idx="7">
                  <c:v>1577</c:v>
                </c:pt>
                <c:pt idx="8">
                  <c:v>638</c:v>
                </c:pt>
                <c:pt idx="9">
                  <c:v>623</c:v>
                </c:pt>
                <c:pt idx="10">
                  <c:v>2595</c:v>
                </c:pt>
                <c:pt idx="11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8-454B-B5AF-C3FD2513C0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7704448"/>
        <c:axId val="207705984"/>
        <c:axId val="0"/>
      </c:bar3DChart>
      <c:catAx>
        <c:axId val="2077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705984"/>
        <c:crosses val="autoZero"/>
        <c:auto val="1"/>
        <c:lblAlgn val="ctr"/>
        <c:lblOffset val="100"/>
        <c:noMultiLvlLbl val="0"/>
      </c:catAx>
      <c:valAx>
        <c:axId val="207705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7704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0458-F571-4D52-8E93-DC971230950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FEDC-7060-429E-9D23-68A762ED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6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6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3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46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9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3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410B-915D-47E8-91E1-615EE550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1568-4AC7-4C8D-A67F-7BAEB044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ABB0-60F3-439F-A514-6AD7B46D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C3D0-B8D0-4BFA-935F-7EE34A47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D14-D734-4B0C-B13E-DD2798F9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E2F-7699-4CEA-954F-62FF848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23583-F922-4A4C-B725-8574ECA6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3B4F7-ABA2-4540-AB43-7D7F976B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57DA-F7E3-4D3B-9A84-49EDCC27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3F6-1A2A-4829-96F0-D8235B18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912CE-769F-4685-AB18-5AC6B9BE4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4FC0-137C-429A-A334-05412326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DADD-6F82-4DC6-8D41-B114869A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377-AF9D-47BA-BDEB-819E99B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B69D-1862-4E64-BF17-4A2B55E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94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03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1CE-3108-4FA3-84F7-BDB211AC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9CDF-0160-452A-953A-4007E5BD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8A158-E06E-4390-8C78-BE3DD94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5D2-D879-48CD-A855-8198A235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51C6-14A5-4E0E-BD32-F84585E2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E439-AB3B-4C33-B2C9-E333C49A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C0B5-FD7C-4BB0-B512-4EBC4BF0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5924-66AB-44F7-B86A-A0ECAEDF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3831-44A6-470D-B901-69D89C7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DB00-50BC-4E30-8EAD-C74F03B2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2BF-1076-4BB8-A575-7E8B2E84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3075-BDAF-4203-8AAC-8F1460D67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A821E-390E-4AB5-8104-4C1BA3CBF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5C96B-42D9-4074-9081-F446F4E8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349B-2BBC-4870-831B-8A9CA9D1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4C60-E55A-422A-A4A1-AAF79D9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BEC8-AD3D-47D3-AA5F-6D7B5E0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DAB0-361E-48E8-92FA-2A5935F9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148E0-0703-4954-BD47-18E513F8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EAD93-F65A-4A82-94E7-58EE900F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E167E-05FB-4A3E-A2B4-AC34D3E76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85A9-BE9D-463C-8624-3D267C04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91DE4-41AA-4BD5-AD7C-6AC7BED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C9B3B-349F-4B48-9D15-AD0C9D3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15BB-5358-4571-BC55-72AE81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400-05A9-4060-B21A-5658B91C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049BD-4DE6-4D0B-89B8-69D5B6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7B42D-29D6-4D56-9B8A-3FC8D906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DCD6-3315-45E8-8836-A50D04F3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7095D-BBC5-4FB9-B3FB-EAA0286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9471-BB2A-4225-BAED-B475FAF7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0F10-47C8-46BD-A327-008ED75E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33E-EFB2-4E3E-B75D-0702D20A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63D4E-D4CA-4C62-AE55-6B14DF70C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3C3E6-E65A-458B-BD9E-4EB30D2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0DD3-25F7-4499-9679-A0C3155A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C3CD-E641-43D8-84C8-0F212745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B159-1B18-454F-B918-118B817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FCAA6-5A65-4AEC-BD64-C67FF8AB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A2106-1A33-429D-89C0-888E219D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127E-9463-44D9-80D5-AA8C494B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1E70-4114-4A7D-AAAF-5DDC13B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A2DD-DB9F-472A-AC26-A01018F1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0185C-0673-417C-B0C3-ED41CDB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6EC6-7E5B-461E-8E0D-978E022B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FB5-97AD-4302-9BDC-CD40CA1E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486F-2B5D-4717-AE93-E013EB306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CD4D-4CC8-4DBE-BCD6-69D3C75B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kmoor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3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svg"/><Relationship Id="rId9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okmoore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www.CookMoore.com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MULITFAMILY TRENDS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69CA44-A446-4EEC-B3FE-27B80F9877A8}"/>
              </a:ext>
            </a:extLst>
          </p:cNvPr>
          <p:cNvSpPr/>
          <p:nvPr/>
        </p:nvSpPr>
        <p:spPr>
          <a:xfrm>
            <a:off x="9690932" y="1227138"/>
            <a:ext cx="1771226" cy="1080226"/>
          </a:xfrm>
          <a:prstGeom prst="ellipse">
            <a:avLst/>
          </a:prstGeom>
          <a:solidFill>
            <a:srgbClr val="6889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80000000000000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324393" y="554253"/>
            <a:ext cx="7355379" cy="5474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2000" b="1" spc="600" dirty="0">
                <a:solidFill>
                  <a:srgbClr val="7030A0"/>
                </a:solidFill>
                <a:latin typeface="Montserrat" panose="00000800000000000000" pitchFamily="50" charset="0"/>
                <a:ea typeface="Montserrat" charset="0"/>
              </a:rPr>
              <a:t>LSU STUDENT APARTMENT MARKET</a:t>
            </a: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solidFill>
              <a:srgbClr val="7030A0"/>
            </a:solidFill>
          </a:ln>
        </p:spPr>
      </p:sp>
      <p:sp>
        <p:nvSpPr>
          <p:cNvPr id="6" name="Object 5"/>
          <p:cNvSpPr/>
          <p:nvPr/>
        </p:nvSpPr>
        <p:spPr>
          <a:xfrm>
            <a:off x="4255867" y="1549479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2019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08728" y="2434778"/>
            <a:ext cx="1455640" cy="3593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30,634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42D9A6-32E1-40DA-B126-8E64785AE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318" y="5645791"/>
            <a:ext cx="1136708" cy="1136708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DAE6437D-B57E-4C69-B5C9-BB34450A0A9F}"/>
              </a:ext>
            </a:extLst>
          </p:cNvPr>
          <p:cNvSpPr/>
          <p:nvPr/>
        </p:nvSpPr>
        <p:spPr>
          <a:xfrm>
            <a:off x="9158699" y="1540135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2021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8F17668D-8B57-4DD5-888B-E30D7264230D}"/>
              </a:ext>
            </a:extLst>
          </p:cNvPr>
          <p:cNvSpPr/>
          <p:nvPr/>
        </p:nvSpPr>
        <p:spPr>
          <a:xfrm>
            <a:off x="9416894" y="2465762"/>
            <a:ext cx="1844971" cy="319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36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33,519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80B88-89FC-4F0A-8E57-F0358BDE3EE6}"/>
              </a:ext>
            </a:extLst>
          </p:cNvPr>
          <p:cNvSpPr txBox="1"/>
          <p:nvPr/>
        </p:nvSpPr>
        <p:spPr>
          <a:xfrm>
            <a:off x="5000495" y="3618906"/>
            <a:ext cx="60031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All-Time High Enrollment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2021 Largest Class in LSU History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LSU Students Back On Campus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Limited On-Campus Housing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42631-E189-4A98-9403-AABA825ABF49}"/>
              </a:ext>
            </a:extLst>
          </p:cNvPr>
          <p:cNvSpPr/>
          <p:nvPr/>
        </p:nvSpPr>
        <p:spPr>
          <a:xfrm>
            <a:off x="4828374" y="3506944"/>
            <a:ext cx="6084605" cy="247590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AB8A17-BF9E-471F-A4A6-A9CC7D07E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9333" cy="6858000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0434A04F-0F89-413E-BC65-4C269A8A9F23}"/>
              </a:ext>
            </a:extLst>
          </p:cNvPr>
          <p:cNvSpPr/>
          <p:nvPr/>
        </p:nvSpPr>
        <p:spPr>
          <a:xfrm>
            <a:off x="6617230" y="1548654"/>
            <a:ext cx="2341377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2020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12252782-3867-4350-9676-5FE5C6EEBA7F}"/>
              </a:ext>
            </a:extLst>
          </p:cNvPr>
          <p:cNvSpPr/>
          <p:nvPr/>
        </p:nvSpPr>
        <p:spPr>
          <a:xfrm>
            <a:off x="7182227" y="2452025"/>
            <a:ext cx="1455640" cy="2742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32,390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4F73F71-3BDC-47D9-ACDF-6F906650506C}"/>
              </a:ext>
            </a:extLst>
          </p:cNvPr>
          <p:cNvSpPr/>
          <p:nvPr/>
        </p:nvSpPr>
        <p:spPr>
          <a:xfrm>
            <a:off x="10177372" y="2794939"/>
            <a:ext cx="1289892" cy="238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</a:pPr>
            <a:r>
              <a:rPr lang="en-US" sz="12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On-Campus Enrollment</a:t>
            </a:r>
            <a:endParaRPr lang="en-US" sz="12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6284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089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884409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9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CONSTRUCTION CLASS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206062" y="1564575"/>
          <a:ext cx="5835953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67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210263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580048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2659706660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endParaRPr lang="en-US" b="1" dirty="0">
                        <a:latin typeface="Lato Light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+8.74%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+13.13%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C/D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$0.95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+7.95%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+9.20%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3FE63C-65DF-4896-8FB9-E6F581B1A5DA}"/>
              </a:ext>
            </a:extLst>
          </p:cNvPr>
          <p:cNvGraphicFramePr>
            <a:graphicFrameLocks noGrp="1"/>
          </p:cNvGraphicFramePr>
          <p:nvPr/>
        </p:nvGraphicFramePr>
        <p:xfrm>
          <a:off x="7251918" y="1564575"/>
          <a:ext cx="3749879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26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166070">
                  <a:extLst>
                    <a:ext uri="{9D8B030D-6E8A-4147-A177-3AD203B41FA5}">
                      <a16:colId xmlns:a16="http://schemas.microsoft.com/office/drawing/2014/main" val="1925310583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10.60%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11.90%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4.34%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7.85%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10.07%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5.31%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8.76%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9.28%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BBA01ED-A359-4AFA-A531-D03D82EC4BBC}"/>
              </a:ext>
            </a:extLst>
          </p:cNvPr>
          <p:cNvSpPr txBox="1"/>
          <p:nvPr/>
        </p:nvSpPr>
        <p:spPr>
          <a:xfrm>
            <a:off x="2173009" y="4417168"/>
            <a:ext cx="783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A Rent is $1,506/month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B Rent is $1,105/month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C/D Rent is $832/month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2640650" y="2732619"/>
            <a:ext cx="8623312" cy="127550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244411" y="4875689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 SALES FOR 2021</a:t>
            </a:r>
          </a:p>
        </p:txBody>
      </p:sp>
    </p:spTree>
    <p:extLst>
      <p:ext uri="{BB962C8B-B14F-4D97-AF65-F5344CB8AC3E}">
        <p14:creationId xmlns:p14="http://schemas.microsoft.com/office/powerpoint/2010/main" val="328455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BD0895-2FB6-4FE3-8948-2CC75889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7840765" y="476131"/>
            <a:ext cx="3881579" cy="591354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87237-2B61-4DB2-AA7F-1E143DA34724}"/>
              </a:ext>
            </a:extLst>
          </p:cNvPr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rgbClr val="FFFFFF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02" y="479645"/>
            <a:ext cx="3766501" cy="5200719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34319" y="877797"/>
            <a:ext cx="133317" cy="133317"/>
          </a:xfrm>
          <a:prstGeom prst="ellipse">
            <a:avLst/>
          </a:prstGeom>
          <a:solidFill>
            <a:schemeClr val="tx2"/>
          </a:solidFill>
        </p:spPr>
      </p:sp>
      <p:sp>
        <p:nvSpPr>
          <p:cNvPr id="6" name="Object 5"/>
          <p:cNvSpPr/>
          <p:nvPr/>
        </p:nvSpPr>
        <p:spPr>
          <a:xfrm>
            <a:off x="751989" y="792057"/>
            <a:ext cx="6178258" cy="4381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38"/>
              </a:lnSpc>
              <a:spcAft>
                <a:spcPts val="600"/>
              </a:spcAft>
              <a:buNone/>
            </a:pPr>
            <a:r>
              <a:rPr lang="en-US" sz="2800" b="1" kern="0" spc="278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2021 – State and Regional</a:t>
            </a:r>
            <a:endParaRPr lang="en-US" sz="28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51989" y="1379733"/>
            <a:ext cx="6178258" cy="12465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  <a:cs typeface="Roboto" pitchFamily="34" charset="-120"/>
              </a:rPr>
              <a:t>Prior to 2021, there were a total of 2 non-student apartment complexes (25+ units) in Louisiana that had sold for more than $190,000/unit (1 in Baton Rouge and 1 in New Orleans)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0BA91-2606-4289-9B6E-BF2CFC9627B7}"/>
              </a:ext>
            </a:extLst>
          </p:cNvPr>
          <p:cNvSpPr/>
          <p:nvPr/>
        </p:nvSpPr>
        <p:spPr>
          <a:xfrm>
            <a:off x="336628" y="476131"/>
            <a:ext cx="6894681" cy="591354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A0464-9FA5-4696-A01F-751A06996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259" y="5319806"/>
            <a:ext cx="1508598" cy="1508598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BF0A195D-AAD8-473A-891E-EE233EEA6A7F}"/>
              </a:ext>
            </a:extLst>
          </p:cNvPr>
          <p:cNvSpPr/>
          <p:nvPr/>
        </p:nvSpPr>
        <p:spPr>
          <a:xfrm>
            <a:off x="751989" y="2775805"/>
            <a:ext cx="6203758" cy="29378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2021, there were a total of 8 complexes in Louisiana that sold for more than $190,000/unit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the Baton Rouge area, 12 complexes sold for more than $24,000,000 each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9 out of the top 10 largest commercial sales this year in Baton Rouge were apartment complexes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1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9407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993992" y="749541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(25+ UNIT COMPLEXES)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1033051" y="1833258"/>
          <a:ext cx="6561747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43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05580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70551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Complexes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$367,350,000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$241,869,100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$194,616,850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$223,984,000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E87313B-8D11-4932-861D-D4D6E9111ED0}"/>
              </a:ext>
            </a:extLst>
          </p:cNvPr>
          <p:cNvSpPr/>
          <p:nvPr/>
        </p:nvSpPr>
        <p:spPr>
          <a:xfrm>
            <a:off x="8022728" y="1642432"/>
            <a:ext cx="3569742" cy="268042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66DFBBB-DD6E-4E81-A861-C2D2E3EA74CA}"/>
              </a:ext>
            </a:extLst>
          </p:cNvPr>
          <p:cNvGraphicFramePr>
            <a:graphicFrameLocks noGrp="1"/>
          </p:cNvGraphicFramePr>
          <p:nvPr/>
        </p:nvGraphicFramePr>
        <p:xfrm>
          <a:off x="1009856" y="5247917"/>
          <a:ext cx="6608138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3220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89458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550338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204313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Jan – Mar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$128,582,500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D7435BB-518E-4ED2-8594-C1D4E70F7E50}"/>
              </a:ext>
            </a:extLst>
          </p:cNvPr>
          <p:cNvGraphicFramePr>
            <a:graphicFrameLocks noGrp="1"/>
          </p:cNvGraphicFramePr>
          <p:nvPr/>
        </p:nvGraphicFramePr>
        <p:xfrm>
          <a:off x="993992" y="4153991"/>
          <a:ext cx="7070623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8150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256232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323624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496673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$580,029,500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8" name="Shape 32">
            <a:extLst>
              <a:ext uri="{FF2B5EF4-FFF2-40B4-BE49-F238E27FC236}">
                <a16:creationId xmlns:a16="http://schemas.microsoft.com/office/drawing/2014/main" id="{13F4D327-C6BC-4BC6-B17C-3177FFF1F950}"/>
              </a:ext>
            </a:extLst>
          </p:cNvPr>
          <p:cNvSpPr txBox="1">
            <a:spLocks/>
          </p:cNvSpPr>
          <p:nvPr/>
        </p:nvSpPr>
        <p:spPr>
          <a:xfrm>
            <a:off x="8022728" y="1716004"/>
            <a:ext cx="3569742" cy="33884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2017-2020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113 Complexes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$1,027,819,950 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 Total Sales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1F7E6B-7DC9-4156-A7BF-B32C4E51313F}"/>
              </a:ext>
            </a:extLst>
          </p:cNvPr>
          <p:cNvSpPr/>
          <p:nvPr/>
        </p:nvSpPr>
        <p:spPr>
          <a:xfrm>
            <a:off x="930430" y="5080135"/>
            <a:ext cx="6561747" cy="75805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2F16BD-F56C-4B97-9DF8-E7F52833700E}"/>
              </a:ext>
            </a:extLst>
          </p:cNvPr>
          <p:cNvSpPr/>
          <p:nvPr/>
        </p:nvSpPr>
        <p:spPr>
          <a:xfrm>
            <a:off x="877895" y="4153992"/>
            <a:ext cx="6924415" cy="55474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10632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01208" y="2914685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4" y="651818"/>
            <a:ext cx="6901202" cy="470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418066" y="-1069165"/>
            <a:ext cx="519178" cy="3851736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EVERGREEN AT COURSEY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604296" y="1192151"/>
            <a:ext cx="4591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13675 COURSEY BLVD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159543" y="2296790"/>
          <a:ext cx="3554365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300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13506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June 29,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$49,751,000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$126.99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$141,338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9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51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9913" y="2306485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4" y="861999"/>
            <a:ext cx="7091359" cy="396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425257" y="-1411375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MANSIONS IN THE PARK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547619" y="1197467"/>
            <a:ext cx="465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7250 PERKINS ROAD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7927681" y="2385371"/>
          <a:ext cx="3892608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685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43192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December 22,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$52,200,000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$233.23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$197,727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81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360727" y="328997"/>
            <a:ext cx="11208172" cy="2018791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500627" y="588624"/>
            <a:ext cx="64812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SWEETWATER APARTMENTS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75" y="1553199"/>
            <a:ext cx="6705933" cy="4469531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DE1CB-7D29-41C7-A4A4-F1B5458C43B7}"/>
              </a:ext>
            </a:extLst>
          </p:cNvPr>
          <p:cNvSpPr txBox="1"/>
          <p:nvPr/>
        </p:nvSpPr>
        <p:spPr>
          <a:xfrm>
            <a:off x="500627" y="1112920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3476 Sweetwater Blvd</a:t>
            </a:r>
          </a:p>
          <a:p>
            <a:r>
              <a:rPr lang="en-US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Addis, LA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AE1E81-76BE-41E0-8165-DF71F143DD0F}"/>
              </a:ext>
            </a:extLst>
          </p:cNvPr>
          <p:cNvGraphicFramePr>
            <a:graphicFrameLocks noGrp="1"/>
          </p:cNvGraphicFramePr>
          <p:nvPr/>
        </p:nvGraphicFramePr>
        <p:xfrm>
          <a:off x="299946" y="3183058"/>
          <a:ext cx="3554207" cy="2364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0672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1353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58386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November 17,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$57,000,000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$197.26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$206,522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43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277603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3219" y="2795044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4" y="856129"/>
            <a:ext cx="7454969" cy="430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418066" y="-1069165"/>
            <a:ext cx="519178" cy="3851736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TAPESTRY LONG FARM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906945" y="1192151"/>
            <a:ext cx="4289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16333 COLUMNS WAY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/>
        </p:nvGraphicFramePr>
        <p:xfrm>
          <a:off x="8315986" y="2251292"/>
          <a:ext cx="3749047" cy="2825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609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69438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81413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September 29,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$61,033,500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$210.30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$221,136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14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3889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660331" y="347322"/>
            <a:ext cx="5649190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SELECT PROPERTY SALES 2021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759415" y="1539358"/>
          <a:ext cx="9451022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29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341406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74142">
                  <a:extLst>
                    <a:ext uri="{9D8B030D-6E8A-4147-A177-3AD203B41FA5}">
                      <a16:colId xmlns:a16="http://schemas.microsoft.com/office/drawing/2014/main" val="1839836137"/>
                    </a:ext>
                  </a:extLst>
                </a:gridCol>
                <a:gridCol w="1781179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Exchange (student)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449 Ben Hur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$170,034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High Grove / The Addison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Grove Boulevard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$195,166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Sable Chase / Pine Grove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Blvd de Province / Bard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Chestnut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8686 Coy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$75,781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Boardwalk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8275 Vincent Road (Denham)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$125,455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Legacy at Twenty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2020 Veterans Blvd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$170,991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Rosenwald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1188 Rosenwald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$26,400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Crestworth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10032 Avenue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$21,700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291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105D4F0-5D6E-4A47-B7CF-53B830D273BD}"/>
              </a:ext>
            </a:extLst>
          </p:cNvPr>
          <p:cNvSpPr txBox="1"/>
          <p:nvPr/>
        </p:nvSpPr>
        <p:spPr>
          <a:xfrm>
            <a:off x="2442159" y="5349402"/>
            <a:ext cx="630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Prices per Unit are Increasing and Cap Rates are Decreasing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7313B-8D11-4932-861D-D4D6E9111ED0}"/>
              </a:ext>
            </a:extLst>
          </p:cNvPr>
          <p:cNvSpPr/>
          <p:nvPr/>
        </p:nvSpPr>
        <p:spPr>
          <a:xfrm>
            <a:off x="2370681" y="5259833"/>
            <a:ext cx="6448158" cy="106037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0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01109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EDC562-66C2-4894-B6E4-4EE7A1CBC77E}"/>
              </a:ext>
            </a:extLst>
          </p:cNvPr>
          <p:cNvSpPr/>
          <p:nvPr/>
        </p:nvSpPr>
        <p:spPr>
          <a:xfrm rot="5400000">
            <a:off x="6405705" y="18183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2018 - 2021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B823D2-EDFB-4C9C-89B7-471058B7A056}"/>
              </a:ext>
            </a:extLst>
          </p:cNvPr>
          <p:cNvSpPr/>
          <p:nvPr/>
        </p:nvSpPr>
        <p:spPr>
          <a:xfrm rot="5400000">
            <a:off x="3594718" y="4583193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2021 - 2022</a:t>
            </a:r>
          </a:p>
        </p:txBody>
      </p:sp>
      <p:pic>
        <p:nvPicPr>
          <p:cNvPr id="2056" name="Picture 8" descr="This is Why Bodybuilders Are More Jacked Than CrossFitters">
            <a:extLst>
              <a:ext uri="{FF2B5EF4-FFF2-40B4-BE49-F238E27FC236}">
                <a16:creationId xmlns:a16="http://schemas.microsoft.com/office/drawing/2014/main" id="{2A2A7831-AF8D-4926-9625-068CF972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16" y="3570711"/>
            <a:ext cx="5402795" cy="28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415D6-0D29-4CEB-B975-489F47383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36" y="500315"/>
            <a:ext cx="4240297" cy="2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Factors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in 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Sales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7281644" y="1899100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9" name="Object 8"/>
          <p:cNvSpPr/>
          <p:nvPr/>
        </p:nvSpPr>
        <p:spPr>
          <a:xfrm>
            <a:off x="3868381" y="4001510"/>
            <a:ext cx="3750960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INTEREST RATES</a:t>
            </a:r>
          </a:p>
        </p:txBody>
      </p:sp>
      <p:sp>
        <p:nvSpPr>
          <p:cNvPr id="10" name="Object 9"/>
          <p:cNvSpPr/>
          <p:nvPr/>
        </p:nvSpPr>
        <p:spPr>
          <a:xfrm>
            <a:off x="3811330" y="2274550"/>
            <a:ext cx="3470314" cy="14021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Cap Rates have been decreasing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     Class A – 4.25% - 4.75%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     Class B – 5.00% - 5.50%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     Class C/D – 5.75% - 7.0%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7281644" y="405717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4" name="Object 13"/>
          <p:cNvSpPr/>
          <p:nvPr/>
        </p:nvSpPr>
        <p:spPr>
          <a:xfrm>
            <a:off x="3586639" y="410247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5" name="Object 14"/>
          <p:cNvSpPr/>
          <p:nvPr/>
        </p:nvSpPr>
        <p:spPr>
          <a:xfrm>
            <a:off x="7688691" y="3963707"/>
            <a:ext cx="4189963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PENDING TRANSACTIONS</a:t>
            </a:r>
          </a:p>
        </p:txBody>
      </p:sp>
      <p:sp>
        <p:nvSpPr>
          <p:cNvPr id="16" name="Object 15"/>
          <p:cNvSpPr/>
          <p:nvPr/>
        </p:nvSpPr>
        <p:spPr>
          <a:xfrm>
            <a:off x="7957038" y="4415701"/>
            <a:ext cx="2768212" cy="867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Several big apartment sales still looming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86639" y="195533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8" name="Object 17"/>
          <p:cNvSpPr/>
          <p:nvPr/>
        </p:nvSpPr>
        <p:spPr>
          <a:xfrm>
            <a:off x="3811330" y="1889628"/>
            <a:ext cx="1851239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CAP RATES</a:t>
            </a:r>
          </a:p>
        </p:txBody>
      </p:sp>
      <p:sp>
        <p:nvSpPr>
          <p:cNvPr id="19" name="Object 18"/>
          <p:cNvSpPr/>
          <p:nvPr/>
        </p:nvSpPr>
        <p:spPr>
          <a:xfrm>
            <a:off x="3848859" y="4415701"/>
            <a:ext cx="3125802" cy="13909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10 Year Treasury Rates have increased by 100 bps over the past year (200bps over the past 2 years), and are expected to continue Increasing thru 2022</a:t>
            </a:r>
            <a:endParaRPr lang="en-US" sz="1600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682274" y="1867863"/>
            <a:ext cx="4411452" cy="2096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OUT OF STATE INVESTORS</a:t>
            </a:r>
          </a:p>
        </p:txBody>
      </p:sp>
      <p:sp>
        <p:nvSpPr>
          <p:cNvPr id="22" name="Object 21"/>
          <p:cNvSpPr/>
          <p:nvPr/>
        </p:nvSpPr>
        <p:spPr>
          <a:xfrm>
            <a:off x="7957038" y="2274550"/>
            <a:ext cx="3604892" cy="10137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Have been, and still are, showing a lot of interest in our apartment market</a:t>
            </a: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2021 ---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</p:spTree>
    <p:extLst>
      <p:ext uri="{BB962C8B-B14F-4D97-AF65-F5344CB8AC3E}">
        <p14:creationId xmlns:p14="http://schemas.microsoft.com/office/powerpoint/2010/main" val="26059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DA4AF4-78C9-4406-8689-DECCF340BCD2}"/>
              </a:ext>
            </a:extLst>
          </p:cNvPr>
          <p:cNvSpPr/>
          <p:nvPr/>
        </p:nvSpPr>
        <p:spPr>
          <a:xfrm>
            <a:off x="4215194" y="113099"/>
            <a:ext cx="8050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rgbClr val="0070C0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COMPLETED </a:t>
            </a:r>
          </a:p>
          <a:p>
            <a:pPr algn="ctr"/>
            <a:r>
              <a:rPr lang="en-US" sz="4000" b="1" spc="600" dirty="0">
                <a:solidFill>
                  <a:srgbClr val="0070C0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COMPLEXES 2021</a:t>
            </a:r>
          </a:p>
        </p:txBody>
      </p:sp>
    </p:spTree>
    <p:extLst>
      <p:ext uri="{BB962C8B-B14F-4D97-AF65-F5344CB8AC3E}">
        <p14:creationId xmlns:p14="http://schemas.microsoft.com/office/powerpoint/2010/main" val="360564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-13900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Shape 32">
            <a:extLst>
              <a:ext uri="{FF2B5EF4-FFF2-40B4-BE49-F238E27FC236}">
                <a16:creationId xmlns:a16="http://schemas.microsoft.com/office/drawing/2014/main" id="{CF29BEBB-32CB-4208-8699-6F4E59747057}"/>
              </a:ext>
            </a:extLst>
          </p:cNvPr>
          <p:cNvSpPr txBox="1">
            <a:spLocks/>
          </p:cNvSpPr>
          <p:nvPr/>
        </p:nvSpPr>
        <p:spPr>
          <a:xfrm>
            <a:off x="6537574" y="5257790"/>
            <a:ext cx="2850122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MidCity Flats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(59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4501-4659 North Blvd.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AAEB9-FDB0-43DD-AC6E-7AE9AC2D4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40" y="3536618"/>
            <a:ext cx="2447790" cy="1630229"/>
          </a:xfrm>
          <a:prstGeom prst="rect">
            <a:avLst/>
          </a:prstGeom>
        </p:spPr>
      </p:pic>
      <p:sp>
        <p:nvSpPr>
          <p:cNvPr id="17" name="Shape 32">
            <a:extLst>
              <a:ext uri="{FF2B5EF4-FFF2-40B4-BE49-F238E27FC236}">
                <a16:creationId xmlns:a16="http://schemas.microsoft.com/office/drawing/2014/main" id="{6B83F980-27FD-4D7C-93F0-3328CB9123FD}"/>
              </a:ext>
            </a:extLst>
          </p:cNvPr>
          <p:cNvSpPr txBox="1">
            <a:spLocks/>
          </p:cNvSpPr>
          <p:nvPr/>
        </p:nvSpPr>
        <p:spPr>
          <a:xfrm>
            <a:off x="1790919" y="5257790"/>
            <a:ext cx="4091620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Palms at Sunset Lake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(144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4150 McHugh Road, Zachary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8670237" y="2854071"/>
            <a:ext cx="3121157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200 Water Street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(20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(on Water Campus)</a:t>
            </a: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-16703" y="2854071"/>
            <a:ext cx="3646229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Oak Grove Townhomes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(88 Units)</a:t>
            </a:r>
          </a:p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17172 Oak Lawn Blvd, Prairieville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8355C-E6C8-4DA9-8E6E-BAA0BA6D2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9" y="3546482"/>
            <a:ext cx="2536612" cy="1630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D4D1D-5FE2-4D71-8AE4-84009ECCF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0" y="1031248"/>
            <a:ext cx="2527136" cy="16847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36" y="909405"/>
            <a:ext cx="2401182" cy="1800887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2942907" y="386286"/>
            <a:ext cx="5426830" cy="251039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COMPLEXES – COMPLETED IN 2021</a:t>
            </a:r>
          </a:p>
          <a:p>
            <a:pPr algn="ctr">
              <a:buClr>
                <a:srgbClr val="FFFFFF"/>
              </a:buClr>
            </a:pP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581 Units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Fewest in Single Year 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Since 2014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3750F-C9CF-431A-8A09-3C976DB3B2F4}"/>
              </a:ext>
            </a:extLst>
          </p:cNvPr>
          <p:cNvSpPr txBox="1"/>
          <p:nvPr/>
        </p:nvSpPr>
        <p:spPr>
          <a:xfrm>
            <a:off x="3119208" y="5949476"/>
            <a:ext cx="556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006600"/>
                </a:solidFill>
              </a:rPr>
              <a:t>Dawson Park and Royal Palms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CC5A2D-E73E-498C-99FC-83714BA0B730}"/>
              </a:ext>
            </a:extLst>
          </p:cNvPr>
          <p:cNvSpPr/>
          <p:nvPr/>
        </p:nvSpPr>
        <p:spPr>
          <a:xfrm>
            <a:off x="3119208" y="5946048"/>
            <a:ext cx="5566274" cy="52566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35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9" y="251361"/>
            <a:ext cx="9471094" cy="63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4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01" y="418674"/>
            <a:ext cx="8792597" cy="5864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-51436" y="2933157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5988-8407-44F8-A280-D57C41B85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6" y="267448"/>
            <a:ext cx="1568742" cy="1568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66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01" y="418674"/>
            <a:ext cx="8792597" cy="5864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-51436" y="2933157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A040B-EB90-478D-B9DA-1E964ED3F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5" y="172751"/>
            <a:ext cx="1560353" cy="1560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99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02" y="418674"/>
            <a:ext cx="8792595" cy="5864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877895" y="3236365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98C2F4-CD63-40F3-8D06-F1FDBC4C1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5" y="206308"/>
            <a:ext cx="1518408" cy="1518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119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00497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7" y="153809"/>
            <a:ext cx="5906449" cy="394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9176E-13CE-4B35-830C-6D270DA70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6" y="4241055"/>
            <a:ext cx="5162259" cy="228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4EF47-EBDB-4CBD-81DE-00285B99D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8" y="1031847"/>
            <a:ext cx="4264674" cy="306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DAE2A-F0AE-48B8-8EA1-12E215419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6" y="4377841"/>
            <a:ext cx="4908195" cy="2149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C9C57-C0E3-49F4-AE96-32174E21A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14" y="140832"/>
            <a:ext cx="1337749" cy="1337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15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443FD-F10A-4915-BDB8-DEB083B0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256039"/>
            <a:ext cx="2371725" cy="87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C8214-87B1-4AB5-AE25-D22A8FE25718}"/>
              </a:ext>
            </a:extLst>
          </p:cNvPr>
          <p:cNvSpPr txBox="1"/>
          <p:nvPr/>
        </p:nvSpPr>
        <p:spPr>
          <a:xfrm>
            <a:off x="359005" y="2305615"/>
            <a:ext cx="22328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Airline Highway Across From Costco</a:t>
            </a:r>
          </a:p>
        </p:txBody>
      </p:sp>
    </p:spTree>
    <p:extLst>
      <p:ext uri="{BB962C8B-B14F-4D97-AF65-F5344CB8AC3E}">
        <p14:creationId xmlns:p14="http://schemas.microsoft.com/office/powerpoint/2010/main" val="194010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94" y="0"/>
            <a:ext cx="953070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443FD-F10A-4915-BDB8-DEB083B0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" y="314762"/>
            <a:ext cx="2371725" cy="87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4B79E-9590-4863-9740-3D0A6F3DA5A0}"/>
              </a:ext>
            </a:extLst>
          </p:cNvPr>
          <p:cNvSpPr txBox="1"/>
          <p:nvPr/>
        </p:nvSpPr>
        <p:spPr>
          <a:xfrm>
            <a:off x="289568" y="2951946"/>
            <a:ext cx="1931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181720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BD0895-2FB6-4FE3-8948-2CC75889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7840765" y="476131"/>
            <a:ext cx="3881579" cy="591354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87237-2B61-4DB2-AA7F-1E143DA34724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rgbClr val="FFFFFF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rcRect l="18164" t="13958" r="18164" b="13958"/>
          <a:stretch/>
        </p:blipFill>
        <p:spPr>
          <a:xfrm>
            <a:off x="8123314" y="476131"/>
            <a:ext cx="3881579" cy="591354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8425338" y="476131"/>
            <a:ext cx="3373549" cy="14320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416"/>
              </a:lnSpc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National Apartment</a:t>
            </a:r>
            <a:br>
              <a:rPr lang="en-US" sz="4400" b="1" dirty="0">
                <a:solidFill>
                  <a:srgbClr val="FFFFFF"/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</a:br>
            <a:r>
              <a:rPr lang="en-US" sz="4400" b="1" dirty="0">
                <a:solidFill>
                  <a:srgbClr val="FFFFFF"/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Info</a:t>
            </a:r>
            <a:endParaRPr lang="en-US" sz="4400" b="1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82678" y="1289682"/>
            <a:ext cx="133317" cy="133317"/>
          </a:xfrm>
          <a:prstGeom prst="ellipse">
            <a:avLst/>
          </a:prstGeom>
          <a:solidFill>
            <a:schemeClr val="tx2"/>
          </a:solidFill>
        </p:spPr>
      </p:sp>
      <p:sp>
        <p:nvSpPr>
          <p:cNvPr id="6" name="Object 5"/>
          <p:cNvSpPr/>
          <p:nvPr/>
        </p:nvSpPr>
        <p:spPr>
          <a:xfrm>
            <a:off x="758872" y="1218910"/>
            <a:ext cx="6754985" cy="4381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38"/>
              </a:lnSpc>
              <a:spcAft>
                <a:spcPts val="600"/>
              </a:spcAft>
              <a:buNone/>
            </a:pPr>
            <a:r>
              <a:rPr lang="en-US" sz="2400" b="1" kern="0" spc="278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2021 – National Apartment Market  </a:t>
            </a:r>
            <a:endParaRPr lang="en-US" sz="24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58874" y="2033795"/>
            <a:ext cx="6539234" cy="37185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400" b="1" kern="0" spc="57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Record $335 billion in multifamily sales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b="1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400" b="1" kern="0" spc="57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Net absorption of units was up 238% over 2020 figures</a:t>
            </a: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b="1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400" b="1" kern="0" spc="57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Nationally, average rents rose 13.4%</a:t>
            </a: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b="1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400" b="1" kern="0" spc="57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</a:rPr>
              <a:t>Some markets reporting 25% to 30%          increase in rents over 2020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0BA91-2606-4289-9B6E-BF2CFC9627B7}"/>
              </a:ext>
            </a:extLst>
          </p:cNvPr>
          <p:cNvSpPr/>
          <p:nvPr/>
        </p:nvSpPr>
        <p:spPr>
          <a:xfrm>
            <a:off x="336628" y="1124803"/>
            <a:ext cx="7098213" cy="496196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A0464-9FA5-4696-A01F-751A06996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259" y="5319806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1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94" y="-58723"/>
            <a:ext cx="9530706" cy="6916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443FD-F10A-4915-BDB8-DEB083B0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" y="314762"/>
            <a:ext cx="2371725" cy="87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4B79E-9590-4863-9740-3D0A6F3DA5A0}"/>
              </a:ext>
            </a:extLst>
          </p:cNvPr>
          <p:cNvSpPr txBox="1"/>
          <p:nvPr/>
        </p:nvSpPr>
        <p:spPr>
          <a:xfrm>
            <a:off x="289568" y="2951946"/>
            <a:ext cx="193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233185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" y="222854"/>
            <a:ext cx="4589585" cy="3442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36" y="222854"/>
            <a:ext cx="4998303" cy="299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36" y="3342271"/>
            <a:ext cx="7112330" cy="3056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9F7E5-081A-4049-A069-538D8CB85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98567"/>
            <a:ext cx="2371725" cy="87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965E2-492E-4E49-B8DD-9898555CE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" y="3800758"/>
            <a:ext cx="4589584" cy="25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71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282011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801376" y="5189242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Elysian – Phase 3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(42 Units)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1092 Spanish Town Road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5868524" y="2474310"/>
            <a:ext cx="4882355" cy="201651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352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6" y="2060356"/>
            <a:ext cx="4265774" cy="2844429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16893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COMPLEXES – COMPLETED IN 2021</a:t>
            </a:r>
          </a:p>
          <a:p>
            <a:pPr algn="ctr"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Only 1 Complex Completed in 2021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5767633" y="2280082"/>
            <a:ext cx="5084135" cy="229127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12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2" y="0"/>
            <a:ext cx="9550398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accent4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41925" y="2039442"/>
            <a:ext cx="271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solidFill>
                  <a:schemeClr val="bg1"/>
                </a:solidFill>
                <a:latin typeface="Montserrat" panose="00000800000000000000" pitchFamily="50" charset="0"/>
              </a:rPr>
              <a:t>THE ELYSIAN PHASE 3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2665" y="3393914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9AF2B-C8FC-4058-BD63-B5EABAA8DE8E}"/>
              </a:ext>
            </a:extLst>
          </p:cNvPr>
          <p:cNvSpPr txBox="1"/>
          <p:nvPr/>
        </p:nvSpPr>
        <p:spPr>
          <a:xfrm>
            <a:off x="189037" y="3725630"/>
            <a:ext cx="2210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BATON ROUGE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0557B-13F5-4077-97A1-D4882920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5" y="637958"/>
            <a:ext cx="1316739" cy="7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1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7" y="662730"/>
            <a:ext cx="8427901" cy="5619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63268" y="2995550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F364A-DA3F-4003-8C72-34B4B1E09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1" y="505883"/>
            <a:ext cx="1746149" cy="10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62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7" y="662730"/>
            <a:ext cx="8427901" cy="5619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90203" y="3210993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F364A-DA3F-4003-8C72-34B4B1E09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1" y="505883"/>
            <a:ext cx="1746149" cy="10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2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8" y="662730"/>
            <a:ext cx="8427899" cy="5619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CF364A-DA3F-4003-8C72-34B4B1E09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1" y="505883"/>
            <a:ext cx="1746149" cy="1012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6AF089-7BE1-42BC-99A4-346C3A68C367}"/>
              </a:ext>
            </a:extLst>
          </p:cNvPr>
          <p:cNvSpPr txBox="1"/>
          <p:nvPr/>
        </p:nvSpPr>
        <p:spPr>
          <a:xfrm>
            <a:off x="1112394" y="3235489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Montserrat" panose="00000800000000000000" pitchFamily="50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805013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75884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948084" y="1965599"/>
            <a:ext cx="3494065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 COMPLEXES COMPLETED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2018 - 2021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765544" y="854783"/>
          <a:ext cx="6972853" cy="151932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16961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71038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8485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814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ontserrat" panose="0000080000000000000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 panose="0000080000000000000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anose="0000080000000000000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Student Units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EF584B3D-1E90-4DC6-9285-711BFAF74229}"/>
              </a:ext>
            </a:extLst>
          </p:cNvPr>
          <p:cNvSpPr/>
          <p:nvPr/>
        </p:nvSpPr>
        <p:spPr>
          <a:xfrm>
            <a:off x="2705973" y="1417194"/>
            <a:ext cx="4755001" cy="1508719"/>
          </a:xfrm>
          <a:prstGeom prst="ellipse">
            <a:avLst/>
          </a:prstGeom>
          <a:solidFill>
            <a:schemeClr val="bg1">
              <a:alpha val="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hape 32">
            <a:extLst>
              <a:ext uri="{FF2B5EF4-FFF2-40B4-BE49-F238E27FC236}">
                <a16:creationId xmlns:a16="http://schemas.microsoft.com/office/drawing/2014/main" id="{D74A374F-F661-4927-A568-1F68C57372E0}"/>
              </a:ext>
            </a:extLst>
          </p:cNvPr>
          <p:cNvSpPr txBox="1">
            <a:spLocks/>
          </p:cNvSpPr>
          <p:nvPr/>
        </p:nvSpPr>
        <p:spPr>
          <a:xfrm>
            <a:off x="1810792" y="3515502"/>
            <a:ext cx="4882355" cy="276562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2018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805 Units</a:t>
            </a: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D8AD69-801C-47FE-AD0B-48CCABF93573}"/>
              </a:ext>
            </a:extLst>
          </p:cNvPr>
          <p:cNvSpPr/>
          <p:nvPr/>
        </p:nvSpPr>
        <p:spPr>
          <a:xfrm>
            <a:off x="1770898" y="3428253"/>
            <a:ext cx="4882355" cy="266909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59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11F9F3-6389-4477-888D-B01BBE8883BC}"/>
              </a:ext>
            </a:extLst>
          </p:cNvPr>
          <p:cNvSpPr/>
          <p:nvPr/>
        </p:nvSpPr>
        <p:spPr>
          <a:xfrm>
            <a:off x="-282011" y="4318350"/>
            <a:ext cx="53154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APARTMENTS UNDER CONSTRUCTION 2022-2023</a:t>
            </a:r>
          </a:p>
        </p:txBody>
      </p:sp>
    </p:spTree>
    <p:extLst>
      <p:ext uri="{BB962C8B-B14F-4D97-AF65-F5344CB8AC3E}">
        <p14:creationId xmlns:p14="http://schemas.microsoft.com/office/powerpoint/2010/main" val="4116442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990986" y="1891939"/>
            <a:ext cx="3835295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2022 - 2023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444138" y="1626285"/>
          <a:ext cx="7181457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539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842064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8485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River House 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101 River House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Residences at Rivermark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451 Florida Street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Bend on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Burbank @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Waters at 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 Hwy @ LA Hwy 44 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32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Conventional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794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4407F1-10F8-4EAB-9C96-E99013B75C96}"/>
              </a:ext>
            </a:extLst>
          </p:cNvPr>
          <p:cNvSpPr/>
          <p:nvPr/>
        </p:nvSpPr>
        <p:spPr>
          <a:xfrm>
            <a:off x="7876308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396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312288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300044" y="4323774"/>
            <a:ext cx="3651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MATCHED SAMPLE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4834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225+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34,449+ Units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34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BF0C8-462F-4233-B972-16531B8D7B0F}"/>
              </a:ext>
            </a:extLst>
          </p:cNvPr>
          <p:cNvSpPr/>
          <p:nvPr/>
        </p:nvSpPr>
        <p:spPr>
          <a:xfrm rot="5400000">
            <a:off x="1649642" y="-854495"/>
            <a:ext cx="1027754" cy="3361320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2022 Rental Survey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CF58B9-3DD7-40C2-89E5-73FC3F4AD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91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28E7AC-AF9C-40A2-A97E-3C874F02754A}"/>
              </a:ext>
            </a:extLst>
          </p:cNvPr>
          <p:cNvSpPr/>
          <p:nvPr/>
        </p:nvSpPr>
        <p:spPr>
          <a:xfrm>
            <a:off x="2001444" y="4338533"/>
            <a:ext cx="303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FULL DATA SET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6B2D9F-9F7F-4031-BEBC-EEA6B00F4717}"/>
              </a:ext>
            </a:extLst>
          </p:cNvPr>
          <p:cNvSpPr/>
          <p:nvPr/>
        </p:nvSpPr>
        <p:spPr>
          <a:xfrm>
            <a:off x="1610745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250+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39,037+ Units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27A264-5C54-4365-8174-4137951D17BD}"/>
              </a:ext>
            </a:extLst>
          </p:cNvPr>
          <p:cNvCxnSpPr/>
          <p:nvPr/>
        </p:nvCxnSpPr>
        <p:spPr>
          <a:xfrm>
            <a:off x="5973510" y="1828800"/>
            <a:ext cx="0" cy="4443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77369" y="1965599"/>
            <a:ext cx="3662997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2022 - 2023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/>
        </p:nvGraphicFramePr>
        <p:xfrm>
          <a:off x="251632" y="623831"/>
          <a:ext cx="7812607" cy="542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433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27292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63098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Drakes Landing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Ardenwood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Cypress at Gardere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501 Gardere Lane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Valencia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Spanish Town Park at N. 13th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Motor City Apts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Blvd. @ Scenic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Lotus Village Seniors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Gracie St. @ Gayosa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Howell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4201 Ford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52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Capstone at Scottlandville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8770 Elm Grove Garden 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1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4065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3901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7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Sherwood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Darryl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3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Juban Lakes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Buddy Ellis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Morningside at Juban Lakes (Senior)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Buddy Ellis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Total Affordable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1,669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6327A4F-18C2-4FD5-9477-FD0221F19357}"/>
              </a:ext>
            </a:extLst>
          </p:cNvPr>
          <p:cNvSpPr/>
          <p:nvPr/>
        </p:nvSpPr>
        <p:spPr>
          <a:xfrm>
            <a:off x="8231650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4E0F9-2D64-47BA-8E28-86670E936B96}"/>
              </a:ext>
            </a:extLst>
          </p:cNvPr>
          <p:cNvSpPr/>
          <p:nvPr/>
        </p:nvSpPr>
        <p:spPr>
          <a:xfrm>
            <a:off x="3288299" y="5646096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60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8027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61314" y="1256063"/>
            <a:ext cx="3733800" cy="185028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UNIT CONSTRUCTION </a:t>
            </a:r>
          </a:p>
          <a:p>
            <a:pPr algn="ctr">
              <a:buClr>
                <a:srgbClr val="FFFFFF"/>
              </a:buClr>
            </a:pP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2015 - 2023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77835-FA7C-4883-A5CA-5A4FB7C3EBCB}"/>
              </a:ext>
            </a:extLst>
          </p:cNvPr>
          <p:cNvSpPr txBox="1"/>
          <p:nvPr/>
        </p:nvSpPr>
        <p:spPr>
          <a:xfrm>
            <a:off x="369336" y="4463500"/>
            <a:ext cx="2575199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1,669 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Affordable Units Under Construction</a:t>
            </a: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89AC6-7E9E-4325-997A-E41795CFFA09}"/>
              </a:ext>
            </a:extLst>
          </p:cNvPr>
          <p:cNvSpPr txBox="1"/>
          <p:nvPr/>
        </p:nvSpPr>
        <p:spPr>
          <a:xfrm>
            <a:off x="5748533" y="4463500"/>
            <a:ext cx="2701715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90.9%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Current Occupancy Ranges from 73% to 100%</a:t>
            </a:r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B7BFF-0924-47DE-B732-30DBC237732B}"/>
              </a:ext>
            </a:extLst>
          </p:cNvPr>
          <p:cNvSpPr txBox="1"/>
          <p:nvPr/>
        </p:nvSpPr>
        <p:spPr>
          <a:xfrm>
            <a:off x="3044607" y="4463500"/>
            <a:ext cx="2603854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3,680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Additional Affordable Units Surveyed in 33 Complexes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76FC52-0FCB-4A63-BC26-6F79EA42829E}"/>
              </a:ext>
            </a:extLst>
          </p:cNvPr>
          <p:cNvSpPr/>
          <p:nvPr/>
        </p:nvSpPr>
        <p:spPr>
          <a:xfrm rot="5400000" flipH="1">
            <a:off x="4386931" y="332178"/>
            <a:ext cx="45719" cy="8080914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8F09B91-308F-423D-9C27-2A259A9B2D8D}"/>
              </a:ext>
            </a:extLst>
          </p:cNvPr>
          <p:cNvGraphicFramePr>
            <a:graphicFrameLocks/>
          </p:cNvGraphicFramePr>
          <p:nvPr/>
        </p:nvGraphicFramePr>
        <p:xfrm>
          <a:off x="396970" y="178027"/>
          <a:ext cx="8053278" cy="400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7872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084321" y="1648099"/>
            <a:ext cx="3777241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2022 - 2023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D52FE7-E62D-4C0A-9849-4874FB9C91C5}"/>
              </a:ext>
            </a:extLst>
          </p:cNvPr>
          <p:cNvGraphicFramePr>
            <a:graphicFrameLocks noGrp="1"/>
          </p:cNvGraphicFramePr>
          <p:nvPr/>
        </p:nvGraphicFramePr>
        <p:xfrm>
          <a:off x="525734" y="2185085"/>
          <a:ext cx="7333547" cy="187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905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23819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16300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Vue on Parker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West Parker @ Gourier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897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01FEF4-F3AC-440E-B14B-E32DBDA4A30E}"/>
              </a:ext>
            </a:extLst>
          </p:cNvPr>
          <p:cNvCxnSpPr>
            <a:cxnSpLocks/>
          </p:cNvCxnSpPr>
          <p:nvPr/>
        </p:nvCxnSpPr>
        <p:spPr>
          <a:xfrm>
            <a:off x="5067656" y="3692215"/>
            <a:ext cx="2164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7086438-71A8-49F9-9DC6-0CEEE6277FA9}"/>
              </a:ext>
            </a:extLst>
          </p:cNvPr>
          <p:cNvSpPr/>
          <p:nvPr/>
        </p:nvSpPr>
        <p:spPr>
          <a:xfrm>
            <a:off x="471611" y="2091726"/>
            <a:ext cx="7441794" cy="206631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26486"/>
      </p:ext>
    </p:extLst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5166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54718" y="821811"/>
            <a:ext cx="704363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PROPOSED COMPLEXES 2023-2024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626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113D15-2C1B-4660-A28D-92C8E7D7D588}"/>
              </a:ext>
            </a:extLst>
          </p:cNvPr>
          <p:cNvGraphicFramePr>
            <a:graphicFrameLocks noGrp="1"/>
          </p:cNvGraphicFramePr>
          <p:nvPr/>
        </p:nvGraphicFramePr>
        <p:xfrm>
          <a:off x="862666" y="2220821"/>
          <a:ext cx="10289136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999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37650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702487">
                  <a:extLst>
                    <a:ext uri="{9D8B030D-6E8A-4147-A177-3AD203B41FA5}">
                      <a16:colId xmlns:a16="http://schemas.microsoft.com/office/drawing/2014/main" val="2792397251"/>
                    </a:ext>
                  </a:extLst>
                </a:gridCol>
                <a:gridCol w="1122173">
                  <a:extLst>
                    <a:ext uri="{9D8B030D-6E8A-4147-A177-3AD203B41FA5}">
                      <a16:colId xmlns:a16="http://schemas.microsoft.com/office/drawing/2014/main" val="2274032731"/>
                    </a:ext>
                  </a:extLst>
                </a:gridCol>
                <a:gridCol w="147798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87A4D3"/>
                        </a:solidFill>
                        <a:latin typeface="Montserrat" panose="0000080000000000000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Conventional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Student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Affordable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2023-2024 Likely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2023-2024 Less Likely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362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362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Proposed/Announced 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1,385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0C2EE5F-BCD6-49D8-925D-F2957D7E9A8B}"/>
              </a:ext>
            </a:extLst>
          </p:cNvPr>
          <p:cNvSpPr/>
          <p:nvPr/>
        </p:nvSpPr>
        <p:spPr>
          <a:xfrm>
            <a:off x="7132373" y="2543276"/>
            <a:ext cx="3852787" cy="2174003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06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8316" y="229360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160695" y="62864"/>
            <a:ext cx="109317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NUMBER OF UNITS COMPLETED/PROPOSED 2012-2023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B36727-16A5-4C08-9E8E-02B0A963A89D}"/>
              </a:ext>
            </a:extLst>
          </p:cNvPr>
          <p:cNvSpPr/>
          <p:nvPr/>
        </p:nvSpPr>
        <p:spPr>
          <a:xfrm>
            <a:off x="224814" y="2867373"/>
            <a:ext cx="1859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688948"/>
                </a:solidFill>
                <a:latin typeface="Montserrat" panose="00000800000000000000"/>
              </a:rPr>
              <a:t>2006 – 2008</a:t>
            </a:r>
          </a:p>
          <a:p>
            <a:pPr algn="ctr"/>
            <a:r>
              <a:rPr lang="it-IT" sz="1600" dirty="0">
                <a:solidFill>
                  <a:srgbClr val="688948"/>
                </a:solidFill>
                <a:latin typeface="Montserrat" panose="00000800000000000000"/>
              </a:rPr>
              <a:t>Post Katrina</a:t>
            </a:r>
          </a:p>
          <a:p>
            <a:pPr algn="ctr"/>
            <a:r>
              <a:rPr lang="it-IT" sz="1600" dirty="0">
                <a:solidFill>
                  <a:srgbClr val="688948"/>
                </a:solidFill>
                <a:latin typeface="Montserrat" panose="00000800000000000000"/>
              </a:rPr>
              <a:t>3,983 Units Constructed or 1,328 Units/Yr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D5556A-37BF-41B9-AA15-DB4D7D60DA8E}"/>
              </a:ext>
            </a:extLst>
          </p:cNvPr>
          <p:cNvSpPr/>
          <p:nvPr/>
        </p:nvSpPr>
        <p:spPr>
          <a:xfrm>
            <a:off x="6386805" y="1666445"/>
            <a:ext cx="1620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2020 – 2021</a:t>
            </a:r>
          </a:p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1,261 Units or 630 Units/Year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946E7-9244-417C-907A-EC9882EDBDC1}"/>
              </a:ext>
            </a:extLst>
          </p:cNvPr>
          <p:cNvSpPr/>
          <p:nvPr/>
        </p:nvSpPr>
        <p:spPr>
          <a:xfrm>
            <a:off x="2706590" y="1538670"/>
            <a:ext cx="1728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2015 – 2019</a:t>
            </a:r>
          </a:p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7,822 Units Constructed or 1,564 Units/Yr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D9EBE8-21E7-4115-8EFA-F2A1CD571E0E}"/>
              </a:ext>
            </a:extLst>
          </p:cNvPr>
          <p:cNvSpPr/>
          <p:nvPr/>
        </p:nvSpPr>
        <p:spPr>
          <a:xfrm>
            <a:off x="9326387" y="1840567"/>
            <a:ext cx="2552792" cy="131374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ato Light" panose="020F0502020204030203"/>
              </a:rPr>
              <a:t>2022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2,595 Units U.C.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1,669 Affordable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259827" y="864361"/>
          <a:ext cx="10288767" cy="5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494BE0C0-E107-4B2B-846F-C711C35F8CC9}"/>
              </a:ext>
            </a:extLst>
          </p:cNvPr>
          <p:cNvSpPr/>
          <p:nvPr/>
        </p:nvSpPr>
        <p:spPr>
          <a:xfrm>
            <a:off x="8734805" y="4450090"/>
            <a:ext cx="366378" cy="16262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E59B6-7989-4410-8190-8138329E5796}"/>
              </a:ext>
            </a:extLst>
          </p:cNvPr>
          <p:cNvSpPr/>
          <p:nvPr/>
        </p:nvSpPr>
        <p:spPr>
          <a:xfrm>
            <a:off x="8249793" y="4190812"/>
            <a:ext cx="499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87CE17-541F-4013-8271-78C720C5A6FD}"/>
              </a:ext>
            </a:extLst>
          </p:cNvPr>
          <p:cNvSpPr/>
          <p:nvPr/>
        </p:nvSpPr>
        <p:spPr>
          <a:xfrm>
            <a:off x="6362267" y="1611362"/>
            <a:ext cx="1669312" cy="9318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FC76A-3E8D-4E84-B9DE-6C3F685D2FDC}"/>
              </a:ext>
            </a:extLst>
          </p:cNvPr>
          <p:cNvSpPr/>
          <p:nvPr/>
        </p:nvSpPr>
        <p:spPr>
          <a:xfrm>
            <a:off x="2736197" y="1492917"/>
            <a:ext cx="1669312" cy="1168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62184B-E9A6-48BD-8A75-8F4B5BA8BB59}"/>
              </a:ext>
            </a:extLst>
          </p:cNvPr>
          <p:cNvSpPr/>
          <p:nvPr/>
        </p:nvSpPr>
        <p:spPr>
          <a:xfrm>
            <a:off x="319903" y="2877991"/>
            <a:ext cx="1669312" cy="132343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26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829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25" y="278296"/>
            <a:ext cx="9115465" cy="6388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1954" y="-25351"/>
            <a:ext cx="1189973" cy="7182882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611181" y="4933903"/>
            <a:ext cx="3926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SUMMARY AND CONCLUSIONS </a:t>
            </a:r>
            <a:endParaRPr lang="en-US" sz="4000" b="1" spc="600" dirty="0">
              <a:solidFill>
                <a:schemeClr val="bg1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89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303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9434" y="403855"/>
            <a:ext cx="9704144" cy="593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4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 Summary - 2021</a:t>
            </a:r>
            <a:endParaRPr lang="en-US" sz="40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1922825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31156" r="31156"/>
          <a:stretch/>
        </p:blipFill>
        <p:spPr>
          <a:xfrm>
            <a:off x="0" y="0"/>
            <a:ext cx="1922825" cy="686580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rcRect l="7829" r="7829"/>
          <a:stretch/>
        </p:blipFill>
        <p:spPr>
          <a:xfrm>
            <a:off x="2598812" y="1733117"/>
            <a:ext cx="1767136" cy="1562527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017969" y="3432904"/>
            <a:ext cx="923205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RENTS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2389434" y="4031668"/>
            <a:ext cx="2075575" cy="143621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9.43% to an Average of $1.16/sf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Class A Rents in Baton Rouge Up 21.6%</a:t>
            </a:r>
            <a:endParaRPr lang="en-US" sz="1400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7"/>
          <a:srcRect l="-8009" t="-5556" r="-8009" b="-5556"/>
          <a:stretch/>
        </p:blipFill>
        <p:spPr>
          <a:xfrm>
            <a:off x="5036318" y="1697338"/>
            <a:ext cx="1623532" cy="159830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187082" y="3432904"/>
            <a:ext cx="1323534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VACANCY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26301" y="4031668"/>
            <a:ext cx="2243566" cy="148485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4.92% Matched Sample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4.88% Full Data Set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LSU Area Decreased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17% to 7%</a:t>
            </a:r>
            <a:endParaRPr lang="en-US" sz="1400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4" y="1742639"/>
            <a:ext cx="1164754" cy="1553005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326845" y="3421822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1159" y="4031668"/>
            <a:ext cx="2165083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Only 623 Units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Completed in 2020;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Lowest Since 2014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Affordable - 1,669 units Under Construction</a:t>
            </a:r>
            <a:endParaRPr lang="en-US" dirty="0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73" y="1733117"/>
            <a:ext cx="1854468" cy="156252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715251" y="3432904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SALES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715251" y="4031668"/>
            <a:ext cx="1973711" cy="143621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Record $580 Million in Sales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Amount of High Dollar Sales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1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2022-2023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8" r="36118"/>
          <a:stretch/>
        </p:blipFill>
        <p:spPr>
          <a:xfrm>
            <a:off x="0" y="-29911"/>
            <a:ext cx="1922861" cy="686580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rcRect l="16667" r="14840" b="-2740"/>
          <a:stretch/>
        </p:blipFill>
        <p:spPr>
          <a:xfrm>
            <a:off x="2662143" y="2068566"/>
            <a:ext cx="1428393" cy="14283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766126" y="3603046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82613"/>
            <a:ext cx="2324820" cy="11393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to INCREASE in 2022 - 2023 at Historical 1% to 3% Level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/>
          <a:srcRect t="12500" r="-2740" b="10445"/>
          <a:stretch/>
        </p:blipFill>
        <p:spPr>
          <a:xfrm>
            <a:off x="5112013" y="2068566"/>
            <a:ext cx="1428393" cy="14283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95104" y="3644237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28331" y="4182612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Overall 5% to 7%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Watch Affordable Properties</a:t>
            </a:r>
            <a:endParaRPr lang="en-US" sz="1600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t="8790" r="-2740" b="6532"/>
          <a:stretch/>
        </p:blipFill>
        <p:spPr>
          <a:xfrm>
            <a:off x="7561884" y="2068566"/>
            <a:ext cx="1428393" cy="142839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322566" y="3603046"/>
            <a:ext cx="219270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6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247934" y="4159851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Construction Costs and Interest Rates Increasing,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of New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Will Likely    Slow Down</a:t>
            </a:r>
            <a:endParaRPr lang="en-US" sz="1600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7"/>
          <a:srcRect l="16667" r="14840" b="-2740"/>
          <a:stretch/>
        </p:blipFill>
        <p:spPr>
          <a:xfrm>
            <a:off x="10011755" y="2068566"/>
            <a:ext cx="1428393" cy="142839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042544" y="3603046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47720"/>
            <a:ext cx="2069550" cy="23064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Slowdown of Sales Due to Increasing Interest Rates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Still Have Low Inventory and Lots of Money Chasing Deals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26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200940" y="2177987"/>
            <a:ext cx="3702994" cy="36466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D. Wesley Moore, II, MAI,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Abby McMasters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Mark Segalla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Elifin Realty – Multifamily Division</a:t>
            </a: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Deane Bryson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US" alt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Bearing Point Properties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149669"/>
            <a:ext cx="41529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Laura T. White, CPM 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NAI Latter &amp; Blum Property Management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Chris Gremillion, CCIM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Multifamily Division of NAI Latter &amp; Blum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Chad Rigby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Stirling Investment Advisors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MULTIFAMILY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131993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1885" y="4318144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61" y="944325"/>
            <a:ext cx="2484675" cy="2484675"/>
          </a:xfrm>
          <a:prstGeom prst="rect">
            <a:avLst/>
          </a:prstGeom>
        </p:spPr>
      </p:pic>
      <p:sp>
        <p:nvSpPr>
          <p:cNvPr id="11" name="Shape 31">
            <a:extLst>
              <a:ext uri="{FF2B5EF4-FFF2-40B4-BE49-F238E27FC236}">
                <a16:creationId xmlns:a16="http://schemas.microsoft.com/office/drawing/2014/main" id="{E3537988-C049-429E-99DB-0889EEDC151D}"/>
              </a:ext>
            </a:extLst>
          </p:cNvPr>
          <p:cNvSpPr txBox="1">
            <a:spLocks/>
          </p:cNvSpPr>
          <p:nvPr/>
        </p:nvSpPr>
        <p:spPr>
          <a:xfrm>
            <a:off x="3776649" y="4558710"/>
            <a:ext cx="5066249" cy="2051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Contact Info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www.CookMoore. com</a:t>
            </a:r>
            <a:endParaRPr lang="en-US" altLang="en-US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</p:sp>
      <p:sp>
        <p:nvSpPr>
          <p:cNvPr id="3" name="Object 2"/>
          <p:cNvSpPr/>
          <p:nvPr/>
        </p:nvSpPr>
        <p:spPr>
          <a:xfrm>
            <a:off x="852423" y="1918149"/>
            <a:ext cx="1516029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5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10%</a:t>
            </a:r>
            <a:endParaRPr lang="en-US" sz="5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71513" y="2741282"/>
            <a:ext cx="1944210" cy="334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KATRINA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34382" y="3380381"/>
            <a:ext cx="952262" cy="0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938374" y="3603742"/>
            <a:ext cx="1345567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6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4%</a:t>
            </a:r>
            <a:endParaRPr lang="en-US" sz="60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9828" y="4291304"/>
            <a:ext cx="1747579" cy="89587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2016 FLOOD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32" y="491244"/>
            <a:ext cx="8982943" cy="5931773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039" y="2320632"/>
            <a:ext cx="1352212" cy="447563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591" y="2714393"/>
            <a:ext cx="95226" cy="9522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3365" y="4376185"/>
            <a:ext cx="390427" cy="904649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91037" y="5228364"/>
            <a:ext cx="95226" cy="9522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5905" y="3852346"/>
            <a:ext cx="571357" cy="67610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57814" y="3814255"/>
            <a:ext cx="95226" cy="9522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5353441" y="1757194"/>
            <a:ext cx="1673388" cy="405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  <a:endParaRPr lang="en-US" sz="1600" dirty="0"/>
          </a:p>
        </p:txBody>
      </p:sp>
      <p:sp>
        <p:nvSpPr>
          <p:cNvPr id="17" name="Object 16"/>
          <p:cNvSpPr/>
          <p:nvPr/>
        </p:nvSpPr>
        <p:spPr>
          <a:xfrm>
            <a:off x="5156023" y="2042217"/>
            <a:ext cx="2301220" cy="1910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18" name="Object 17"/>
          <p:cNvSpPr/>
          <p:nvPr/>
        </p:nvSpPr>
        <p:spPr>
          <a:xfrm>
            <a:off x="2745394" y="3909481"/>
            <a:ext cx="1415923" cy="2022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KATRINA</a:t>
            </a:r>
            <a:endParaRPr lang="en-US" sz="1400" dirty="0"/>
          </a:p>
        </p:txBody>
      </p:sp>
      <p:sp>
        <p:nvSpPr>
          <p:cNvPr id="19" name="Object 18"/>
          <p:cNvSpPr/>
          <p:nvPr/>
        </p:nvSpPr>
        <p:spPr>
          <a:xfrm>
            <a:off x="2694166" y="4150199"/>
            <a:ext cx="1518380" cy="1832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HANGOVER</a:t>
            </a:r>
            <a:endParaRPr lang="en-US" sz="1400" dirty="0"/>
          </a:p>
        </p:txBody>
      </p:sp>
      <p:sp>
        <p:nvSpPr>
          <p:cNvPr id="20" name="Object 19"/>
          <p:cNvSpPr/>
          <p:nvPr/>
        </p:nvSpPr>
        <p:spPr>
          <a:xfrm>
            <a:off x="6095905" y="4630820"/>
            <a:ext cx="1326160" cy="2412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- 3%</a:t>
            </a:r>
            <a:endParaRPr lang="en-US" sz="1600" dirty="0"/>
          </a:p>
        </p:txBody>
      </p:sp>
      <p:sp>
        <p:nvSpPr>
          <p:cNvPr id="21" name="Object 20"/>
          <p:cNvSpPr/>
          <p:nvPr/>
        </p:nvSpPr>
        <p:spPr>
          <a:xfrm>
            <a:off x="5702138" y="4877571"/>
            <a:ext cx="2113694" cy="121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 GROWTH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85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B604-ECEB-4727-8DC8-D4858A023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" y="0"/>
            <a:ext cx="12084618" cy="69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497270" y="321452"/>
            <a:ext cx="10210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HISTORICAL VACANCY RATES</a:t>
            </a:r>
          </a:p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83839F-B5CD-4281-8DAF-D76805713AC8}"/>
              </a:ext>
            </a:extLst>
          </p:cNvPr>
          <p:cNvGraphicFramePr/>
          <p:nvPr/>
        </p:nvGraphicFramePr>
        <p:xfrm>
          <a:off x="1158949" y="1029338"/>
          <a:ext cx="8790100" cy="549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A5A03EB-20AC-4E76-B36B-D26DF95F35D7}"/>
              </a:ext>
            </a:extLst>
          </p:cNvPr>
          <p:cNvSpPr txBox="1"/>
          <p:nvPr/>
        </p:nvSpPr>
        <p:spPr>
          <a:xfrm>
            <a:off x="9510539" y="3778864"/>
            <a:ext cx="1842457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boto"/>
              </a:rPr>
              <a:t>4.92% Vacancy Rate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boto"/>
              </a:rPr>
              <a:t>in 2022</a:t>
            </a:r>
          </a:p>
        </p:txBody>
      </p:sp>
    </p:spTree>
    <p:extLst>
      <p:ext uri="{BB962C8B-B14F-4D97-AF65-F5344CB8AC3E}">
        <p14:creationId xmlns:p14="http://schemas.microsoft.com/office/powerpoint/2010/main" val="30008343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2290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521151" y="1594472"/>
          <a:ext cx="8899984" cy="399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911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534197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887461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702415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765956">
                <a:tc>
                  <a:txBody>
                    <a:bodyPr/>
                    <a:lstStyle/>
                    <a:p>
                      <a:endParaRPr lang="en-US" b="0" dirty="0">
                        <a:latin typeface="+mn-lt"/>
                      </a:endParaRPr>
                    </a:p>
                    <a:p>
                      <a:r>
                        <a:rPr lang="en-US" b="0" dirty="0">
                          <a:latin typeface="+mn-lt"/>
                        </a:rPr>
                        <a:t>Submarket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Baton Rouge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+24.6%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Central Business District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By-the-Bed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+0.07%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Ascension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+12.73%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+14.81%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Livingston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6836635" y="1356700"/>
            <a:ext cx="1880076" cy="439462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4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69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/>
        </p:nvGraphicFramePr>
        <p:xfrm>
          <a:off x="1277795" y="1440270"/>
          <a:ext cx="9990957" cy="386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544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372969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355434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310784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2670318184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Submarket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Baton Rouge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Business District (CBD)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Ascension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Livingston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By-the-Bed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4495088" y="1315696"/>
            <a:ext cx="1375873" cy="403370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E6FCB-925D-4F70-9442-E56522E61BCD}"/>
              </a:ext>
            </a:extLst>
          </p:cNvPr>
          <p:cNvSpPr txBox="1"/>
          <p:nvPr/>
        </p:nvSpPr>
        <p:spPr>
          <a:xfrm>
            <a:off x="3685470" y="5798593"/>
            <a:ext cx="51756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LSU Market Has Finally Stabilized</a:t>
            </a:r>
          </a:p>
        </p:txBody>
      </p:sp>
    </p:spTree>
    <p:extLst>
      <p:ext uri="{BB962C8B-B14F-4D97-AF65-F5344CB8AC3E}">
        <p14:creationId xmlns:p14="http://schemas.microsoft.com/office/powerpoint/2010/main" val="3067872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1765</Words>
  <Application>Microsoft Macintosh PowerPoint</Application>
  <PresentationFormat>Widescreen</PresentationFormat>
  <Paragraphs>558</Paragraphs>
  <Slides>49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Jill Sylvest</cp:lastModifiedBy>
  <cp:revision>16</cp:revision>
  <dcterms:created xsi:type="dcterms:W3CDTF">2022-04-21T14:39:52Z</dcterms:created>
  <dcterms:modified xsi:type="dcterms:W3CDTF">2022-05-16T15:31:12Z</dcterms:modified>
</cp:coreProperties>
</file>