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484" r:id="rId2"/>
    <p:sldId id="485" r:id="rId3"/>
    <p:sldId id="5997" r:id="rId4"/>
    <p:sldId id="487" r:id="rId5"/>
    <p:sldId id="1395" r:id="rId6"/>
    <p:sldId id="1396" r:id="rId7"/>
    <p:sldId id="1397" r:id="rId8"/>
    <p:sldId id="1398" r:id="rId9"/>
    <p:sldId id="1399" r:id="rId10"/>
    <p:sldId id="1400" r:id="rId11"/>
    <p:sldId id="1401" r:id="rId12"/>
    <p:sldId id="298" r:id="rId13"/>
    <p:sldId id="1402" r:id="rId14"/>
    <p:sldId id="1403" r:id="rId15"/>
    <p:sldId id="1404" r:id="rId16"/>
    <p:sldId id="300" r:id="rId17"/>
    <p:sldId id="299" r:id="rId18"/>
    <p:sldId id="296" r:id="rId19"/>
    <p:sldId id="1359" r:id="rId20"/>
    <p:sldId id="1360" r:id="rId21"/>
    <p:sldId id="1405" r:id="rId22"/>
    <p:sldId id="1406" r:id="rId23"/>
    <p:sldId id="1407" r:id="rId24"/>
    <p:sldId id="1408" r:id="rId25"/>
    <p:sldId id="1361" r:id="rId26"/>
    <p:sldId id="1409" r:id="rId27"/>
    <p:sldId id="1364" r:id="rId28"/>
    <p:sldId id="1410" r:id="rId29"/>
    <p:sldId id="306" r:id="rId30"/>
    <p:sldId id="1411" r:id="rId31"/>
    <p:sldId id="1357" r:id="rId32"/>
    <p:sldId id="1367" r:id="rId33"/>
    <p:sldId id="1412" r:id="rId34"/>
    <p:sldId id="1413" r:id="rId35"/>
    <p:sldId id="1414" r:id="rId36"/>
    <p:sldId id="1415" r:id="rId37"/>
    <p:sldId id="1366" r:id="rId38"/>
    <p:sldId id="1358" r:id="rId39"/>
    <p:sldId id="305" r:id="rId40"/>
    <p:sldId id="304" r:id="rId41"/>
    <p:sldId id="1416" r:id="rId42"/>
    <p:sldId id="1417" r:id="rId43"/>
    <p:sldId id="1418" r:id="rId44"/>
    <p:sldId id="1419" r:id="rId45"/>
    <p:sldId id="1420" r:id="rId46"/>
    <p:sldId id="1356" r:id="rId47"/>
    <p:sldId id="308" r:id="rId48"/>
    <p:sldId id="1355" r:id="rId49"/>
    <p:sldId id="1421" r:id="rId50"/>
    <p:sldId id="1374" r:id="rId51"/>
    <p:sldId id="307" r:id="rId52"/>
    <p:sldId id="1370" r:id="rId53"/>
    <p:sldId id="1422" r:id="rId54"/>
    <p:sldId id="1423" r:id="rId55"/>
    <p:sldId id="1424" r:id="rId56"/>
    <p:sldId id="1425" r:id="rId57"/>
    <p:sldId id="1426" r:id="rId58"/>
    <p:sldId id="1371" r:id="rId59"/>
    <p:sldId id="1380" r:id="rId60"/>
    <p:sldId id="1379" r:id="rId61"/>
    <p:sldId id="1384" r:id="rId62"/>
    <p:sldId id="1427" r:id="rId63"/>
    <p:sldId id="1428" r:id="rId64"/>
    <p:sldId id="1429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1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842675953153477E-2"/>
          <c:y val="7.9157130007015325E-2"/>
          <c:w val="0.91596977281926217"/>
          <c:h val="0.7915365247967497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Vacancy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4375000000000017E-2"/>
                  <c:y val="-2.8124998269869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58-4A4A-98A6-89FF7EFD5CEF}"/>
                </c:ext>
              </c:extLst>
            </c:dLbl>
            <c:dLbl>
              <c:idx val="1"/>
              <c:layout>
                <c:manualLayout>
                  <c:x val="-2.9687499999999999E-2"/>
                  <c:y val="3.0468748125692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F58-4A4A-98A6-89FF7EFD5CEF}"/>
                </c:ext>
              </c:extLst>
            </c:dLbl>
            <c:dLbl>
              <c:idx val="4"/>
              <c:layout>
                <c:manualLayout>
                  <c:x val="-6.8134549939406153E-2"/>
                  <c:y val="-1.53045633938601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58-4A4A-98A6-89FF7EFD5CEF}"/>
                </c:ext>
              </c:extLst>
            </c:dLbl>
            <c:dLbl>
              <c:idx val="5"/>
              <c:layout>
                <c:manualLayout>
                  <c:x val="-6.7844128655674935E-2"/>
                  <c:y val="-2.2003968168573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F58-4A4A-98A6-89FF7EFD5CEF}"/>
                </c:ext>
              </c:extLst>
            </c:dLbl>
            <c:dLbl>
              <c:idx val="6"/>
              <c:layout>
                <c:manualLayout>
                  <c:x val="-1.0501900673774994E-2"/>
                  <c:y val="-2.3437501344959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F58-4A4A-98A6-89FF7EFD5CE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F58-4A4A-98A6-89FF7EFD5C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Sheet1!$B$2:$B$10</c:f>
              <c:numCache>
                <c:formatCode>0.00%</c:formatCode>
                <c:ptCount val="9"/>
                <c:pt idx="0">
                  <c:v>6.1400000000000003E-2</c:v>
                </c:pt>
                <c:pt idx="1">
                  <c:v>5.9700000000000003E-2</c:v>
                </c:pt>
                <c:pt idx="2">
                  <c:v>6.2100000000000002E-2</c:v>
                </c:pt>
                <c:pt idx="3">
                  <c:v>2.6700000000000002E-2</c:v>
                </c:pt>
                <c:pt idx="4">
                  <c:v>8.0100000000000005E-2</c:v>
                </c:pt>
                <c:pt idx="5">
                  <c:v>9.5399999999999999E-2</c:v>
                </c:pt>
                <c:pt idx="6">
                  <c:v>0.1026</c:v>
                </c:pt>
                <c:pt idx="7">
                  <c:v>9.11E-2</c:v>
                </c:pt>
                <c:pt idx="8">
                  <c:v>4.9200000000000001E-2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F58-4A4A-98A6-89FF7EFD5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1713088"/>
        <c:axId val="691712760"/>
      </c:lineChart>
      <c:catAx>
        <c:axId val="69171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1712760"/>
        <c:crosses val="autoZero"/>
        <c:auto val="1"/>
        <c:lblAlgn val="ctr"/>
        <c:lblOffset val="100"/>
        <c:noMultiLvlLbl val="0"/>
      </c:catAx>
      <c:valAx>
        <c:axId val="691712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1713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90458-F571-4D52-8E93-DC9712309504}" type="datetimeFigureOut">
              <a:rPr lang="en-US" smtClean="0"/>
              <a:t>5/16/22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4FEDC-7060-429E-9D23-68A762EDC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6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2973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6908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7442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9128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2264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6486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231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8619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837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179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460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4457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08661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4785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7539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4461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63246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43557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73523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13445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44129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7797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19663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04854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65708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31780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82367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09259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14091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31795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37760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38786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0620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19676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27972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6873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98562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3525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61183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9417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12108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09899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17341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4495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30752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8057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25342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718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6251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0235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4436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3585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4987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F410B-915D-47E8-91E1-615EE550B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7A1568-4AC7-4C8D-A67F-7BAEB044A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0ABB0-60F3-439F-A514-6AD7B46D9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FC3D0-B8D0-4BFA-935F-7EE34A47A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7BD14-D734-4B0C-B13E-DD2798F9B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6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ACE2F-7699-4CEA-954F-62FF8487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423583-F922-4A4C-B725-8574ECA64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3B4F7-ABA2-4540-AB43-7D7F976B0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457DA-F7E3-4D3B-9A84-49EDCC278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1C3F6-1A2A-4829-96F0-D8235B18C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9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8912CE-769F-4685-AB18-5AC6B9BE4A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04FC0-137C-429A-A334-054123268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8DADD-6F82-4DC6-8D41-B114869A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8377-AF9D-47BA-BDEB-819E99B61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DB69D-1862-4E64-BF17-4A2B55E39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53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994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631CE-3108-4FA3-84F7-BDB211AC9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B9CDF-0160-452A-953A-4007E5BDB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8A158-E06E-4390-8C78-BE3DD949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605D2-D879-48CD-A855-8198A235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E51C6-14A5-4E0E-BD32-F84585E27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3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E439-AB3B-4C33-B2C9-E333C49A4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3C0B5-FD7C-4BB0-B512-4EBC4BF0B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05924-66AB-44F7-B86A-A0ECAEDF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3831-44A6-470D-B901-69D89C75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ADB00-50BC-4E30-8EAD-C74F03B2E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40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02BF-1076-4BB8-A575-7E8B2E840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C3075-BDAF-4203-8AAC-8F1460D670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A821E-390E-4AB5-8104-4C1BA3CBF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5C96B-42D9-4074-9081-F446F4E8A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4349B-2BBC-4870-831B-8A9CA9D15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A4C60-E55A-422A-A4A1-AAF79D9C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9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1BEC8-AD3D-47D3-AA5F-6D7B5E064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EDAB0-361E-48E8-92FA-2A5935F90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148E0-0703-4954-BD47-18E513F82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8EAD93-F65A-4A82-94E7-58EE900F6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6E167E-05FB-4A3E-A2B4-AC34D3E76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0A85A9-BE9D-463C-8624-3D267C046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091DE4-41AA-4BD5-AD7C-6AC7BED8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2C9B3B-349F-4B48-9D15-AD0C9D3D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21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15BB-5358-4571-BC55-72AE8184B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8D400-05A9-4060-B21A-5658B91CD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049BD-4DE6-4D0B-89B8-69D5B6B8A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7B42D-29D6-4D56-9B8A-3FC8D906C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6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E4DCD6-3315-45E8-8836-A50D04F39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7095D-BBC5-4FB9-B3FB-EAA02860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C9471-BB2A-4225-BAED-B475FAF7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7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0F10-47C8-46BD-A327-008ED75EC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133E-EFB2-4E3E-B75D-0702D20AE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63D4E-D4CA-4C62-AE55-6B14DF70C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3C3E6-E65A-458B-BD9E-4EB30D2E2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B0DD3-25F7-4499-9679-A0C3155AD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6C3CD-E641-43D8-84C8-0F212745A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DB159-1B18-454F-B918-118B817C5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AFCAA6-5A65-4AEC-BD64-C67FF8AB3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A2106-1A33-429D-89C0-888E219D5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B1127E-9463-44D9-80D5-AA8C494B4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11E70-4114-4A7D-AAAF-5DDC13BA8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FA2DD-DB9F-472A-AC26-A01018F1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80185C-0673-417C-B0C3-ED41CDBC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96EC6-7E5B-461E-8E0D-978E022B2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9AFB5-97AD-4302-9BDC-CD40CA1EA3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7486F-2B5D-4717-AE93-E013EB306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ECD4D-4CC8-4DBE-BCD6-69D3C75B4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2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package" Target="../embeddings/Microsoft_Excel_Worksheet4.xlsx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package" Target="../embeddings/Microsoft_Excel_Worksheet5.xlsx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216308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hape 31"/>
          <p:cNvSpPr txBox="1">
            <a:spLocks/>
          </p:cNvSpPr>
          <p:nvPr/>
        </p:nvSpPr>
        <p:spPr>
          <a:xfrm>
            <a:off x="2270889" y="5076419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 dirty="0">
                <a:solidFill>
                  <a:srgbClr val="0070C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400" b="1" dirty="0">
              <a:solidFill>
                <a:srgbClr val="0070C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2000" b="1" dirty="0">
                <a:solidFill>
                  <a:srgbClr val="0070C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Tom W. Cook MAI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2000" b="1" dirty="0">
                <a:solidFill>
                  <a:srgbClr val="0070C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Cook Moore Davenport And Associates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 dirty="0">
                <a:solidFill>
                  <a:srgbClr val="0070C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BATON ROUGE</a:t>
            </a:r>
          </a:p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Residential Market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4986575" y="4843419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55297-95CF-4395-A50A-9A5A11EA4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41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762913" y="1100284"/>
            <a:ext cx="204143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557420"/>
            <a:ext cx="1508598" cy="1300579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9526601-120A-4DFE-B5A1-204DE6C9A5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6630" y="425413"/>
          <a:ext cx="10675938" cy="502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0675544" imgH="5021526" progId="Excel.Sheet.12">
                  <p:embed/>
                </p:oleObj>
              </mc:Choice>
              <mc:Fallback>
                <p:oleObj name="Worksheet" r:id="rId5" imgW="10675544" imgH="5021526" progId="Excel.Shee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9526601-120A-4DFE-B5A1-204DE6C9A5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6630" y="425413"/>
                        <a:ext cx="10675938" cy="5021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165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D1789610-61D8-426E-8C40-2C6C16080B1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85420" y="337351"/>
            <a:ext cx="10154723" cy="549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12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C22B4C5D-6E8C-4846-9520-FB5C14644DC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7381" y="532661"/>
            <a:ext cx="10538476" cy="512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89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93EBB13-5C45-44AA-A155-05CBBC2981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2458" y="341583"/>
          <a:ext cx="10838305" cy="537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9776435" imgH="5372018" progId="Excel.Sheet.12">
                  <p:embed/>
                </p:oleObj>
              </mc:Choice>
              <mc:Fallback>
                <p:oleObj name="Worksheet" r:id="rId5" imgW="9776435" imgH="5372018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93EBB13-5C45-44AA-A155-05CBBC2981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2458" y="341583"/>
                        <a:ext cx="10838305" cy="537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6901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9DC4A4-B801-4672-8E30-19F3A838B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19" y="319596"/>
            <a:ext cx="10344326" cy="552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59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FE0F5693-06E2-47C6-B9D2-FCE163340C1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31645" y="744207"/>
            <a:ext cx="10764536" cy="499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21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390050" y="1100284"/>
            <a:ext cx="577006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2AB1DF9-7D27-460A-844E-612AC23025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3965" y="272647"/>
          <a:ext cx="10509829" cy="565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7429454" imgH="5653931" progId="Excel.Sheet.12">
                  <p:embed/>
                </p:oleObj>
              </mc:Choice>
              <mc:Fallback>
                <p:oleObj name="Worksheet" r:id="rId5" imgW="7429454" imgH="5653931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2AB1DF9-7D27-460A-844E-612AC23025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3965" y="272647"/>
                        <a:ext cx="10509829" cy="565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6042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1FA5623F-A44F-4941-8F53-7B30CA3BF0F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74703" y="192014"/>
            <a:ext cx="10937289" cy="546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3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A0AB5F02-3D4F-401C-991C-A9E2365AB95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95819" y="514905"/>
            <a:ext cx="10674131" cy="514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62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3429000"/>
            <a:ext cx="11224546" cy="2785491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C4FF24-1D82-436C-872F-008DB3BD408C}"/>
              </a:ext>
            </a:extLst>
          </p:cNvPr>
          <p:cNvSpPr txBox="1"/>
          <p:nvPr/>
        </p:nvSpPr>
        <p:spPr>
          <a:xfrm>
            <a:off x="1171853" y="1100284"/>
            <a:ext cx="9774314" cy="3244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ONCE AGAIN WHY ?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Driving Force</a:t>
            </a:r>
            <a:endParaRPr lang="en-US" sz="7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489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0" y="-135206"/>
            <a:ext cx="12200352" cy="6895578"/>
          </a:xfrm>
          <a:prstGeom prst="rect">
            <a:avLst/>
          </a:prstGeom>
        </p:spPr>
      </p:pic>
      <p:sp>
        <p:nvSpPr>
          <p:cNvPr id="4" name="Content Placeholder 3"/>
          <p:cNvSpPr txBox="1">
            <a:spLocks/>
          </p:cNvSpPr>
          <p:nvPr/>
        </p:nvSpPr>
        <p:spPr>
          <a:xfrm>
            <a:off x="1555231" y="1563951"/>
            <a:ext cx="5143500" cy="349726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Tom W. Cook MAI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Cook Moore Davenport and Associates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Bryton Cox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GBRAR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Jill Sylvest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GBRAR</a:t>
            </a:r>
            <a:endParaRPr lang="en-US" sz="8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Richard Rachal, MAI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Cook Moore Davenport and Associates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Robert Beaman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Cook Moore Davenport and Associates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377020" y="353759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RESIDNETIAL COMMITTEE MEMBERS</a:t>
            </a:r>
          </a:p>
        </p:txBody>
      </p:sp>
      <p:sp>
        <p:nvSpPr>
          <p:cNvPr id="11" name="Rectangle 10"/>
          <p:cNvSpPr/>
          <p:nvPr/>
        </p:nvSpPr>
        <p:spPr>
          <a:xfrm rot="5400000">
            <a:off x="6073141" y="-1108930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43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3429000"/>
            <a:ext cx="11224546" cy="2785491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1A0382-653A-4C7C-9CB7-3AA20537D924}"/>
              </a:ext>
            </a:extLst>
          </p:cNvPr>
          <p:cNvSpPr txBox="1"/>
          <p:nvPr/>
        </p:nvSpPr>
        <p:spPr>
          <a:xfrm>
            <a:off x="828516" y="342707"/>
            <a:ext cx="10072165" cy="4078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it Job Growth?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Buyers Coming From The Apartment Rental Market?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63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30020" y="4578487"/>
            <a:ext cx="11224546" cy="1636004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1266" name="Picture 2" descr="Graph of labor force">
            <a:extLst>
              <a:ext uri="{FF2B5EF4-FFF2-40B4-BE49-F238E27FC236}">
                <a16:creationId xmlns:a16="http://schemas.microsoft.com/office/drawing/2014/main" id="{5932357B-AC4D-4107-834B-962D3FC03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1" y="545867"/>
            <a:ext cx="10315786" cy="431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415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15820" y="4766873"/>
            <a:ext cx="11224546" cy="1366104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2290" name="Picture 2" descr="Graph of employment">
            <a:extLst>
              <a:ext uri="{FF2B5EF4-FFF2-40B4-BE49-F238E27FC236}">
                <a16:creationId xmlns:a16="http://schemas.microsoft.com/office/drawing/2014/main" id="{991465AA-A8FD-4BCA-8AF5-DE42EE54C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45" y="417250"/>
            <a:ext cx="9897270" cy="458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634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1954" y="22906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497270" y="321452"/>
            <a:ext cx="9008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HISTORICAL VACANCY RATES</a:t>
            </a:r>
            <a:r>
              <a:rPr lang="en-US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(Matched Sample)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383839F-B5CD-4281-8DAF-D76805713AC8}"/>
              </a:ext>
            </a:extLst>
          </p:cNvPr>
          <p:cNvGraphicFramePr/>
          <p:nvPr/>
        </p:nvGraphicFramePr>
        <p:xfrm>
          <a:off x="1158949" y="669850"/>
          <a:ext cx="9260866" cy="5858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A5A03EB-20AC-4E76-B36B-D26DF95F35D7}"/>
              </a:ext>
            </a:extLst>
          </p:cNvPr>
          <p:cNvSpPr txBox="1"/>
          <p:nvPr/>
        </p:nvSpPr>
        <p:spPr>
          <a:xfrm>
            <a:off x="9949049" y="3594770"/>
            <a:ext cx="1842457" cy="18158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Roboto"/>
              </a:rPr>
              <a:t>4.92% Vacancy Rate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Roboto"/>
              </a:rPr>
              <a:t>in 2022</a:t>
            </a:r>
          </a:p>
        </p:txBody>
      </p:sp>
    </p:spTree>
    <p:extLst>
      <p:ext uri="{BB962C8B-B14F-4D97-AF65-F5344CB8AC3E}">
        <p14:creationId xmlns:p14="http://schemas.microsoft.com/office/powerpoint/2010/main" val="53320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04589" y="79868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86B604-ECEB-4727-8DC8-D4858A023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89" y="-37578"/>
            <a:ext cx="10939166" cy="624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76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4705893"/>
            <a:ext cx="11224546" cy="1508598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67525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7" y="577049"/>
            <a:ext cx="3178807" cy="4279036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LAST YEAR’S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GUESS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2020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5E82D0-7E60-404D-87C1-538EC2E1AF8F}"/>
              </a:ext>
            </a:extLst>
          </p:cNvPr>
          <p:cNvSpPr txBox="1"/>
          <p:nvPr/>
        </p:nvSpPr>
        <p:spPr>
          <a:xfrm>
            <a:off x="3830356" y="262832"/>
            <a:ext cx="6812640" cy="5450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Millennials Moving Out of Their Parent’s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ouse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Older Folks Moving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Closer to Children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Divorce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Reduced Number in Household  (down from 2.63)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 up Demand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Poor Existing Housing Stock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Better Work From Home Environment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Disposable Income Due to COVID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Lake Charles Relocation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32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4705893"/>
            <a:ext cx="11224546" cy="1508598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67525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7" y="577049"/>
            <a:ext cx="2886733" cy="4279036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THIS YEAR’S</a:t>
            </a:r>
          </a:p>
          <a:p>
            <a:pPr algn="ctr"/>
            <a:r>
              <a:rPr lang="en-US" sz="4000" dirty="0"/>
              <a:t>GUESS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5E82D0-7E60-404D-87C1-538EC2E1AF8F}"/>
              </a:ext>
            </a:extLst>
          </p:cNvPr>
          <p:cNvSpPr txBox="1"/>
          <p:nvPr/>
        </p:nvSpPr>
        <p:spPr>
          <a:xfrm>
            <a:off x="3550041" y="262832"/>
            <a:ext cx="6557197" cy="6004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Millennials Moving Out of Their Parent’s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ouse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Older Folks Moving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Closer to Children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Divorce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Reduced Number in Household  (down from 2.63)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 up Demand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Poor Existing Housing Stock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Better Work From Home Environment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Disposable Income Due to COVID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Transfer of Wealth Due to COVID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Immigration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21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744208"/>
            <a:ext cx="11224546" cy="5470284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16640" y="1100284"/>
            <a:ext cx="750416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03AB1A-0A43-4B72-997E-EB1782C14BE9}"/>
              </a:ext>
            </a:extLst>
          </p:cNvPr>
          <p:cNvSpPr txBox="1"/>
          <p:nvPr/>
        </p:nvSpPr>
        <p:spPr>
          <a:xfrm>
            <a:off x="2758180" y="1100284"/>
            <a:ext cx="6121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Answer to Market Activity 2020 = </a:t>
            </a:r>
            <a:r>
              <a:rPr lang="en-US" sz="40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INTEREST RATES </a:t>
            </a:r>
            <a:endParaRPr lang="en-US" sz="4000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38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836435"/>
            <a:ext cx="11224546" cy="1829552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CA913A0-D5D3-4C1D-8226-DFB52E6E3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79" y="411873"/>
            <a:ext cx="10362442" cy="501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935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836435"/>
            <a:ext cx="11224546" cy="1829552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B89A1A-2261-4165-A72F-974E6F2EB767}"/>
              </a:ext>
            </a:extLst>
          </p:cNvPr>
          <p:cNvSpPr txBox="1"/>
          <p:nvPr/>
        </p:nvSpPr>
        <p:spPr>
          <a:xfrm>
            <a:off x="1047566" y="744207"/>
            <a:ext cx="1036024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2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Answer to Market Activity </a:t>
            </a:r>
            <a:r>
              <a:rPr lang="en-US" sz="7200" i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72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= Interest Rates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(Data Collection  </a:t>
            </a:r>
            <a:r>
              <a:rPr lang="en-US" sz="40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Ended 12-31-2021)</a:t>
            </a:r>
            <a:endParaRPr lang="en-US" sz="40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069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0079" y="2053641"/>
            <a:ext cx="3669161" cy="276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spc="3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2020 Report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3735C1-064E-44B9-9F99-31DDDA5C4811}"/>
              </a:ext>
            </a:extLst>
          </p:cNvPr>
          <p:cNvSpPr txBox="1"/>
          <p:nvPr/>
        </p:nvSpPr>
        <p:spPr>
          <a:xfrm>
            <a:off x="5948532" y="611436"/>
            <a:ext cx="5112376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0000"/>
                </a:solidFill>
                <a:effectLst/>
              </a:rPr>
              <a:t>Executive Summary: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dirty="0">
              <a:solidFill>
                <a:srgbClr val="000000"/>
              </a:solidFill>
              <a:effectLst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effectLst/>
              </a:rPr>
              <a:t>Residential markets in most sectors have been healthy.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Dollar Volume was up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Median Home Price was up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effectLst/>
              </a:rPr>
              <a:t>Inventory of homes, </a:t>
            </a:r>
            <a:r>
              <a:rPr lang="en-US" sz="2400" b="1" i="1" dirty="0">
                <a:solidFill>
                  <a:srgbClr val="000000"/>
                </a:solidFill>
                <a:effectLst/>
              </a:rPr>
              <a:t>as exhibited by months of supply rose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i="1" dirty="0">
                <a:solidFill>
                  <a:srgbClr val="000000"/>
                </a:solidFill>
                <a:effectLst/>
              </a:rPr>
              <a:t>Because the data set ends on December 31, 2020, it is not impacted by the COVID 19 pandemic or the 2 trillion-dollar stimulus package, nor does it take into consideration the drop in the price of crude oil to below $30.00 per barrel, all of which is likely to have an impact on the market moving forward.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1340104" y="0"/>
            <a:ext cx="851895" cy="6858000"/>
          </a:xfrm>
          <a:prstGeom prst="rect">
            <a:avLst/>
          </a:prstGeom>
          <a:gradFill>
            <a:gsLst>
              <a:gs pos="15000">
                <a:schemeClr val="accent1">
                  <a:alpha val="92000"/>
                </a:schemeClr>
              </a:gs>
              <a:gs pos="100000">
                <a:schemeClr val="accent4">
                  <a:alpha val="6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V="1">
            <a:off x="7193132" y="6453505"/>
            <a:ext cx="302548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87323-CCBA-4C6F-962B-991C38C54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775999" cy="672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01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836435"/>
            <a:ext cx="11224546" cy="1829552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51634" y="2205373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445EC51-97C0-4D2B-A86B-FEC7C4850223}"/>
              </a:ext>
            </a:extLst>
          </p:cNvPr>
          <p:cNvGraphicFramePr>
            <a:graphicFrameLocks noGrp="1"/>
          </p:cNvGraphicFramePr>
          <p:nvPr/>
        </p:nvGraphicFramePr>
        <p:xfrm>
          <a:off x="1550716" y="656949"/>
          <a:ext cx="8627766" cy="4369519"/>
        </p:xfrm>
        <a:graphic>
          <a:graphicData uri="http://schemas.openxmlformats.org/drawingml/2006/table">
            <a:tbl>
              <a:tblPr/>
              <a:tblGrid>
                <a:gridCol w="2399847">
                  <a:extLst>
                    <a:ext uri="{9D8B030D-6E8A-4147-A177-3AD203B41FA5}">
                      <a16:colId xmlns:a16="http://schemas.microsoft.com/office/drawing/2014/main" val="627408589"/>
                    </a:ext>
                  </a:extLst>
                </a:gridCol>
                <a:gridCol w="3108525">
                  <a:extLst>
                    <a:ext uri="{9D8B030D-6E8A-4147-A177-3AD203B41FA5}">
                      <a16:colId xmlns:a16="http://schemas.microsoft.com/office/drawing/2014/main" val="2244540020"/>
                    </a:ext>
                  </a:extLst>
                </a:gridCol>
                <a:gridCol w="3119394">
                  <a:extLst>
                    <a:ext uri="{9D8B030D-6E8A-4147-A177-3AD203B41FA5}">
                      <a16:colId xmlns:a16="http://schemas.microsoft.com/office/drawing/2014/main" val="1543601495"/>
                    </a:ext>
                  </a:extLst>
                </a:gridCol>
              </a:tblGrid>
              <a:tr h="670605">
                <a:tc>
                  <a:txBody>
                    <a:bodyPr/>
                    <a:lstStyle/>
                    <a:p>
                      <a:pPr algn="l" fontAlgn="b"/>
                      <a:r>
                        <a:rPr lang="en-US" b="1" dirty="0">
                          <a:solidFill>
                            <a:schemeClr val="tx2"/>
                          </a:solidFill>
                          <a:effectLst/>
                        </a:rPr>
                        <a:t>Loan Type</a:t>
                      </a:r>
                    </a:p>
                  </a:txBody>
                  <a:tcPr anchor="b">
                    <a:lnL>
                      <a:noFill/>
                    </a:lnL>
                    <a:lnR w="762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b="1" dirty="0">
                          <a:solidFill>
                            <a:schemeClr val="tx2"/>
                          </a:solidFill>
                          <a:effectLst/>
                        </a:rPr>
                        <a:t>Purchase</a:t>
                      </a:r>
                    </a:p>
                  </a:txBody>
                  <a:tcPr anchor="b">
                    <a:lnL w="762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b="1">
                          <a:solidFill>
                            <a:schemeClr val="tx2"/>
                          </a:solidFill>
                          <a:effectLst/>
                        </a:rPr>
                        <a:t>Refinance</a:t>
                      </a:r>
                    </a:p>
                  </a:txBody>
                  <a:tcPr anchor="b">
                    <a:lnL w="762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1546667"/>
                  </a:ext>
                </a:extLst>
              </a:tr>
              <a:tr h="670605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2"/>
                          </a:solidFill>
                          <a:effectLst/>
                        </a:rPr>
                        <a:t>30-Year Fixed</a:t>
                      </a:r>
                    </a:p>
                  </a:txBody>
                  <a:tcPr anchor="ctr">
                    <a:lnL>
                      <a:noFill/>
                    </a:lnL>
                    <a:lnR w="762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>
                          <a:solidFill>
                            <a:schemeClr val="tx2"/>
                          </a:solidFill>
                          <a:effectLst/>
                        </a:rPr>
                        <a:t>5.39%</a:t>
                      </a:r>
                    </a:p>
                  </a:txBody>
                  <a:tcPr anchor="ctr">
                    <a:lnL w="762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2"/>
                          </a:solidFill>
                          <a:effectLst/>
                        </a:rPr>
                        <a:t>5.52%</a:t>
                      </a:r>
                    </a:p>
                  </a:txBody>
                  <a:tcPr anchor="ctr">
                    <a:lnL w="762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557027"/>
                  </a:ext>
                </a:extLst>
              </a:tr>
              <a:tr h="1173559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solidFill>
                            <a:schemeClr val="tx2"/>
                          </a:solidFill>
                          <a:effectLst/>
                        </a:rPr>
                        <a:t>FHA 30-Year Fixed</a:t>
                      </a:r>
                    </a:p>
                  </a:txBody>
                  <a:tcPr anchor="ctr">
                    <a:lnL>
                      <a:noFill/>
                    </a:lnL>
                    <a:lnR w="762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2"/>
                          </a:solidFill>
                          <a:effectLst/>
                        </a:rPr>
                        <a:t>5.37%</a:t>
                      </a:r>
                    </a:p>
                  </a:txBody>
                  <a:tcPr anchor="ctr">
                    <a:lnL w="762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2"/>
                          </a:solidFill>
                          <a:effectLst/>
                        </a:rPr>
                        <a:t>5.52%</a:t>
                      </a:r>
                    </a:p>
                  </a:txBody>
                  <a:tcPr anchor="ctr">
                    <a:lnL w="762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333965"/>
                  </a:ext>
                </a:extLst>
              </a:tr>
              <a:tr h="681191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solidFill>
                            <a:schemeClr val="tx2"/>
                          </a:solidFill>
                          <a:effectLst/>
                        </a:rPr>
                        <a:t>VA 30-Year Fixed</a:t>
                      </a:r>
                    </a:p>
                  </a:txBody>
                  <a:tcPr anchor="ctr">
                    <a:lnL>
                      <a:noFill/>
                    </a:lnL>
                    <a:lnR w="762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solidFill>
                            <a:schemeClr val="tx2"/>
                          </a:solidFill>
                          <a:effectLst/>
                        </a:rPr>
                        <a:t>5.47%</a:t>
                      </a:r>
                    </a:p>
                  </a:txBody>
                  <a:tcPr anchor="ctr">
                    <a:lnL w="762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2"/>
                          </a:solidFill>
                          <a:effectLst/>
                        </a:rPr>
                        <a:t>5.63%</a:t>
                      </a:r>
                    </a:p>
                  </a:txBody>
                  <a:tcPr anchor="ctr">
                    <a:lnL w="762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920337"/>
                  </a:ext>
                </a:extLst>
              </a:tr>
              <a:tr h="1173559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solidFill>
                            <a:schemeClr val="tx2"/>
                          </a:solidFill>
                          <a:effectLst/>
                        </a:rPr>
                        <a:t>Jumbo 30-Year Fixed</a:t>
                      </a:r>
                    </a:p>
                  </a:txBody>
                  <a:tcPr anchor="ctr">
                    <a:lnL>
                      <a:noFill/>
                    </a:lnL>
                    <a:lnR w="762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solidFill>
                            <a:schemeClr val="tx2"/>
                          </a:solidFill>
                          <a:effectLst/>
                        </a:rPr>
                        <a:t>4.57%</a:t>
                      </a:r>
                    </a:p>
                  </a:txBody>
                  <a:tcPr anchor="ctr">
                    <a:lnL w="762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2"/>
                          </a:solidFill>
                          <a:effectLst/>
                        </a:rPr>
                        <a:t>4.65%</a:t>
                      </a:r>
                    </a:p>
                  </a:txBody>
                  <a:tcPr anchor="ctr">
                    <a:lnL w="762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224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281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62537" y="3429000"/>
            <a:ext cx="11224546" cy="2785491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338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B0D724C8-5F1E-4979-99DF-2F22BD2BC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0" y="317206"/>
            <a:ext cx="11612536" cy="635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3942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3429000"/>
            <a:ext cx="11224546" cy="2785491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292963"/>
            <a:ext cx="1020889" cy="4604944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5E82D0-7E60-404D-87C1-538EC2E1AF8F}"/>
              </a:ext>
            </a:extLst>
          </p:cNvPr>
          <p:cNvSpPr txBox="1"/>
          <p:nvPr/>
        </p:nvSpPr>
        <p:spPr>
          <a:xfrm>
            <a:off x="2265680" y="170243"/>
            <a:ext cx="7824976" cy="4342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if Interest Rates Go to 6%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Current Payment on $300K at 3% 30 year Am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$1,265</a:t>
            </a:r>
            <a: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Payment on $300K at 6% 30 year Am </a:t>
            </a:r>
            <a: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$1,800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Difference of $535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Borrowers Will Have to Make about $1,500 more per month to qualify for the Same Mortgage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54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5349402"/>
            <a:ext cx="11224546" cy="904082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292963"/>
            <a:ext cx="1020889" cy="4604944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0D2E6A-892A-4650-9CA4-7308D34E59CA}"/>
              </a:ext>
            </a:extLst>
          </p:cNvPr>
          <p:cNvSpPr txBox="1"/>
          <p:nvPr/>
        </p:nvSpPr>
        <p:spPr>
          <a:xfrm>
            <a:off x="541538" y="233677"/>
            <a:ext cx="10404629" cy="5912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Income necessary to qualify for a $300,000 mortgage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3% Interest 30 Years 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$45,000 Per Year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Income necessary to qualify for a $300,000 Mortgage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6% Interest 30 Years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$62,000 Per Year</a:t>
            </a:r>
            <a:endParaRPr lang="en-US" sz="5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81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5312857"/>
            <a:ext cx="11224546" cy="901634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54143" y="461639"/>
            <a:ext cx="712913" cy="4146955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76B8FA-A150-409F-98D2-EAD157A97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94" y="493039"/>
            <a:ext cx="10447687" cy="488601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959A177-149B-4C52-B461-A7FDA2DA0DE8}"/>
              </a:ext>
            </a:extLst>
          </p:cNvPr>
          <p:cNvSpPr/>
          <p:nvPr/>
        </p:nvSpPr>
        <p:spPr>
          <a:xfrm>
            <a:off x="620493" y="2228294"/>
            <a:ext cx="654779" cy="223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4EC7936-2708-41D2-9154-91E338B81096}"/>
              </a:ext>
            </a:extLst>
          </p:cNvPr>
          <p:cNvSpPr/>
          <p:nvPr/>
        </p:nvSpPr>
        <p:spPr>
          <a:xfrm>
            <a:off x="620492" y="2550048"/>
            <a:ext cx="654779" cy="223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605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5349402"/>
            <a:ext cx="11224546" cy="904082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292963"/>
            <a:ext cx="1020889" cy="4604944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0D2E6A-892A-4650-9CA4-7308D34E59CA}"/>
              </a:ext>
            </a:extLst>
          </p:cNvPr>
          <p:cNvSpPr txBox="1"/>
          <p:nvPr/>
        </p:nvSpPr>
        <p:spPr>
          <a:xfrm>
            <a:off x="541538" y="233677"/>
            <a:ext cx="10404629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Number of Households Making $42,000 to $150,000  About 135,000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Households Making 62,000 to $150,000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100,000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Loss of Potential Buyers 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35,000, or about 25%</a:t>
            </a:r>
          </a:p>
        </p:txBody>
      </p:sp>
    </p:spTree>
    <p:extLst>
      <p:ext uri="{BB962C8B-B14F-4D97-AF65-F5344CB8AC3E}">
        <p14:creationId xmlns:p14="http://schemas.microsoft.com/office/powerpoint/2010/main" val="349363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744208"/>
            <a:ext cx="11224546" cy="5470284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16640" y="1100284"/>
            <a:ext cx="750416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03AB1A-0A43-4B72-997E-EB1782C14BE9}"/>
              </a:ext>
            </a:extLst>
          </p:cNvPr>
          <p:cNvSpPr txBox="1"/>
          <p:nvPr/>
        </p:nvSpPr>
        <p:spPr>
          <a:xfrm>
            <a:off x="1734276" y="378667"/>
            <a:ext cx="8429323" cy="2456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I said to Expect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Last Year 2021 </a:t>
            </a:r>
          </a:p>
        </p:txBody>
      </p:sp>
    </p:spTree>
    <p:extLst>
      <p:ext uri="{BB962C8B-B14F-4D97-AF65-F5344CB8AC3E}">
        <p14:creationId xmlns:p14="http://schemas.microsoft.com/office/powerpoint/2010/main" val="2614802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3429000"/>
            <a:ext cx="11224546" cy="2785491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5E82D0-7E60-404D-87C1-538EC2E1AF8F}"/>
              </a:ext>
            </a:extLst>
          </p:cNvPr>
          <p:cNvSpPr txBox="1"/>
          <p:nvPr/>
        </p:nvSpPr>
        <p:spPr>
          <a:xfrm>
            <a:off x="1893570" y="170243"/>
            <a:ext cx="7852411" cy="4549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Prices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Lumber and Material Cost to Continue to Rise (cutting less)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Inventory to Stay Sparce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Above List Offers on Good Homes to Continue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Escalation Clauses / Bidding Wars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Agents Will Have to be More Educated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0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3429000"/>
            <a:ext cx="11224546" cy="2785491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0F8807-2FB4-41DF-8987-02A2BAA1EB8B}"/>
              </a:ext>
            </a:extLst>
          </p:cNvPr>
          <p:cNvSpPr txBox="1"/>
          <p:nvPr/>
        </p:nvSpPr>
        <p:spPr>
          <a:xfrm>
            <a:off x="904461" y="559233"/>
            <a:ext cx="952730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4"/>
                </a:solidFill>
              </a:rPr>
              <a:t>For well-organized and well-managed home building companies, this decade is going to be the greatest home building opportunity since the 1970s.    </a:t>
            </a:r>
            <a:r>
              <a:rPr lang="en-US" sz="1600" b="1" dirty="0">
                <a:solidFill>
                  <a:schemeClr val="accent4"/>
                </a:solidFill>
              </a:rPr>
              <a:t>Charles C. Shinn Ph.D.   Shin Consulting the roaring 2020’s</a:t>
            </a:r>
          </a:p>
        </p:txBody>
      </p:sp>
    </p:spTree>
    <p:extLst>
      <p:ext uri="{BB962C8B-B14F-4D97-AF65-F5344CB8AC3E}">
        <p14:creationId xmlns:p14="http://schemas.microsoft.com/office/powerpoint/2010/main" val="1357792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3360A-2D8A-4846-87B3-39C80043C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04" y="428355"/>
            <a:ext cx="10386391" cy="52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20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55556" y="6375394"/>
            <a:ext cx="4284418" cy="321736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spc="3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2021 Report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AAA2EDB-35D0-4E9E-A52E-B8F14CA51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9207" b="-1"/>
          <a:stretch/>
        </p:blipFill>
        <p:spPr bwMode="auto">
          <a:xfrm>
            <a:off x="587386" y="160870"/>
            <a:ext cx="9889765" cy="605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0753724" y="0"/>
            <a:ext cx="1438273" cy="6858000"/>
          </a:xfrm>
          <a:prstGeom prst="rect">
            <a:avLst/>
          </a:prstGeom>
          <a:gradFill>
            <a:gsLst>
              <a:gs pos="15000">
                <a:schemeClr val="accent1">
                  <a:alpha val="92000"/>
                </a:schemeClr>
              </a:gs>
              <a:gs pos="100000">
                <a:schemeClr val="accent4">
                  <a:alpha val="6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V="1">
            <a:off x="9166520" y="3041749"/>
            <a:ext cx="302548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6830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3995531"/>
            <a:ext cx="11224546" cy="2670456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463BAD-A45F-4923-A9E7-E6AA6115C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31" y="516835"/>
            <a:ext cx="10837935" cy="45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104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3429000"/>
            <a:ext cx="11224546" cy="2785491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C4FF24-1D82-436C-872F-008DB3BD408C}"/>
              </a:ext>
            </a:extLst>
          </p:cNvPr>
          <p:cNvSpPr txBox="1"/>
          <p:nvPr/>
        </p:nvSpPr>
        <p:spPr>
          <a:xfrm>
            <a:off x="1171853" y="1100284"/>
            <a:ext cx="9774314" cy="3244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to Expect for 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0267045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5051394"/>
            <a:ext cx="11224546" cy="1163097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C4FF24-1D82-436C-872F-008DB3BD408C}"/>
              </a:ext>
            </a:extLst>
          </p:cNvPr>
          <p:cNvSpPr txBox="1"/>
          <p:nvPr/>
        </p:nvSpPr>
        <p:spPr>
          <a:xfrm>
            <a:off x="2000250" y="71021"/>
            <a:ext cx="8111416" cy="6941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Cost of Housing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Decreasing Inventories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More Townhouse Construction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Interest Rates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 in Dollar Volume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Market Conditions to Cool Off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4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40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563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278296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D23CAE-CFD6-4514-BC63-4BA112388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895" y="87059"/>
            <a:ext cx="9197265" cy="6348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FDC17D-147A-4534-86E9-87EC66DF9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894" y="6343650"/>
            <a:ext cx="94964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35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278296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827A89-0665-435A-B343-B03D52180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628" y="217720"/>
            <a:ext cx="9211677" cy="5934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84C0E9-6EDB-49A4-914B-0CABCAAAF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742" y="6240022"/>
            <a:ext cx="908685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63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278296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53" y="0"/>
            <a:ext cx="938340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1469F-B2DF-437B-B07C-6C4846D5B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98" y="840377"/>
            <a:ext cx="10795247" cy="4509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3AE7A9-C8F4-412A-88E3-2E3F8885D846}"/>
              </a:ext>
            </a:extLst>
          </p:cNvPr>
          <p:cNvSpPr txBox="1"/>
          <p:nvPr/>
        </p:nvSpPr>
        <p:spPr>
          <a:xfrm>
            <a:off x="1245491" y="5511331"/>
            <a:ext cx="7161661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Increase of about 25% </a:t>
            </a:r>
            <a:r>
              <a:rPr lang="en-US" sz="3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from 2019 to 2022</a:t>
            </a:r>
            <a:endParaRPr lang="en-US" sz="3200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5137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608594"/>
            <a:ext cx="11224546" cy="2057392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76232" y="2788344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610744-7A23-4171-98E5-55925F62A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815" y="369598"/>
            <a:ext cx="9700130" cy="337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790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313573"/>
            <a:ext cx="11224546" cy="1352413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825F1-B41C-4CFF-8F94-75C7E3F60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156" y="590550"/>
            <a:ext cx="10182688" cy="453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558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209901"/>
            <a:ext cx="11224546" cy="1456085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F693F-7770-46AC-A7B8-661A19618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900" y="256279"/>
            <a:ext cx="9905155" cy="3581400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6809AF76-1AFF-4BF0-B345-570A20DF1A38}"/>
              </a:ext>
            </a:extLst>
          </p:cNvPr>
          <p:cNvSpPr/>
          <p:nvPr/>
        </p:nvSpPr>
        <p:spPr>
          <a:xfrm>
            <a:off x="674702" y="1624614"/>
            <a:ext cx="621437" cy="31959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D9BE14-6B91-405F-86D8-D1F7CE52CB9B}"/>
              </a:ext>
            </a:extLst>
          </p:cNvPr>
          <p:cNvSpPr txBox="1"/>
          <p:nvPr/>
        </p:nvSpPr>
        <p:spPr>
          <a:xfrm>
            <a:off x="1373754" y="4096497"/>
            <a:ext cx="961944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Projected Decrease of about 17% 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from Q2/22 to Q1/23</a:t>
            </a:r>
            <a:endParaRPr lang="en-US" sz="32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597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5166804"/>
            <a:ext cx="11224546" cy="1001254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643360" y="1100284"/>
            <a:ext cx="323696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99639" y="2215338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A71B2790-E2F9-46F5-A894-923D060AEB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0238" y="192088"/>
          <a:ext cx="11004550" cy="479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9499700" imgH="2216141" progId="Excel.Sheet.12">
                  <p:embed/>
                </p:oleObj>
              </mc:Choice>
              <mc:Fallback>
                <p:oleObj name="Worksheet" r:id="rId5" imgW="9499700" imgH="2216141" progId="Excel.Sheet.12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A71B2790-E2F9-46F5-A894-923D060AEB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0238" y="192088"/>
                        <a:ext cx="11004550" cy="4791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6178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0079" y="2053641"/>
            <a:ext cx="3669161" cy="276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spc="3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2021 Report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3735C1-064E-44B9-9F99-31DDDA5C4811}"/>
              </a:ext>
            </a:extLst>
          </p:cNvPr>
          <p:cNvSpPr txBox="1"/>
          <p:nvPr/>
        </p:nvSpPr>
        <p:spPr>
          <a:xfrm>
            <a:off x="5948532" y="611436"/>
            <a:ext cx="5112376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0000"/>
                </a:solidFill>
                <a:effectLst/>
              </a:rPr>
              <a:t>Executive Summary: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dirty="0">
              <a:solidFill>
                <a:srgbClr val="000000"/>
              </a:solidFill>
              <a:effectLst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effectLst/>
              </a:rPr>
              <a:t>Residential markets in most sectors have been healthy.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Dollar Volume was up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Median Home Price was up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effectLst/>
              </a:rPr>
              <a:t>Inventory of homes, </a:t>
            </a:r>
            <a:r>
              <a:rPr lang="en-US" sz="2400" b="1" i="1" dirty="0">
                <a:solidFill>
                  <a:srgbClr val="000000"/>
                </a:solidFill>
                <a:effectLst/>
              </a:rPr>
              <a:t>as exhibited by months of supply FELL also 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0000"/>
                </a:solidFill>
                <a:effectLst/>
              </a:rPr>
              <a:t>Days on Market FELL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i="1" dirty="0">
                <a:solidFill>
                  <a:srgbClr val="000000"/>
                </a:solidFill>
                <a:effectLst/>
              </a:rPr>
              <a:t>Because the data set ends on December 31, 2021, it is not impacted significantly by the rise in interest rates and inflation.  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1340104" y="0"/>
            <a:ext cx="851895" cy="6858000"/>
          </a:xfrm>
          <a:prstGeom prst="rect">
            <a:avLst/>
          </a:prstGeom>
          <a:gradFill>
            <a:gsLst>
              <a:gs pos="15000">
                <a:schemeClr val="accent1">
                  <a:alpha val="92000"/>
                </a:schemeClr>
              </a:gs>
              <a:gs pos="100000">
                <a:schemeClr val="accent4">
                  <a:alpha val="6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V="1">
            <a:off x="7193132" y="6453505"/>
            <a:ext cx="302548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BC9955-BC88-42FD-B4E4-9A01F30E1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721"/>
            <a:ext cx="5920245" cy="69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967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590822" y="6320901"/>
            <a:ext cx="11224546" cy="381024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663680" y="1100284"/>
            <a:ext cx="303376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8458" y="5313574"/>
            <a:ext cx="1508598" cy="1508598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25FDC7D-104D-4260-89CF-A3EAE23A95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905" y="139472"/>
          <a:ext cx="11034944" cy="6035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6256086" imgH="5493993" progId="Excel.Sheet.12">
                  <p:embed/>
                </p:oleObj>
              </mc:Choice>
              <mc:Fallback>
                <p:oleObj name="Worksheet" r:id="rId5" imgW="6256086" imgH="5493993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25FDC7D-104D-4260-89CF-A3EAE23A95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4905" y="139472"/>
                        <a:ext cx="11034944" cy="6035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35448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3995531"/>
            <a:ext cx="11224546" cy="2670456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F7621D-E1AB-4664-B4EE-CB97AFA9FF54}"/>
              </a:ext>
            </a:extLst>
          </p:cNvPr>
          <p:cNvSpPr txBox="1"/>
          <p:nvPr/>
        </p:nvSpPr>
        <p:spPr>
          <a:xfrm>
            <a:off x="2933313" y="786070"/>
            <a:ext cx="6136170" cy="2981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Development</a:t>
            </a:r>
          </a:p>
        </p:txBody>
      </p:sp>
    </p:spTree>
    <p:extLst>
      <p:ext uri="{BB962C8B-B14F-4D97-AF65-F5344CB8AC3E}">
        <p14:creationId xmlns:p14="http://schemas.microsoft.com/office/powerpoint/2010/main" val="30167248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914308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4ABE46-7881-47FC-8510-AA1CD5D82271}"/>
              </a:ext>
            </a:extLst>
          </p:cNvPr>
          <p:cNvSpPr txBox="1"/>
          <p:nvPr/>
        </p:nvSpPr>
        <p:spPr>
          <a:xfrm>
            <a:off x="1074198" y="3195961"/>
            <a:ext cx="99748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Village at Magnolia Square / Bardwell</a:t>
            </a:r>
            <a:endParaRPr lang="en-US" sz="1800" dirty="0">
              <a:solidFill>
                <a:srgbClr val="000000"/>
              </a:solidFill>
              <a:effectLst/>
              <a:latin typeface="Helvetica" panose="020B06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Location:  Off Lovett Road Central  in Baton Rouge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Total lots: 259  Bardwell will Purchase 100 lots over time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Sizes: 40 X 120  to 70 X 140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Sizes: 2,250 to 2800 sf  living area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Price Range: Starting in the $450,000s  / $200 per sq/ft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Continue the Highland District (23 Houses Under Construction 17 Sold)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Features:  Ponds, playground, pool  /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Mixed use Development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26F224-B5D6-4F53-9033-219C655D8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198" y="196012"/>
            <a:ext cx="5502130" cy="28313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B7AB8F-8772-4366-99BD-FF6DF221E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168" y="77647"/>
            <a:ext cx="4514246" cy="28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544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914308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4ABE46-7881-47FC-8510-AA1CD5D82271}"/>
              </a:ext>
            </a:extLst>
          </p:cNvPr>
          <p:cNvSpPr txBox="1"/>
          <p:nvPr/>
        </p:nvSpPr>
        <p:spPr>
          <a:xfrm>
            <a:off x="1074198" y="3195961"/>
            <a:ext cx="99748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Village at Magnolia Square / Alvarez</a:t>
            </a:r>
            <a:endParaRPr lang="en-US" sz="1800" dirty="0">
              <a:solidFill>
                <a:srgbClr val="000000"/>
              </a:solidFill>
              <a:effectLst/>
              <a:latin typeface="Helvetica" panose="020B06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Location:  Off Lovett Road Central  in Baton Rouge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Total lots: 259  Alvarez will Purchase 93 lots over time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Sizes: 40 X 120  to 70 X 140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Sizes: 1,800 to 2,000 sf  living area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Price Range: Starting in the $325,000s  to $400,000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Concept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Features:  Ponds, playground, pool  /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Mixed use Development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26F224-B5D6-4F53-9033-219C655D8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198" y="196012"/>
            <a:ext cx="5502130" cy="28313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B7AB8F-8772-4366-99BD-FF6DF221E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167" y="119572"/>
            <a:ext cx="4514246" cy="28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405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864751"/>
            <a:ext cx="11224546" cy="801235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4ABE46-7881-47FC-8510-AA1CD5D82271}"/>
              </a:ext>
            </a:extLst>
          </p:cNvPr>
          <p:cNvSpPr txBox="1"/>
          <p:nvPr/>
        </p:nvSpPr>
        <p:spPr>
          <a:xfrm>
            <a:off x="1451915" y="3554033"/>
            <a:ext cx="935975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Woodstock Park / Alvarez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Location: Nicholson Drive in Baton Rouge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Total lots: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300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Sizes: 50 x 120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Sizes: 1,800 – 2,500 sq. ft. living area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Price Range: $350,000 to $550,000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 homes under construction, taking down 43 more lots in 30 days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Features:  Ponds, playground, pool and amenity center, sidewalks, curb and gutter, and community green spaces.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A09CE-E359-4375-A4BB-1A0E48DCF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746" y="310718"/>
            <a:ext cx="3777096" cy="3011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B4C6A2-2C6D-4823-B579-87EF9F7867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5480" y="385125"/>
            <a:ext cx="5882368" cy="29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713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883876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4ABE46-7881-47FC-8510-AA1CD5D82271}"/>
              </a:ext>
            </a:extLst>
          </p:cNvPr>
          <p:cNvSpPr txBox="1"/>
          <p:nvPr/>
        </p:nvSpPr>
        <p:spPr>
          <a:xfrm>
            <a:off x="1451914" y="3554032"/>
            <a:ext cx="959708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Inniswylde</a:t>
            </a:r>
            <a:r>
              <a:rPr lang="en-US" sz="18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/ Bardwell</a:t>
            </a:r>
            <a:endParaRPr lang="en-US" sz="1800" dirty="0">
              <a:solidFill>
                <a:srgbClr val="000000"/>
              </a:solidFill>
              <a:effectLst/>
              <a:latin typeface="Helvetica" panose="020B06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Location: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Inniswold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off Bluebonnet Blvd. Baton Rouge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Total lots: 33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Sizes: 50 x 140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Sizes: 2,000 - 3,000 sq. ft. living area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Price Range: Starting in $500,000s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Features:  6 homes under construction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presold Prior to model </a:t>
            </a:r>
            <a:r>
              <a:rPr lang="en-US" b="1" i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being completed</a:t>
            </a:r>
            <a:endParaRPr lang="en-US" sz="20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EDBA6-4C77-4EA6-83B7-4B03D7C14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561" y="443029"/>
            <a:ext cx="5506534" cy="276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777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918307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5495B8-EDD6-4A7A-8139-24FF530FCACB}"/>
              </a:ext>
            </a:extLst>
          </p:cNvPr>
          <p:cNvSpPr txBox="1"/>
          <p:nvPr/>
        </p:nvSpPr>
        <p:spPr>
          <a:xfrm>
            <a:off x="1799235" y="2936045"/>
            <a:ext cx="612559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Clare Court | Level Homes </a:t>
            </a:r>
            <a:endParaRPr lang="en-US" sz="1600" dirty="0">
              <a:solidFill>
                <a:srgbClr val="000000"/>
              </a:solidFill>
              <a:effectLst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New Community Coming Soon!</a:t>
            </a:r>
            <a:endParaRPr lang="en-US" sz="1600" dirty="0">
              <a:solidFill>
                <a:srgbClr val="000000"/>
              </a:solidFill>
              <a:effectLst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Location: 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Cornerview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Rd.,  Prairieville, Louisiana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Lot Count: 37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Size: Coming Soon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Price: Coming Soon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Market Date: Fall 2022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Features/Amenities: Premium water-front homesites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4A580F-61AC-4CCD-839B-548E18C48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525" y="192013"/>
            <a:ext cx="7447294" cy="276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40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918307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90F7A6-6A67-458B-8DFC-910C2512539A}"/>
              </a:ext>
            </a:extLst>
          </p:cNvPr>
          <p:cNvSpPr txBox="1"/>
          <p:nvPr/>
        </p:nvSpPr>
        <p:spPr>
          <a:xfrm>
            <a:off x="1028224" y="3149986"/>
            <a:ext cx="1013555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Belle Savanne At Dutchtown | Level Homes </a:t>
            </a:r>
            <a:endParaRPr lang="en-US" sz="1600" dirty="0">
              <a:solidFill>
                <a:srgbClr val="000000"/>
              </a:solidFill>
              <a:effectLst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3</a:t>
            </a:r>
            <a:r>
              <a:rPr lang="en-US" sz="1800" b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RD</a:t>
            </a: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and Final Phase Coming Soon!</a:t>
            </a:r>
            <a:endParaRPr lang="en-US" sz="1600" dirty="0">
              <a:solidFill>
                <a:srgbClr val="000000"/>
              </a:solidFill>
              <a:effectLst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Location:  Off Old Jefferson, Geismar, Louisiana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Lot Count: 284 total; 95 lots in the final phase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Size: 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2,200 to 3,200 Phase 1 and Phase 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Price: $300,000 to $450,000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Market Date: Summer 2022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Features/Amenities: Resort-style community pool and cabana — NOW OPEN. Walkable community with scenic lakes and green space. Note: Phase 1 and Phase 2 SOLD OUT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A7655D-8F4D-4919-A1D1-9A6D739A1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15" y="171276"/>
            <a:ext cx="4149217" cy="2779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87B3FC-C15E-42B1-998D-7C7BFACC6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4413" y="15479"/>
            <a:ext cx="5789674" cy="303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945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918307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8CAAD3-904E-410C-A5FB-EA7F58B0FBCF}"/>
              </a:ext>
            </a:extLst>
          </p:cNvPr>
          <p:cNvSpPr txBox="1"/>
          <p:nvPr/>
        </p:nvSpPr>
        <p:spPr>
          <a:xfrm>
            <a:off x="1556445" y="3386862"/>
            <a:ext cx="97032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Allen Trails | D.R. Horton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Coming Soon: June 2022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Location: Off 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LA Hwy 16 South of LA 1025,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Livingston Parish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Total lots: 82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Lot Sizes: 50 X 150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Home Sizes: 1,447 - 2,133sq. ft. living area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Home Price: From $267,900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Features:  Pond, playground, and curb and gutter.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F25F12-5D71-492D-AD0E-40E80372C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287" y="122137"/>
            <a:ext cx="8886548" cy="312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56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918307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775440" y="1100284"/>
            <a:ext cx="191616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21F477-2734-4974-B340-DB7EDF934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49" y="430132"/>
            <a:ext cx="5257072" cy="28603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CE0BA4-499E-444D-A456-DA800B6A0DD0}"/>
              </a:ext>
            </a:extLst>
          </p:cNvPr>
          <p:cNvSpPr txBox="1"/>
          <p:nvPr/>
        </p:nvSpPr>
        <p:spPr>
          <a:xfrm>
            <a:off x="1030307" y="3454432"/>
            <a:ext cx="994218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Magnolia Crossing / Level Homes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NEW</a:t>
            </a:r>
            <a:r>
              <a:rPr lang="en-US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- Baton Rouge, on Staring Lane near Highland Road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Lot count: 32 lots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Starting price in: Originally Projected in $300s+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Prices now: $425,000 and UP</a:t>
            </a:r>
            <a:r>
              <a:rPr lang="en-US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Home Size: 1,700 to 2,400 SF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Homes Under Construction and Pending Sales</a:t>
            </a:r>
            <a:endParaRPr lang="en-US" dirty="0">
              <a:solidFill>
                <a:srgbClr val="000000"/>
              </a:solidFill>
              <a:effectLst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589798-5629-46BA-8EFE-77BDFF10B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1566" y="407860"/>
            <a:ext cx="420052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52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33645" y="5583075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A704F5D-9B7A-42F0-BA27-CCEC2921B021}"/>
              </a:ext>
            </a:extLst>
          </p:cNvPr>
          <p:cNvGraphicFramePr>
            <a:graphicFrameLocks noGrp="1"/>
          </p:cNvGraphicFramePr>
          <p:nvPr/>
        </p:nvGraphicFramePr>
        <p:xfrm>
          <a:off x="685061" y="208605"/>
          <a:ext cx="10821877" cy="5067535"/>
        </p:xfrm>
        <a:graphic>
          <a:graphicData uri="http://schemas.openxmlformats.org/drawingml/2006/table">
            <a:tbl>
              <a:tblPr/>
              <a:tblGrid>
                <a:gridCol w="1874407">
                  <a:extLst>
                    <a:ext uri="{9D8B030D-6E8A-4147-A177-3AD203B41FA5}">
                      <a16:colId xmlns:a16="http://schemas.microsoft.com/office/drawing/2014/main" val="484567420"/>
                    </a:ext>
                  </a:extLst>
                </a:gridCol>
                <a:gridCol w="2113476">
                  <a:extLst>
                    <a:ext uri="{9D8B030D-6E8A-4147-A177-3AD203B41FA5}">
                      <a16:colId xmlns:a16="http://schemas.microsoft.com/office/drawing/2014/main" val="2564835766"/>
                    </a:ext>
                  </a:extLst>
                </a:gridCol>
                <a:gridCol w="2151443">
                  <a:extLst>
                    <a:ext uri="{9D8B030D-6E8A-4147-A177-3AD203B41FA5}">
                      <a16:colId xmlns:a16="http://schemas.microsoft.com/office/drawing/2014/main" val="2072387653"/>
                    </a:ext>
                  </a:extLst>
                </a:gridCol>
                <a:gridCol w="1164310">
                  <a:extLst>
                    <a:ext uri="{9D8B030D-6E8A-4147-A177-3AD203B41FA5}">
                      <a16:colId xmlns:a16="http://schemas.microsoft.com/office/drawing/2014/main" val="3749723916"/>
                    </a:ext>
                  </a:extLst>
                </a:gridCol>
                <a:gridCol w="1164310">
                  <a:extLst>
                    <a:ext uri="{9D8B030D-6E8A-4147-A177-3AD203B41FA5}">
                      <a16:colId xmlns:a16="http://schemas.microsoft.com/office/drawing/2014/main" val="3223041726"/>
                    </a:ext>
                  </a:extLst>
                </a:gridCol>
                <a:gridCol w="1164310">
                  <a:extLst>
                    <a:ext uri="{9D8B030D-6E8A-4147-A177-3AD203B41FA5}">
                      <a16:colId xmlns:a16="http://schemas.microsoft.com/office/drawing/2014/main" val="2593053592"/>
                    </a:ext>
                  </a:extLst>
                </a:gridCol>
                <a:gridCol w="1189621">
                  <a:extLst>
                    <a:ext uri="{9D8B030D-6E8A-4147-A177-3AD203B41FA5}">
                      <a16:colId xmlns:a16="http://schemas.microsoft.com/office/drawing/2014/main" val="3673795836"/>
                    </a:ext>
                  </a:extLst>
                </a:gridCol>
              </a:tblGrid>
              <a:tr h="48925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Dollar Volume Entire GBRAR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Average Change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164201"/>
                  </a:ext>
                </a:extLst>
              </a:tr>
              <a:tr h="486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2019 to 2020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2020 to 2021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2019 to 2021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2015 to 2019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273256"/>
                  </a:ext>
                </a:extLst>
              </a:tr>
              <a:tr h="48925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Sales All Price Ranges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$3,129,363,927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$3,792,200,313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21.95%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21.18%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47.78%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4.99%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200630"/>
                  </a:ext>
                </a:extLst>
              </a:tr>
              <a:tr h="262235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544660"/>
                  </a:ext>
                </a:extLst>
              </a:tr>
              <a:tr h="48925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 Price $93,999 or Less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$47,828,787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$43,539,534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-12.83%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-8.97%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-20.64%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-0.92%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923512"/>
                  </a:ext>
                </a:extLst>
              </a:tr>
              <a:tr h="262235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4834053"/>
                  </a:ext>
                </a:extLst>
              </a:tr>
              <a:tr h="72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 Price $94,000 to $177,999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$430,741,572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$383,609,258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2.24%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-10.94%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-8.95%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-3.33%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30283"/>
                  </a:ext>
                </a:extLst>
              </a:tr>
              <a:tr h="262235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69156"/>
                  </a:ext>
                </a:extLst>
              </a:tr>
              <a:tr h="72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 Price $178,000 to $261,999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$1,003,378,762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$1,110,351,253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20.61%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10.66%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33.47%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6.30%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1575003"/>
                  </a:ext>
                </a:extLst>
              </a:tr>
              <a:tr h="262235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6231732"/>
                  </a:ext>
                </a:extLst>
              </a:tr>
              <a:tr h="486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$262,000 or More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$1,647,414,806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$2,254,700,268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30.96%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36.86%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79.23%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8.29%</a:t>
                      </a:r>
                    </a:p>
                  </a:txBody>
                  <a:tcPr marL="4819" marR="4819" marT="4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95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8409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927321"/>
            <a:ext cx="11224546" cy="738665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8841F6-BCE2-47B5-81F1-311664A0F37D}"/>
              </a:ext>
            </a:extLst>
          </p:cNvPr>
          <p:cNvSpPr txBox="1"/>
          <p:nvPr/>
        </p:nvSpPr>
        <p:spPr>
          <a:xfrm>
            <a:off x="890776" y="3742109"/>
            <a:ext cx="1060036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Hidden Lakes / Chris Ingram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Location: Off Norwood Road, Prairieville</a:t>
            </a:r>
            <a:endParaRPr lang="en-US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 Lots:  89</a:t>
            </a:r>
            <a:endParaRPr lang="en-US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Price Range of Lots: $120,000 to $140,000</a:t>
            </a:r>
            <a:endParaRPr lang="en-US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Lot Size: 1 acre to 3 acres; 125 Front Feet</a:t>
            </a:r>
            <a:endParaRPr lang="en-US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Lots Closed: 31 Sales in 14 months 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Mostly Custom Homes, one Spec Home Listed in MLS for $697,700</a:t>
            </a:r>
            <a:endParaRPr lang="en-US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D48B35-5A1D-45DA-9EB9-E5F245BFB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444" y="261569"/>
            <a:ext cx="4900474" cy="30939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79A9C1-6E95-4DED-B5CA-8A779655F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552" y="261569"/>
            <a:ext cx="5299969" cy="316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968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764351"/>
            <a:ext cx="11224546" cy="901635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0CFCF4-6181-4979-BB5A-E32A4BE2F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824" y="484298"/>
            <a:ext cx="5640934" cy="2807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81386A-4D36-4D5D-9692-645F55BD6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53" y="339500"/>
            <a:ext cx="4305300" cy="29813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AA7188-59AF-408B-820D-417D00D180BE}"/>
              </a:ext>
            </a:extLst>
          </p:cNvPr>
          <p:cNvSpPr txBox="1"/>
          <p:nvPr/>
        </p:nvSpPr>
        <p:spPr>
          <a:xfrm>
            <a:off x="795819" y="3571902"/>
            <a:ext cx="1069531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WATER’S EDGE</a:t>
            </a: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| Level Homes </a:t>
            </a:r>
            <a:endParaRPr lang="en-US" sz="1800" dirty="0">
              <a:solidFill>
                <a:srgbClr val="000000"/>
              </a:solidFill>
              <a:effectLst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New Community! </a:t>
            </a:r>
            <a:endParaRPr lang="en-US" sz="1800" dirty="0">
              <a:solidFill>
                <a:srgbClr val="000000"/>
              </a:solidFill>
              <a:effectLst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Location: Baton Rouge, Louisiana — Inside Lexington Estates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Lot Count: 76 In Phase 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Price: From $410s;  Last Year $300,000s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Size: 1,670 To 2,600 SF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Market Date: NOW SELLING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Features/Amenities:</a:t>
            </a: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Gated community with lakes and green space. Resort-style community pool and cabana, located near major golf course,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L’Auberge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Casino, shopping, dining, and entertainment. Premium water-front homesites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4425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764351"/>
            <a:ext cx="11224546" cy="901635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283D68-0E53-4D6B-AAF6-C1B9ACF2BC08}"/>
              </a:ext>
            </a:extLst>
          </p:cNvPr>
          <p:cNvSpPr txBox="1"/>
          <p:nvPr/>
        </p:nvSpPr>
        <p:spPr>
          <a:xfrm>
            <a:off x="593455" y="3662242"/>
            <a:ext cx="10947036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Tiger Pointe | D.R. Horton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Location: Off Tiger Bend, Baton Rouge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Total lots: 52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Lot Sizes: 40 x 135 &amp; 35 x70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Home Sizes: 1,858 - 2,532 sq. ft. living area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Home Price Range: Starting in the $300,000s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Features:  Pond, community green space, sidewalks, and curb and gutter.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D93A1A-06EE-4026-97B9-F4C44A323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06" y="153100"/>
            <a:ext cx="5402293" cy="3056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5282C-97C6-4FDD-B3D7-8EDD81954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1566" y="257286"/>
            <a:ext cx="3895725" cy="295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952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918307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F745A4-E868-4C48-8CCC-096C35E8891A}"/>
              </a:ext>
            </a:extLst>
          </p:cNvPr>
          <p:cNvSpPr txBox="1"/>
          <p:nvPr/>
        </p:nvSpPr>
        <p:spPr>
          <a:xfrm>
            <a:off x="620247" y="619981"/>
            <a:ext cx="5752731" cy="5186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Lakes at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Harveston</a:t>
            </a:r>
            <a:r>
              <a:rPr lang="en-US" sz="16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Phase 1 |  John Fetzer and Mike Wampold </a:t>
            </a:r>
            <a:r>
              <a:rPr lang="en-US" sz="1600" b="1" i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 of Lots: 186 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From 3-11-2022 to </a:t>
            </a: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4-25-2022: 11 Home Sales Reported to MLS 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Price Per Square Foot: $264.18 to $317.77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Median Home Price Per Square Foot: $274.03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Price(s) from $120,000 to $130,000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Size: 45 to 65 x 120’ to 140’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Size: 2,000 to 3,000 SF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Price Range: $590,000 to $1,100,000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Additional Features: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base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Community Center overlooking the 50 acre </a:t>
            </a:r>
            <a:r>
              <a:rPr lang="en-US" sz="1600" dirty="0" err="1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Harveston</a:t>
            </a: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Lake with fountains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Community Building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Fitness Center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Cabana with Grill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Pool and Splash Pad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Mail Center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Multi-Use Trails and Walks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FFFF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7CAE9939-47BF-4FE2-B297-78B59470E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978" y="498675"/>
            <a:ext cx="4883908" cy="45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1904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87683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365916" y="3561615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5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5" y="4879146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hape 31"/>
          <p:cNvSpPr txBox="1">
            <a:spLocks/>
          </p:cNvSpPr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AC57-D14E-4CA6-8432-18E5458AB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436" y="1165626"/>
            <a:ext cx="2484675" cy="24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52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396180" y="1100284"/>
            <a:ext cx="570876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45094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E9B7A-4B8E-47C5-B1BB-A91D59E9C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237" y="355107"/>
            <a:ext cx="9915525" cy="557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01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556918"/>
            <a:ext cx="11224546" cy="1109068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A613513-5FC2-4220-A3D6-3237A957B319}"/>
              </a:ext>
            </a:extLst>
          </p:cNvPr>
          <p:cNvGraphicFramePr>
            <a:graphicFrameLocks noGrp="1"/>
          </p:cNvGraphicFramePr>
          <p:nvPr/>
        </p:nvGraphicFramePr>
        <p:xfrm>
          <a:off x="648070" y="359478"/>
          <a:ext cx="11181920" cy="4954096"/>
        </p:xfrm>
        <a:graphic>
          <a:graphicData uri="http://schemas.openxmlformats.org/drawingml/2006/table">
            <a:tbl>
              <a:tblPr/>
              <a:tblGrid>
                <a:gridCol w="2869585">
                  <a:extLst>
                    <a:ext uri="{9D8B030D-6E8A-4147-A177-3AD203B41FA5}">
                      <a16:colId xmlns:a16="http://schemas.microsoft.com/office/drawing/2014/main" val="3577038145"/>
                    </a:ext>
                  </a:extLst>
                </a:gridCol>
                <a:gridCol w="1350031">
                  <a:extLst>
                    <a:ext uri="{9D8B030D-6E8A-4147-A177-3AD203B41FA5}">
                      <a16:colId xmlns:a16="http://schemas.microsoft.com/office/drawing/2014/main" val="1597791566"/>
                    </a:ext>
                  </a:extLst>
                </a:gridCol>
                <a:gridCol w="1330745">
                  <a:extLst>
                    <a:ext uri="{9D8B030D-6E8A-4147-A177-3AD203B41FA5}">
                      <a16:colId xmlns:a16="http://schemas.microsoft.com/office/drawing/2014/main" val="1872322660"/>
                    </a:ext>
                  </a:extLst>
                </a:gridCol>
                <a:gridCol w="1340388">
                  <a:extLst>
                    <a:ext uri="{9D8B030D-6E8A-4147-A177-3AD203B41FA5}">
                      <a16:colId xmlns:a16="http://schemas.microsoft.com/office/drawing/2014/main" val="1173508498"/>
                    </a:ext>
                  </a:extLst>
                </a:gridCol>
                <a:gridCol w="1398247">
                  <a:extLst>
                    <a:ext uri="{9D8B030D-6E8A-4147-A177-3AD203B41FA5}">
                      <a16:colId xmlns:a16="http://schemas.microsoft.com/office/drawing/2014/main" val="3727587337"/>
                    </a:ext>
                  </a:extLst>
                </a:gridCol>
                <a:gridCol w="1378961">
                  <a:extLst>
                    <a:ext uri="{9D8B030D-6E8A-4147-A177-3AD203B41FA5}">
                      <a16:colId xmlns:a16="http://schemas.microsoft.com/office/drawing/2014/main" val="2529310867"/>
                    </a:ext>
                  </a:extLst>
                </a:gridCol>
                <a:gridCol w="1513963">
                  <a:extLst>
                    <a:ext uri="{9D8B030D-6E8A-4147-A177-3AD203B41FA5}">
                      <a16:colId xmlns:a16="http://schemas.microsoft.com/office/drawing/2014/main" val="3061236555"/>
                    </a:ext>
                  </a:extLst>
                </a:gridCol>
              </a:tblGrid>
              <a:tr h="415458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New Homes</a:t>
                      </a:r>
                    </a:p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Entire MLS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Average Change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607246"/>
                  </a:ext>
                </a:extLst>
              </a:tr>
              <a:tr h="423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2019 to 2020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2020 to 2021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2019 to 2021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2015 to 2019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3021440"/>
                  </a:ext>
                </a:extLst>
              </a:tr>
              <a:tr h="415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Sales All Price Ranges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$712,088,512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$777,696,124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23.82%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9.21%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35.23%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5.00%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385263"/>
                  </a:ext>
                </a:extLst>
              </a:tr>
              <a:tr h="406980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1713259"/>
                  </a:ext>
                </a:extLst>
              </a:tr>
              <a:tr h="4069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 Price $93,999 or Less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$92,000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$92,000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3.37%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3.37%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730339"/>
                  </a:ext>
                </a:extLst>
              </a:tr>
              <a:tr h="406980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9523366"/>
                  </a:ext>
                </a:extLst>
              </a:tr>
              <a:tr h="4069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 Price $94,000 to $177,999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$36,393,737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$25,790,613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35.15%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-29.13%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-4.23%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-18.15%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947923"/>
                  </a:ext>
                </a:extLst>
              </a:tr>
              <a:tr h="406980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7939761"/>
                  </a:ext>
                </a:extLst>
              </a:tr>
              <a:tr h="4069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 Price $178,000 to $261,999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$273,867,599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$257,712,183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17.60%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-5.90%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10.66%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3.45%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6982897"/>
                  </a:ext>
                </a:extLst>
              </a:tr>
              <a:tr h="406980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4956570"/>
                  </a:ext>
                </a:extLst>
              </a:tr>
              <a:tr h="4069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$262,000 or More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$402,144,274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$499,001,541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27.58%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24.09%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58.31%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13.02%</a:t>
                      </a:r>
                    </a:p>
                  </a:txBody>
                  <a:tcPr marL="5420" marR="5420" marT="54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961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315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6433" y="5406862"/>
            <a:ext cx="1508598" cy="1508598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69CFB1A3-5733-41AE-859D-B4E9E0512B0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38178" y="275207"/>
            <a:ext cx="10767282" cy="53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94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7202</TotalTime>
  <Words>1784</Words>
  <Application>Microsoft Macintosh PowerPoint</Application>
  <PresentationFormat>Widescreen</PresentationFormat>
  <Paragraphs>349</Paragraphs>
  <Slides>64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8" baseType="lpstr">
      <vt:lpstr>Arial</vt:lpstr>
      <vt:lpstr>Calibri</vt:lpstr>
      <vt:lpstr>Calibri Light</vt:lpstr>
      <vt:lpstr>Cambria</vt:lpstr>
      <vt:lpstr>Corbel</vt:lpstr>
      <vt:lpstr>Courier New</vt:lpstr>
      <vt:lpstr>Helvetica</vt:lpstr>
      <vt:lpstr>Lato Light</vt:lpstr>
      <vt:lpstr>Montserrat</vt:lpstr>
      <vt:lpstr>Roboto</vt:lpstr>
      <vt:lpstr>Symbol</vt:lpstr>
      <vt:lpstr>Wingdings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Cook</dc:creator>
  <cp:lastModifiedBy>Jill Sylvest</cp:lastModifiedBy>
  <cp:revision>16</cp:revision>
  <dcterms:created xsi:type="dcterms:W3CDTF">2022-04-21T14:39:52Z</dcterms:created>
  <dcterms:modified xsi:type="dcterms:W3CDTF">2022-05-16T15:36:24Z</dcterms:modified>
</cp:coreProperties>
</file>