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441" r:id="rId2"/>
    <p:sldId id="442" r:id="rId3"/>
    <p:sldId id="261" r:id="rId4"/>
    <p:sldId id="443" r:id="rId5"/>
    <p:sldId id="444" r:id="rId6"/>
    <p:sldId id="445" r:id="rId7"/>
    <p:sldId id="446" r:id="rId8"/>
    <p:sldId id="334" r:id="rId9"/>
    <p:sldId id="447" r:id="rId10"/>
    <p:sldId id="448" r:id="rId11"/>
    <p:sldId id="319" r:id="rId12"/>
    <p:sldId id="449" r:id="rId13"/>
    <p:sldId id="289" r:id="rId14"/>
    <p:sldId id="450" r:id="rId15"/>
    <p:sldId id="451" r:id="rId16"/>
    <p:sldId id="337" r:id="rId17"/>
    <p:sldId id="452" r:id="rId18"/>
    <p:sldId id="453" r:id="rId19"/>
    <p:sldId id="454" r:id="rId20"/>
    <p:sldId id="455" r:id="rId21"/>
    <p:sldId id="456" r:id="rId22"/>
    <p:sldId id="457" r:id="rId23"/>
    <p:sldId id="458" r:id="rId24"/>
    <p:sldId id="459" r:id="rId25"/>
    <p:sldId id="460" r:id="rId26"/>
    <p:sldId id="346" r:id="rId27"/>
    <p:sldId id="340" r:id="rId28"/>
    <p:sldId id="343" r:id="rId29"/>
    <p:sldId id="342" r:id="rId30"/>
    <p:sldId id="345" r:id="rId31"/>
    <p:sldId id="348" r:id="rId32"/>
    <p:sldId id="347" r:id="rId33"/>
    <p:sldId id="461" r:id="rId34"/>
    <p:sldId id="462" r:id="rId35"/>
    <p:sldId id="463" r:id="rId36"/>
    <p:sldId id="464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31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1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990458-F571-4D52-8E93-DC9712309504}" type="datetimeFigureOut">
              <a:rPr lang="en-US" smtClean="0"/>
              <a:t>5/16/22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34FEDC-7060-429E-9D23-68A762EDC5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76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E02D-20C0-F840-AFAC-BEA99C74FDC2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0336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33166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294772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143102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829870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588706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70416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229324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835346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7898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46140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50128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375832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90058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613263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476372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077302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37955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748075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27680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096672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932805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939182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632531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91526783d0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508000" y="903288"/>
            <a:ext cx="8026400" cy="4514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91526783d0_0_3:notes"/>
          <p:cNvSpPr txBox="1">
            <a:spLocks noGrp="1"/>
          </p:cNvSpPr>
          <p:nvPr>
            <p:ph type="body" idx="1"/>
          </p:nvPr>
        </p:nvSpPr>
        <p:spPr>
          <a:xfrm>
            <a:off x="701040" y="5718810"/>
            <a:ext cx="5608320" cy="5417820"/>
          </a:xfrm>
          <a:prstGeom prst="rect">
            <a:avLst/>
          </a:prstGeom>
        </p:spPr>
        <p:txBody>
          <a:bodyPr spcFirstLastPara="1" wrap="square" lIns="108832" tIns="108832" rIns="108832" bIns="108832" anchor="t" anchorCtr="0">
            <a:no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00123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F410B-915D-47E8-91E1-615EE550B0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7A1568-4AC7-4C8D-A67F-7BAEB044A1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20ABB0-60F3-439F-A514-6AD7B46D9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FB24-D390-46CC-A647-E2B858F2E3F0}" type="datetimeFigureOut">
              <a:rPr lang="en-US" smtClean="0"/>
              <a:t>5/16/22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CFC3D0-B8D0-4BFA-935F-7EE34A47A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47BD14-D734-4B0C-B13E-DD2798F9B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E02D-8D9A-44D6-BC36-55117D5E9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568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ACE2F-7699-4CEA-954F-62FF84879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423583-F922-4A4C-B725-8574ECA64F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73B4F7-ABA2-4540-AB43-7D7F976B0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FB24-D390-46CC-A647-E2B858F2E3F0}" type="datetimeFigureOut">
              <a:rPr lang="en-US" smtClean="0"/>
              <a:t>5/16/22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D457DA-F7E3-4D3B-9A84-49EDCC278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31C3F6-1A2A-4829-96F0-D8235B18C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E02D-8D9A-44D6-BC36-55117D5E9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19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8912CE-769F-4685-AB18-5AC6B9BE4A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D04FC0-137C-429A-A334-054123268C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8DADD-6F82-4DC6-8D41-B114869A33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FB24-D390-46CC-A647-E2B858F2E3F0}" type="datetimeFigureOut">
              <a:rPr lang="en-US" smtClean="0"/>
              <a:t>5/16/22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18377-AF9D-47BA-BDEB-819E99B61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DB69D-1862-4E64-BF17-4A2B55E39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E02D-8D9A-44D6-BC36-55117D5E9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553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9994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631CE-3108-4FA3-84F7-BDB211AC9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B9CDF-0160-452A-953A-4007E5BDB5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28A158-E06E-4390-8C78-BE3DD9498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FB24-D390-46CC-A647-E2B858F2E3F0}" type="datetimeFigureOut">
              <a:rPr lang="en-US" smtClean="0"/>
              <a:t>5/16/22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D605D2-D879-48CD-A855-8198A235F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4E51C6-14A5-4E0E-BD32-F84585E27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E02D-8D9A-44D6-BC36-55117D5E9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03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3E439-AB3B-4C33-B2C9-E333C49A4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13C0B5-FD7C-4BB0-B512-4EBC4BF0B6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205924-66AB-44F7-B86A-A0ECAEDF8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FB24-D390-46CC-A647-E2B858F2E3F0}" type="datetimeFigureOut">
              <a:rPr lang="en-US" smtClean="0"/>
              <a:t>5/16/22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13831-44A6-470D-B901-69D89C753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8ADB00-50BC-4E30-8EAD-C74F03B2E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E02D-8D9A-44D6-BC36-55117D5E9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40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E02BF-1076-4BB8-A575-7E8B2E840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C3075-BDAF-4203-8AAC-8F1460D670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FA821E-390E-4AB5-8104-4C1BA3CBF6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75C96B-42D9-4074-9081-F446F4E8A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FB24-D390-46CC-A647-E2B858F2E3F0}" type="datetimeFigureOut">
              <a:rPr lang="en-US" smtClean="0"/>
              <a:t>5/16/22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E4349B-2BBC-4870-831B-8A9CA9D15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8A4C60-E55A-422A-A4A1-AAF79D9C0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E02D-8D9A-44D6-BC36-55117D5E9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99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1BEC8-AD3D-47D3-AA5F-6D7B5E064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3EDAB0-361E-48E8-92FA-2A5935F90F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9148E0-0703-4954-BD47-18E513F820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8EAD93-F65A-4A82-94E7-58EE900F64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6E167E-05FB-4A3E-A2B4-AC34D3E76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0A85A9-BE9D-463C-8624-3D267C046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FB24-D390-46CC-A647-E2B858F2E3F0}" type="datetimeFigureOut">
              <a:rPr lang="en-US" smtClean="0"/>
              <a:t>5/16/22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091DE4-41AA-4BD5-AD7C-6AC7BED8B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2C9B3B-349F-4B48-9D15-AD0C9D3D0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E02D-8D9A-44D6-BC36-55117D5E9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021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215BB-5358-4571-BC55-72AE8184B8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88D400-05A9-4060-B21A-5658B91CD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FB24-D390-46CC-A647-E2B858F2E3F0}" type="datetimeFigureOut">
              <a:rPr lang="en-US" smtClean="0"/>
              <a:t>5/16/22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2049BD-4DE6-4D0B-89B8-69D5B6B8A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57B42D-29D6-4D56-9B8A-3FC8D906C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E02D-8D9A-44D6-BC36-55117D5E9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6670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E4DCD6-3315-45E8-8836-A50D04F39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FB24-D390-46CC-A647-E2B858F2E3F0}" type="datetimeFigureOut">
              <a:rPr lang="en-US" smtClean="0"/>
              <a:t>5/16/22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27095D-BBC5-4FB9-B3FB-EAA02860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AC9471-BB2A-4225-BAED-B475FAF7C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E02D-8D9A-44D6-BC36-55117D5E9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773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50F10-47C8-46BD-A327-008ED75EC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78133E-EFB2-4E3E-B75D-0702D20AE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D63D4E-D4CA-4C62-AE55-6B14DF70C5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53C3E6-E65A-458B-BD9E-4EB30D2E2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FB24-D390-46CC-A647-E2B858F2E3F0}" type="datetimeFigureOut">
              <a:rPr lang="en-US" smtClean="0"/>
              <a:t>5/16/22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2B0DD3-25F7-4499-9679-A0C3155AD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A6C3CD-E641-43D8-84C8-0F212745A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E02D-8D9A-44D6-BC36-55117D5E9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8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DB159-1B18-454F-B918-118B817C5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AFCAA6-5A65-4AEC-BD64-C67FF8AB39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1A2106-1A33-429D-89C0-888E219D5D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B1127E-9463-44D9-80D5-AA8C494B4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AFB24-D390-46CC-A647-E2B858F2E3F0}" type="datetimeFigureOut">
              <a:rPr lang="en-US" smtClean="0"/>
              <a:t>5/16/22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511E70-4114-4A7D-AAAF-5DDC13BA8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8FA2DD-DB9F-472A-AC26-A01018F10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C0E02D-8D9A-44D6-BC36-55117D5E9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20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80185C-0673-417C-B0C3-ED41CDBC9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996EC6-7E5B-461E-8E0D-978E022B20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E9AFB5-97AD-4302-9BDC-CD40CA1EA3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AFB24-D390-46CC-A647-E2B858F2E3F0}" type="datetimeFigureOut">
              <a:rPr lang="en-US" smtClean="0"/>
              <a:t>5/16/22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67486F-2B5D-4717-AE93-E013EB3062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ECD4D-4CC8-4DBE-BCD6-69D3C75B47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C0E02D-8D9A-44D6-BC36-55117D5E9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923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emf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12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11" Type="http://schemas.openxmlformats.org/officeDocument/2006/relationships/image" Target="../media/image31.gif"/><Relationship Id="rId5" Type="http://schemas.openxmlformats.org/officeDocument/2006/relationships/image" Target="../media/image25.png"/><Relationship Id="rId10" Type="http://schemas.openxmlformats.org/officeDocument/2006/relationships/image" Target="../media/image30.jpe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png"/><Relationship Id="rId18" Type="http://schemas.openxmlformats.org/officeDocument/2006/relationships/image" Target="../media/image49.png"/><Relationship Id="rId3" Type="http://schemas.openxmlformats.org/officeDocument/2006/relationships/image" Target="../media/image34.png"/><Relationship Id="rId21" Type="http://schemas.openxmlformats.org/officeDocument/2006/relationships/image" Target="../media/image52.jpeg"/><Relationship Id="rId7" Type="http://schemas.openxmlformats.org/officeDocument/2006/relationships/image" Target="../media/image38.jpeg"/><Relationship Id="rId12" Type="http://schemas.openxmlformats.org/officeDocument/2006/relationships/image" Target="../media/image43.jpeg"/><Relationship Id="rId17" Type="http://schemas.openxmlformats.org/officeDocument/2006/relationships/image" Target="../media/image48.png"/><Relationship Id="rId2" Type="http://schemas.openxmlformats.org/officeDocument/2006/relationships/image" Target="../media/image4.png"/><Relationship Id="rId16" Type="http://schemas.openxmlformats.org/officeDocument/2006/relationships/image" Target="../media/image47.png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10" Type="http://schemas.openxmlformats.org/officeDocument/2006/relationships/image" Target="../media/image41.png"/><Relationship Id="rId19" Type="http://schemas.openxmlformats.org/officeDocument/2006/relationships/image" Target="../media/image50.png"/><Relationship Id="rId4" Type="http://schemas.openxmlformats.org/officeDocument/2006/relationships/image" Target="../media/image35.png"/><Relationship Id="rId9" Type="http://schemas.openxmlformats.org/officeDocument/2006/relationships/image" Target="../media/image40.jpeg"/><Relationship Id="rId14" Type="http://schemas.openxmlformats.org/officeDocument/2006/relationships/image" Target="../media/image45.png"/><Relationship Id="rId22" Type="http://schemas.openxmlformats.org/officeDocument/2006/relationships/image" Target="../media/image5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jpe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emf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hyperlink" Target="mailto:Charlie@momentum-commercial.com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1" y="0"/>
            <a:ext cx="12192000" cy="7161991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hape 31"/>
          <p:cNvSpPr txBox="1">
            <a:spLocks/>
          </p:cNvSpPr>
          <p:nvPr/>
        </p:nvSpPr>
        <p:spPr>
          <a:xfrm>
            <a:off x="2270889" y="5076419"/>
            <a:ext cx="7772400" cy="16097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4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PRESENTED BY</a:t>
            </a:r>
          </a:p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r>
              <a:rPr lang="en-US" altLang="en-US" sz="1400" b="1" dirty="0">
                <a:solidFill>
                  <a:srgbClr val="688948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Charlie Colvin, CCIM, Momentum Commercial Real Estate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4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2270888" y="3429000"/>
            <a:ext cx="7887716" cy="12271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36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BATON ROUGE</a:t>
            </a:r>
          </a:p>
          <a:p>
            <a:pPr algn="ctr">
              <a:buClr>
                <a:srgbClr val="FFFFFF"/>
              </a:buClr>
            </a:pPr>
            <a:r>
              <a:rPr lang="en-US" altLang="en-US" sz="36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RETAIL MARKET</a:t>
            </a:r>
          </a:p>
        </p:txBody>
      </p:sp>
      <p:sp>
        <p:nvSpPr>
          <p:cNvPr id="9" name="Rectangle 8"/>
          <p:cNvSpPr/>
          <p:nvPr/>
        </p:nvSpPr>
        <p:spPr>
          <a:xfrm>
            <a:off x="5599134" y="4843419"/>
            <a:ext cx="6592866" cy="45719"/>
          </a:xfrm>
          <a:prstGeom prst="rect">
            <a:avLst/>
          </a:prstGeom>
          <a:solidFill>
            <a:srgbClr val="87A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F55297-95CF-4395-A50A-9A5A11EA49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71318" y="1002294"/>
            <a:ext cx="2686856" cy="268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661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F176783-6E32-4AF4-BDDE-7E5E815B9A7A}"/>
              </a:ext>
            </a:extLst>
          </p:cNvPr>
          <p:cNvSpPr/>
          <p:nvPr/>
        </p:nvSpPr>
        <p:spPr>
          <a:xfrm>
            <a:off x="-8352" y="16087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99" name="Google Shape;99;p16"/>
          <p:cNvSpPr/>
          <p:nvPr/>
        </p:nvSpPr>
        <p:spPr>
          <a:xfrm>
            <a:off x="8050514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288952" y="0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482859" y="3387012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3B3A41A-7987-4CD2-91E8-178C41CD5E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6408" y="152038"/>
            <a:ext cx="5194106" cy="670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668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1352CD9-0E61-4D38-B63A-7793AD210BCE}"/>
              </a:ext>
            </a:extLst>
          </p:cNvPr>
          <p:cNvSpPr/>
          <p:nvPr/>
        </p:nvSpPr>
        <p:spPr>
          <a:xfrm>
            <a:off x="-8352" y="16087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288952" y="0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482859" y="3387012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2" name="Shape 32">
            <a:extLst>
              <a:ext uri="{FF2B5EF4-FFF2-40B4-BE49-F238E27FC236}">
                <a16:creationId xmlns:a16="http://schemas.microsoft.com/office/drawing/2014/main" id="{DC31CEFA-BFF7-46B3-8651-4E4B1FDC5035}"/>
              </a:ext>
            </a:extLst>
          </p:cNvPr>
          <p:cNvSpPr txBox="1">
            <a:spLocks/>
          </p:cNvSpPr>
          <p:nvPr/>
        </p:nvSpPr>
        <p:spPr>
          <a:xfrm>
            <a:off x="1851275" y="374833"/>
            <a:ext cx="7702622" cy="623304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800" b="1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Amazon Progress</a:t>
            </a:r>
          </a:p>
          <a:p>
            <a:pPr>
              <a:buClr>
                <a:srgbClr val="FFFFFF"/>
              </a:buClr>
            </a:pPr>
            <a:endParaRPr lang="en-US" altLang="en-US" sz="2800" b="1" dirty="0">
              <a:solidFill>
                <a:srgbClr val="44546A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grass, sky, outdoor, nature&#10;&#10;Description automatically generated">
            <a:extLst>
              <a:ext uri="{FF2B5EF4-FFF2-40B4-BE49-F238E27FC236}">
                <a16:creationId xmlns:a16="http://schemas.microsoft.com/office/drawing/2014/main" id="{A509269B-1D2C-48B1-9302-7ED8612EA9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781" y="908072"/>
            <a:ext cx="8731728" cy="582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275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1352CD9-0E61-4D38-B63A-7793AD210BCE}"/>
              </a:ext>
            </a:extLst>
          </p:cNvPr>
          <p:cNvSpPr/>
          <p:nvPr/>
        </p:nvSpPr>
        <p:spPr>
          <a:xfrm>
            <a:off x="-8352" y="16087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288952" y="0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482859" y="3387012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A95FFF9B-4A57-4D1B-AD48-10D2B18F80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8411" y="593529"/>
            <a:ext cx="6115641" cy="6115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4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28B8782-1E00-49E9-9C9F-4F6AC4C439A1}"/>
              </a:ext>
            </a:extLst>
          </p:cNvPr>
          <p:cNvSpPr/>
          <p:nvPr/>
        </p:nvSpPr>
        <p:spPr>
          <a:xfrm>
            <a:off x="-8352" y="0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288952" y="0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482859" y="3387012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2050" name="Picture 2" descr="Amazon workers in US vote for first union in company′s history | News | DW  | 01.04.2022">
            <a:extLst>
              <a:ext uri="{FF2B5EF4-FFF2-40B4-BE49-F238E27FC236}">
                <a16:creationId xmlns:a16="http://schemas.microsoft.com/office/drawing/2014/main" id="{C88319DA-60CF-4678-84AB-A91098A83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805" y="1379639"/>
            <a:ext cx="8991329" cy="505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51790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97087D-5CB0-4EF1-B562-39BE9FCA87F2}"/>
              </a:ext>
            </a:extLst>
          </p:cNvPr>
          <p:cNvSpPr/>
          <p:nvPr/>
        </p:nvSpPr>
        <p:spPr>
          <a:xfrm>
            <a:off x="0" y="-21235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ectangle 63"/>
          <p:cNvSpPr/>
          <p:nvPr/>
        </p:nvSpPr>
        <p:spPr>
          <a:xfrm>
            <a:off x="11288952" y="0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459211" y="3349690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0" name="Shape 32">
            <a:extLst>
              <a:ext uri="{FF2B5EF4-FFF2-40B4-BE49-F238E27FC236}">
                <a16:creationId xmlns:a16="http://schemas.microsoft.com/office/drawing/2014/main" id="{1A6CD367-6DB4-40B2-9B8D-75984AE0F8DB}"/>
              </a:ext>
            </a:extLst>
          </p:cNvPr>
          <p:cNvSpPr txBox="1">
            <a:spLocks/>
          </p:cNvSpPr>
          <p:nvPr/>
        </p:nvSpPr>
        <p:spPr>
          <a:xfrm>
            <a:off x="3309210" y="461926"/>
            <a:ext cx="7702622" cy="623304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800" b="1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Huge Sales in 2021</a:t>
            </a:r>
          </a:p>
          <a:p>
            <a:pPr>
              <a:buClr>
                <a:srgbClr val="FFFFFF"/>
              </a:buClr>
            </a:pPr>
            <a:endParaRPr lang="en-US" altLang="en-US" sz="2800" b="1" dirty="0">
              <a:solidFill>
                <a:srgbClr val="44546A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4AFB54-3492-4C8A-A6E1-C6FB122309E3}"/>
              </a:ext>
            </a:extLst>
          </p:cNvPr>
          <p:cNvSpPr txBox="1"/>
          <p:nvPr/>
        </p:nvSpPr>
        <p:spPr>
          <a:xfrm>
            <a:off x="892254" y="1130199"/>
            <a:ext cx="41370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Arlington Marketplace $30 Million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A1372C-76D4-4090-9023-7B77A1A467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211" y="1444804"/>
            <a:ext cx="4424977" cy="248693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E861102-B2E2-400A-9801-17AC57A80924}"/>
              </a:ext>
            </a:extLst>
          </p:cNvPr>
          <p:cNvSpPr txBox="1"/>
          <p:nvPr/>
        </p:nvSpPr>
        <p:spPr>
          <a:xfrm>
            <a:off x="4091952" y="4061675"/>
            <a:ext cx="41370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Bluebonnet Parc - $17.2 Million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4AB569-6F73-4A7E-B836-A7971851B8C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5010" r="2273"/>
          <a:stretch/>
        </p:blipFill>
        <p:spPr>
          <a:xfrm>
            <a:off x="2850428" y="4389454"/>
            <a:ext cx="5370256" cy="231598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CD5C828-14CA-44D5-A355-A3C2B276D2E2}"/>
              </a:ext>
            </a:extLst>
          </p:cNvPr>
          <p:cNvSpPr txBox="1"/>
          <p:nvPr/>
        </p:nvSpPr>
        <p:spPr>
          <a:xfrm>
            <a:off x="6396240" y="1113570"/>
            <a:ext cx="41370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Siegen Plaza - $ 10 OVC</a:t>
            </a:r>
          </a:p>
        </p:txBody>
      </p:sp>
      <p:pic>
        <p:nvPicPr>
          <p:cNvPr id="1026" name="Picture 2" descr="Photo1">
            <a:extLst>
              <a:ext uri="{FF2B5EF4-FFF2-40B4-BE49-F238E27FC236}">
                <a16:creationId xmlns:a16="http://schemas.microsoft.com/office/drawing/2014/main" id="{457ED334-61EB-42AD-9E46-695CD5087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9069" y="1473166"/>
            <a:ext cx="3297001" cy="247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973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4735AB5-4C60-431C-BD72-4434440E8139}"/>
              </a:ext>
            </a:extLst>
          </p:cNvPr>
          <p:cNvSpPr/>
          <p:nvPr/>
        </p:nvSpPr>
        <p:spPr>
          <a:xfrm>
            <a:off x="-10692" y="20132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288952" y="0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482859" y="3387012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0EF797-8ADB-488D-A188-604DCC3FE163}"/>
              </a:ext>
            </a:extLst>
          </p:cNvPr>
          <p:cNvSpPr txBox="1"/>
          <p:nvPr/>
        </p:nvSpPr>
        <p:spPr>
          <a:xfrm>
            <a:off x="1616364" y="443345"/>
            <a:ext cx="9587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i="1" dirty="0">
                <a:solidFill>
                  <a:schemeClr val="tx1">
                    <a:lumMod val="50000"/>
                  </a:schemeClr>
                </a:solidFill>
                <a:latin typeface="Montserrat" panose="00000800000000000000" pitchFamily="50" charset="0"/>
              </a:rPr>
              <a:t>Retail to Multifamily</a:t>
            </a:r>
          </a:p>
        </p:txBody>
      </p:sp>
      <p:pic>
        <p:nvPicPr>
          <p:cNvPr id="3" name="Picture 2" descr="A picture containing sky, grass, ground, outdoor&#10;&#10;Description automatically generated">
            <a:extLst>
              <a:ext uri="{FF2B5EF4-FFF2-40B4-BE49-F238E27FC236}">
                <a16:creationId xmlns:a16="http://schemas.microsoft.com/office/drawing/2014/main" id="{51207CB2-C351-4F8F-B103-2BF64508738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4" b="41859"/>
          <a:stretch/>
        </p:blipFill>
        <p:spPr>
          <a:xfrm>
            <a:off x="1254415" y="1350158"/>
            <a:ext cx="9409309" cy="4593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0975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4735AB5-4C60-431C-BD72-4434440E8139}"/>
              </a:ext>
            </a:extLst>
          </p:cNvPr>
          <p:cNvSpPr/>
          <p:nvPr/>
        </p:nvSpPr>
        <p:spPr>
          <a:xfrm>
            <a:off x="-10692" y="20132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288952" y="0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482859" y="3387012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0EF797-8ADB-488D-A188-604DCC3FE163}"/>
              </a:ext>
            </a:extLst>
          </p:cNvPr>
          <p:cNvSpPr txBox="1"/>
          <p:nvPr/>
        </p:nvSpPr>
        <p:spPr>
          <a:xfrm>
            <a:off x="1206254" y="424406"/>
            <a:ext cx="558015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i="1" dirty="0">
                <a:solidFill>
                  <a:schemeClr val="tx1">
                    <a:lumMod val="50000"/>
                  </a:schemeClr>
                </a:solidFill>
                <a:latin typeface="Montserrat" panose="00000800000000000000" pitchFamily="50" charset="0"/>
              </a:rPr>
              <a:t>Retail to Multifamily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4000" i="1" dirty="0">
              <a:solidFill>
                <a:schemeClr val="tx1">
                  <a:lumMod val="50000"/>
                </a:schemeClr>
              </a:solidFill>
              <a:latin typeface="Montserrat" panose="00000800000000000000" pitchFamily="50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DE79E6-D54D-4B75-A527-555BBB8902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573"/>
          <a:stretch/>
        </p:blipFill>
        <p:spPr>
          <a:xfrm>
            <a:off x="1599996" y="1088819"/>
            <a:ext cx="7975325" cy="574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6584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2"/>
          <p:cNvSpPr txBox="1">
            <a:spLocks/>
          </p:cNvSpPr>
          <p:nvPr/>
        </p:nvSpPr>
        <p:spPr>
          <a:xfrm>
            <a:off x="2295213" y="605133"/>
            <a:ext cx="7702622" cy="623304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800" b="1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New to Market Retailers</a:t>
            </a:r>
          </a:p>
          <a:p>
            <a:pPr>
              <a:buClr>
                <a:srgbClr val="FFFFFF"/>
              </a:buClr>
            </a:pPr>
            <a:endParaRPr lang="en-US" altLang="en-US" sz="2800" b="1" dirty="0">
              <a:solidFill>
                <a:srgbClr val="44546A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008896" y="0"/>
            <a:ext cx="625928" cy="3745282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658223" y="3444659"/>
            <a:ext cx="625928" cy="3413342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051C39-3544-EB44-8D99-1AA9538A4E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B530F2-C0E5-4FCC-A291-769585DA11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751" r="24760"/>
          <a:stretch/>
        </p:blipFill>
        <p:spPr>
          <a:xfrm>
            <a:off x="1824930" y="2105065"/>
            <a:ext cx="1121798" cy="13579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5694EF-CCE5-4954-8957-43784AE6BD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0277" y="1982704"/>
            <a:ext cx="2016941" cy="12325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ADC1AF-7FF4-41B4-AE91-F820CD1C45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3690" y="2030369"/>
            <a:ext cx="1357939" cy="13579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D6DF40E-E805-44AB-8314-D4463D8BA7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3219" y="4087708"/>
            <a:ext cx="1043987" cy="1046079"/>
          </a:xfrm>
          <a:prstGeom prst="rect">
            <a:avLst/>
          </a:prstGeom>
        </p:spPr>
      </p:pic>
      <p:pic>
        <p:nvPicPr>
          <p:cNvPr id="3078" name="Picture 6" descr="Shoot Point Blank Range &amp; Gun Shop - Home | Facebook">
            <a:extLst>
              <a:ext uri="{FF2B5EF4-FFF2-40B4-BE49-F238E27FC236}">
                <a16:creationId xmlns:a16="http://schemas.microsoft.com/office/drawing/2014/main" id="{E93843B2-3133-465C-8EE7-04BA93B553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7530860" y="5549076"/>
            <a:ext cx="2466975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7A39B1-F161-4CE9-BE77-57AD29E71BB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82157" y="4122212"/>
            <a:ext cx="1471520" cy="653720"/>
          </a:xfrm>
          <a:prstGeom prst="rect">
            <a:avLst/>
          </a:prstGeom>
        </p:spPr>
      </p:pic>
      <p:pic>
        <p:nvPicPr>
          <p:cNvPr id="3080" name="Picture 8" descr="StretchLab">
            <a:extLst>
              <a:ext uri="{FF2B5EF4-FFF2-40B4-BE49-F238E27FC236}">
                <a16:creationId xmlns:a16="http://schemas.microsoft.com/office/drawing/2014/main" id="{7F2299C9-7D97-4BB7-AD83-5CE17D16C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784" y="6085349"/>
            <a:ext cx="1451682" cy="57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El Pollo Loco (United States) - Wikipedia">
            <a:extLst>
              <a:ext uri="{FF2B5EF4-FFF2-40B4-BE49-F238E27FC236}">
                <a16:creationId xmlns:a16="http://schemas.microsoft.com/office/drawing/2014/main" id="{C25F961D-56FB-4825-8B1E-AA3B57047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852" y="5625385"/>
            <a:ext cx="979077" cy="95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Opening delays sink shares at Shake Shack | Nation's Restaurant News">
            <a:extLst>
              <a:ext uri="{FF2B5EF4-FFF2-40B4-BE49-F238E27FC236}">
                <a16:creationId xmlns:a16="http://schemas.microsoft.com/office/drawing/2014/main" id="{2352E713-A0F5-4286-B983-B3A1B3399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1758" y="4225048"/>
            <a:ext cx="1569932" cy="815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arvana | Buy &amp; Finance Used Cars Online | At Home Delivery">
            <a:extLst>
              <a:ext uri="{FF2B5EF4-FFF2-40B4-BE49-F238E27FC236}">
                <a16:creationId xmlns:a16="http://schemas.microsoft.com/office/drawing/2014/main" id="{E71BD14A-F6EA-45B5-9753-1B51C3525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648" y="4122212"/>
            <a:ext cx="1338456" cy="977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20A42A2-DE51-44E9-AD27-D5299CC0696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78591" y="2238206"/>
            <a:ext cx="1642851" cy="92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2110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32"/>
          <p:cNvSpPr txBox="1">
            <a:spLocks/>
          </p:cNvSpPr>
          <p:nvPr/>
        </p:nvSpPr>
        <p:spPr>
          <a:xfrm>
            <a:off x="2295213" y="605133"/>
            <a:ext cx="7702622" cy="623304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800" b="1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Expanding Retailers / Restaurants</a:t>
            </a:r>
          </a:p>
          <a:p>
            <a:pPr>
              <a:buClr>
                <a:srgbClr val="FFFFFF"/>
              </a:buClr>
            </a:pPr>
            <a:endParaRPr lang="en-US" altLang="en-US" sz="2800" b="1" dirty="0">
              <a:solidFill>
                <a:srgbClr val="44546A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008896" y="0"/>
            <a:ext cx="625928" cy="3745282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658223" y="3444659"/>
            <a:ext cx="625928" cy="3413342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051C39-3544-EB44-8D99-1AA9538A4E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154B5D2-D15D-4D02-A65D-F993C16AF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470" y="3270684"/>
            <a:ext cx="1207899" cy="120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istory Of The McDonald's Logo Design | by Inkbot Design | Medium">
            <a:extLst>
              <a:ext uri="{FF2B5EF4-FFF2-40B4-BE49-F238E27FC236}">
                <a16:creationId xmlns:a16="http://schemas.microsoft.com/office/drawing/2014/main" id="{65EAF6F8-1FDD-4A5F-AFB9-116409C3C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1484" y="2073481"/>
            <a:ext cx="1315176" cy="78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ull Menu | Andy's Frozen Custard">
            <a:extLst>
              <a:ext uri="{FF2B5EF4-FFF2-40B4-BE49-F238E27FC236}">
                <a16:creationId xmlns:a16="http://schemas.microsoft.com/office/drawing/2014/main" id="{2CF5069D-C351-4E86-A011-38802CCF6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039" y="4685589"/>
            <a:ext cx="1381713" cy="77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Wingstop Logo Download Vector">
            <a:extLst>
              <a:ext uri="{FF2B5EF4-FFF2-40B4-BE49-F238E27FC236}">
                <a16:creationId xmlns:a16="http://schemas.microsoft.com/office/drawing/2014/main" id="{A03D940F-08EB-491B-A004-274987390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269" y="5939065"/>
            <a:ext cx="1758490" cy="654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tarbucks Coffee Company - Corporate Boulevard">
            <a:extLst>
              <a:ext uri="{FF2B5EF4-FFF2-40B4-BE49-F238E27FC236}">
                <a16:creationId xmlns:a16="http://schemas.microsoft.com/office/drawing/2014/main" id="{E56C06C2-D806-40B9-8C24-30D969B04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471" y="2014130"/>
            <a:ext cx="819432" cy="81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ity Group Hospitality | LinkedIn">
            <a:extLst>
              <a:ext uri="{FF2B5EF4-FFF2-40B4-BE49-F238E27FC236}">
                <a16:creationId xmlns:a16="http://schemas.microsoft.com/office/drawing/2014/main" id="{2F32D5DE-8C8F-45CC-8AED-75F948B9E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772" y="4725707"/>
            <a:ext cx="1932466" cy="96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hicken Salad Chick (@chickensaladchi) | Twitter">
            <a:extLst>
              <a:ext uri="{FF2B5EF4-FFF2-40B4-BE49-F238E27FC236}">
                <a16:creationId xmlns:a16="http://schemas.microsoft.com/office/drawing/2014/main" id="{61BB999B-636F-4628-9BB4-3ACF5ECBB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8044" y="5741748"/>
            <a:ext cx="723906" cy="72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Murphy USA | Low Prices, Friendly Service">
            <a:extLst>
              <a:ext uri="{FF2B5EF4-FFF2-40B4-BE49-F238E27FC236}">
                <a16:creationId xmlns:a16="http://schemas.microsoft.com/office/drawing/2014/main" id="{2DB5480F-2C84-42CC-8CAC-F925547C9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335" y="3402945"/>
            <a:ext cx="1644957" cy="76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Tropical Smoothie Cafe Propels Brand Refresh With Nationwide Rollout Of New  Restaurant Design">
            <a:extLst>
              <a:ext uri="{FF2B5EF4-FFF2-40B4-BE49-F238E27FC236}">
                <a16:creationId xmlns:a16="http://schemas.microsoft.com/office/drawing/2014/main" id="{AF6C5EBD-FE2D-4979-8CC1-DC16D23BAE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99"/>
          <a:stretch/>
        </p:blipFill>
        <p:spPr bwMode="auto">
          <a:xfrm>
            <a:off x="5019042" y="5957721"/>
            <a:ext cx="1362512" cy="295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Auto Repair, Oil Change &amp; Tires | Express Oil Change &amp; Tire Engineers">
            <a:extLst>
              <a:ext uri="{FF2B5EF4-FFF2-40B4-BE49-F238E27FC236}">
                <a16:creationId xmlns:a16="http://schemas.microsoft.com/office/drawing/2014/main" id="{34164321-D4FE-4D2F-81B6-9B1D43284E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3124" y="3535016"/>
            <a:ext cx="1365228" cy="534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OTWORX - WILMA magazine">
            <a:extLst>
              <a:ext uri="{FF2B5EF4-FFF2-40B4-BE49-F238E27FC236}">
                <a16:creationId xmlns:a16="http://schemas.microsoft.com/office/drawing/2014/main" id="{28650907-661C-4A7A-A2EE-172B0A6449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566" y="4394452"/>
            <a:ext cx="1299913" cy="129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73B688-B36D-426F-A540-01656521146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717918" y="1927865"/>
            <a:ext cx="1315176" cy="1315176"/>
          </a:xfrm>
          <a:prstGeom prst="rect">
            <a:avLst/>
          </a:prstGeom>
        </p:spPr>
      </p:pic>
      <p:pic>
        <p:nvPicPr>
          <p:cNvPr id="4102" name="Picture 6" descr="Smalls Sliders Hires First Chief Marketing Officer and Celebrates Second  Location - Techtoday Newspaper">
            <a:extLst>
              <a:ext uri="{FF2B5EF4-FFF2-40B4-BE49-F238E27FC236}">
                <a16:creationId xmlns:a16="http://schemas.microsoft.com/office/drawing/2014/main" id="{3822CE64-1D13-4EAC-94CF-5F58925A4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1047" y="2903623"/>
            <a:ext cx="1632205" cy="1632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Sport Clips Franchise Franchise Opportunity - Sport Clips Franchise">
            <a:extLst>
              <a:ext uri="{FF2B5EF4-FFF2-40B4-BE49-F238E27FC236}">
                <a16:creationId xmlns:a16="http://schemas.microsoft.com/office/drawing/2014/main" id="{8DFD658D-CA07-4F80-B0B5-C68DA922C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583" y="5977452"/>
            <a:ext cx="1365228" cy="368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omepage - Great American Cookies">
            <a:extLst>
              <a:ext uri="{FF2B5EF4-FFF2-40B4-BE49-F238E27FC236}">
                <a16:creationId xmlns:a16="http://schemas.microsoft.com/office/drawing/2014/main" id="{9B164383-3A60-4B07-AFFB-1FFCB9ADB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921" y="4600148"/>
            <a:ext cx="1129750" cy="83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CC's Coffee House | CC's Coffee House">
            <a:extLst>
              <a:ext uri="{FF2B5EF4-FFF2-40B4-BE49-F238E27FC236}">
                <a16:creationId xmlns:a16="http://schemas.microsoft.com/office/drawing/2014/main" id="{F3783D99-C10A-45C4-B737-4111C7FE3A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415" y="2113896"/>
            <a:ext cx="1009096" cy="789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ogback Development Co. hints at Five Guys arrival to Yakima | Business |  yakimaherald.com">
            <a:extLst>
              <a:ext uri="{FF2B5EF4-FFF2-40B4-BE49-F238E27FC236}">
                <a16:creationId xmlns:a16="http://schemas.microsoft.com/office/drawing/2014/main" id="{E65FBCFB-3C00-442D-B45F-5169B78C3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325" y="3282427"/>
            <a:ext cx="1645469" cy="92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ECC8ED-FD3A-48EA-A857-E0F1F9BE347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913788" y="5814204"/>
            <a:ext cx="779019" cy="779019"/>
          </a:xfrm>
          <a:prstGeom prst="rect">
            <a:avLst/>
          </a:prstGeom>
        </p:spPr>
      </p:pic>
      <p:pic>
        <p:nvPicPr>
          <p:cNvPr id="9" name="Picture 2" descr="SouthStar Urgent Care, Powered by Hulin Health - SouthStar Urgent Care  Clinics and Occupational Medicine">
            <a:extLst>
              <a:ext uri="{FF2B5EF4-FFF2-40B4-BE49-F238E27FC236}">
                <a16:creationId xmlns:a16="http://schemas.microsoft.com/office/drawing/2014/main" id="{1388E8A5-41CD-48B5-93DC-89D898065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561" y="4586940"/>
            <a:ext cx="1388752" cy="863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ig Lots - Wikipedia">
            <a:extLst>
              <a:ext uri="{FF2B5EF4-FFF2-40B4-BE49-F238E27FC236}">
                <a16:creationId xmlns:a16="http://schemas.microsoft.com/office/drawing/2014/main" id="{F711CC79-B04C-4329-8364-B4EB2563F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198" y="2244834"/>
            <a:ext cx="1031108" cy="73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7504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4735AB5-4C60-431C-BD72-4434440E8139}"/>
              </a:ext>
            </a:extLst>
          </p:cNvPr>
          <p:cNvSpPr/>
          <p:nvPr/>
        </p:nvSpPr>
        <p:spPr>
          <a:xfrm>
            <a:off x="-10692" y="20132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288952" y="0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482859" y="3387012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0" name="Shape 32">
            <a:extLst>
              <a:ext uri="{FF2B5EF4-FFF2-40B4-BE49-F238E27FC236}">
                <a16:creationId xmlns:a16="http://schemas.microsoft.com/office/drawing/2014/main" id="{AFEB1622-55B4-4872-9EA9-A57135F200FA}"/>
              </a:ext>
            </a:extLst>
          </p:cNvPr>
          <p:cNvSpPr txBox="1">
            <a:spLocks/>
          </p:cNvSpPr>
          <p:nvPr/>
        </p:nvSpPr>
        <p:spPr>
          <a:xfrm>
            <a:off x="3833596" y="2203023"/>
            <a:ext cx="7702622" cy="623304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800" b="1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Project Updates</a:t>
            </a:r>
          </a:p>
        </p:txBody>
      </p:sp>
    </p:spTree>
    <p:extLst>
      <p:ext uri="{BB962C8B-B14F-4D97-AF65-F5344CB8AC3E}">
        <p14:creationId xmlns:p14="http://schemas.microsoft.com/office/powerpoint/2010/main" val="31740166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8352" y="16343"/>
            <a:ext cx="12200352" cy="687923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816175" y="1826036"/>
            <a:ext cx="5143500" cy="455947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Charlie Colvin, CCIM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Momentum Commercial Real Estate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Jonathan Walker, CCIM 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Maestri Murrell, Inc. </a:t>
            </a:r>
            <a:endParaRPr lang="en-US" sz="800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Dottie Tarleton, CCIM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Stirling Properties</a:t>
            </a:r>
          </a:p>
          <a:p>
            <a:pPr marL="0" indent="0" algn="r" fontAlgn="auto"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1400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lvl="0" indent="0" algn="r">
              <a:spcBef>
                <a:spcPts val="0"/>
              </a:spcBef>
              <a:buNone/>
              <a:defRPr/>
            </a:pP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Clay Furr</a:t>
            </a:r>
          </a:p>
          <a:p>
            <a:pPr marL="0" lvl="0" indent="0" algn="r">
              <a:spcBef>
                <a:spcPts val="0"/>
              </a:spcBef>
              <a:buNone/>
              <a:defRPr/>
            </a:pPr>
            <a:r>
              <a:rPr lang="en-US" sz="1400" i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Momentum Commercial Real Estate</a:t>
            </a:r>
          </a:p>
          <a:p>
            <a:pPr marL="0" lvl="0" indent="0" algn="r">
              <a:spcBef>
                <a:spcPts val="0"/>
              </a:spcBef>
              <a:buNone/>
              <a:defRPr/>
            </a:pPr>
            <a:endParaRPr lang="en-US" sz="1400" i="1" dirty="0">
              <a:solidFill>
                <a:prstClr val="black">
                  <a:lumMod val="85000"/>
                  <a:lumOff val="15000"/>
                </a:prst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lvl="0" indent="0" algn="r">
              <a:spcBef>
                <a:spcPts val="0"/>
              </a:spcBef>
              <a:buNone/>
              <a:defRPr/>
            </a:pP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Colin Smith</a:t>
            </a:r>
          </a:p>
          <a:p>
            <a:pPr marL="0" lvl="0" indent="0" algn="r">
              <a:spcBef>
                <a:spcPts val="0"/>
              </a:spcBef>
              <a:buNone/>
              <a:defRPr/>
            </a:pPr>
            <a:r>
              <a:rPr lang="en-US" sz="1400" i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Kurz &amp; Hebert Commercial Real Estate</a:t>
            </a:r>
          </a:p>
          <a:p>
            <a:pPr marL="0" lvl="0" indent="0" algn="r">
              <a:spcBef>
                <a:spcPts val="0"/>
              </a:spcBef>
              <a:buNone/>
              <a:defRPr/>
            </a:pPr>
            <a:endParaRPr lang="en-US" sz="1400" dirty="0">
              <a:solidFill>
                <a:prstClr val="black">
                  <a:lumMod val="85000"/>
                  <a:lumOff val="15000"/>
                </a:prst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lvl="0" indent="0" algn="r">
              <a:spcBef>
                <a:spcPts val="0"/>
              </a:spcBef>
              <a:buNone/>
              <a:defRPr/>
            </a:pPr>
            <a:endParaRPr lang="en-US" sz="900" i="1" dirty="0">
              <a:solidFill>
                <a:prstClr val="black">
                  <a:lumMod val="85000"/>
                  <a:lumOff val="15000"/>
                </a:prst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lvl="0" indent="0" algn="r">
              <a:spcBef>
                <a:spcPts val="0"/>
              </a:spcBef>
              <a:buNone/>
              <a:defRPr/>
            </a:pPr>
            <a:r>
              <a:rPr lang="en-US" sz="1600" b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Andrew D’Ostilio</a:t>
            </a:r>
          </a:p>
          <a:p>
            <a:pPr marL="0" lvl="0" indent="0" algn="r">
              <a:spcBef>
                <a:spcPts val="0"/>
              </a:spcBef>
              <a:buNone/>
              <a:defRPr/>
            </a:pPr>
            <a:r>
              <a:rPr lang="en-US" sz="1400" i="1" dirty="0">
                <a:solidFill>
                  <a:prstClr val="black">
                    <a:lumMod val="85000"/>
                    <a:lumOff val="15000"/>
                  </a:prstClr>
                </a:solidFill>
                <a:latin typeface="Lato Light" panose="020F0502020204030203"/>
                <a:cs typeface="Times New Roman" panose="02020603050405020304" pitchFamily="18" charset="0"/>
                <a:sym typeface="Arial"/>
                <a:rtl val="0"/>
              </a:rPr>
              <a:t>NAI Latter &amp; Blum</a:t>
            </a:r>
            <a:endParaRPr lang="en-US" sz="1400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  <a:p>
            <a:pPr marL="0" indent="0" algn="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  <a:sym typeface="Arial"/>
              <a:rtl val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6412474" y="1826037"/>
            <a:ext cx="4152900" cy="5139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Matthew Shirley, CCIM </a:t>
            </a:r>
          </a:p>
          <a:p>
            <a:pPr eaLnBrk="1" hangingPunct="1">
              <a:defRPr/>
            </a:pPr>
            <a:r>
              <a:rPr lang="en-US" altLang="en-US" i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Saurage Rotenberg Commercial Real Estate</a:t>
            </a:r>
          </a:p>
          <a:p>
            <a:pPr eaLnBrk="1" hangingPunct="1">
              <a:defRPr/>
            </a:pPr>
            <a:endParaRPr lang="en-US" altLang="en-US" sz="900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altLang="en-US" sz="900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Ransom Pipes, CCIM </a:t>
            </a:r>
          </a:p>
          <a:p>
            <a:pPr eaLnBrk="1" hangingPunct="1">
              <a:defRPr/>
            </a:pPr>
            <a:r>
              <a:rPr lang="en-US" altLang="en-US" i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Maestri Murrell, Inc. </a:t>
            </a:r>
          </a:p>
          <a:p>
            <a:pPr eaLnBrk="1" hangingPunct="1">
              <a:defRPr/>
            </a:pPr>
            <a:endParaRPr lang="en-US" altLang="en-US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en-US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Ben Graham, CCIM</a:t>
            </a:r>
          </a:p>
          <a:p>
            <a:pPr eaLnBrk="1" hangingPunct="1">
              <a:defRPr/>
            </a:pPr>
            <a:r>
              <a:rPr lang="en-US" altLang="en-US" i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Stirling Properties</a:t>
            </a:r>
          </a:p>
          <a:p>
            <a:pPr eaLnBrk="1" hangingPunct="1">
              <a:defRPr/>
            </a:pPr>
            <a:endParaRPr lang="en-US" altLang="en-US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Will Chadwick, MBA</a:t>
            </a:r>
          </a:p>
          <a:p>
            <a:pPr eaLnBrk="1" hangingPunct="1">
              <a:defRPr/>
            </a:pPr>
            <a:r>
              <a:rPr lang="en-US" altLang="en-US" i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Elifin Realty</a:t>
            </a:r>
          </a:p>
          <a:p>
            <a:pPr eaLnBrk="1" hangingPunct="1">
              <a:defRPr/>
            </a:pPr>
            <a:endParaRPr lang="en-US" altLang="en-US" sz="1600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Drew Whitaker</a:t>
            </a:r>
          </a:p>
          <a:p>
            <a:pPr eaLnBrk="1" hangingPunct="1">
              <a:defRPr/>
            </a:pPr>
            <a:r>
              <a:rPr lang="en-US" altLang="en-US" i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Cook Moore Davenport &amp; Associates</a:t>
            </a:r>
          </a:p>
          <a:p>
            <a:pPr eaLnBrk="1" hangingPunct="1">
              <a:defRPr/>
            </a:pPr>
            <a:endParaRPr lang="en-US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r>
              <a:rPr lang="en-US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Reiss Weil</a:t>
            </a:r>
          </a:p>
          <a:p>
            <a:pPr eaLnBrk="1" hangingPunct="1">
              <a:defRPr/>
            </a:pPr>
            <a:r>
              <a:rPr lang="en-US" altLang="en-US" i="1" dirty="0">
                <a:solidFill>
                  <a:schemeClr val="tx1">
                    <a:lumMod val="85000"/>
                    <a:lumOff val="15000"/>
                  </a:schemeClr>
                </a:solidFill>
                <a:latin typeface="Lato Light" panose="020F0502020204030203"/>
                <a:cs typeface="Times New Roman" panose="02020603050405020304" pitchFamily="18" charset="0"/>
              </a:rPr>
              <a:t>Beau Box Commercial Real Estate</a:t>
            </a:r>
          </a:p>
          <a:p>
            <a:pPr eaLnBrk="1" hangingPunct="1">
              <a:defRPr/>
            </a:pPr>
            <a:endParaRPr lang="en-US" altLang="en-US" sz="1600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altLang="en-US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altLang="en-US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</a:endParaRPr>
          </a:p>
          <a:p>
            <a:pPr eaLnBrk="1" hangingPunct="1">
              <a:defRPr/>
            </a:pPr>
            <a:endParaRPr lang="en-US" altLang="en-US" i="1" dirty="0">
              <a:solidFill>
                <a:schemeClr val="tx1">
                  <a:lumMod val="85000"/>
                  <a:lumOff val="15000"/>
                </a:schemeClr>
              </a:solidFill>
              <a:latin typeface="Lato Light" panose="020F0502020204030203"/>
              <a:cs typeface="Times New Roman" panose="02020603050405020304" pitchFamily="18" charset="0"/>
            </a:endParaRPr>
          </a:p>
        </p:txBody>
      </p:sp>
      <p:sp>
        <p:nvSpPr>
          <p:cNvPr id="6" name="Shape 32"/>
          <p:cNvSpPr txBox="1">
            <a:spLocks/>
          </p:cNvSpPr>
          <p:nvPr/>
        </p:nvSpPr>
        <p:spPr>
          <a:xfrm>
            <a:off x="2377020" y="353759"/>
            <a:ext cx="9144000" cy="63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800" b="1" spc="3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RETAIL COMMITTEE MEMBERS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32326" y="1265129"/>
            <a:ext cx="45719" cy="5239112"/>
          </a:xfrm>
          <a:prstGeom prst="rect">
            <a:avLst/>
          </a:prstGeom>
          <a:solidFill>
            <a:srgbClr val="87A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BC300CE-DC85-4D36-8E85-307E9C5DF3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6286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4735AB5-4C60-431C-BD72-4434440E8139}"/>
              </a:ext>
            </a:extLst>
          </p:cNvPr>
          <p:cNvSpPr/>
          <p:nvPr/>
        </p:nvSpPr>
        <p:spPr>
          <a:xfrm>
            <a:off x="-10692" y="20132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288952" y="0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482859" y="3387012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0EF797-8ADB-488D-A188-604DCC3FE163}"/>
              </a:ext>
            </a:extLst>
          </p:cNvPr>
          <p:cNvSpPr txBox="1"/>
          <p:nvPr/>
        </p:nvSpPr>
        <p:spPr>
          <a:xfrm>
            <a:off x="1616364" y="443345"/>
            <a:ext cx="9587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i="1" dirty="0">
                <a:solidFill>
                  <a:schemeClr val="tx1">
                    <a:lumMod val="50000"/>
                  </a:schemeClr>
                </a:solidFill>
                <a:latin typeface="Montserrat" panose="00000800000000000000" pitchFamily="50" charset="0"/>
              </a:rPr>
              <a:t>Floor &amp; Décor – Airline Hwy</a:t>
            </a:r>
          </a:p>
        </p:txBody>
      </p:sp>
      <p:pic>
        <p:nvPicPr>
          <p:cNvPr id="3" name="Picture 2" descr="A picture containing sky, outdoor, nature, shore&#10;&#10;Description automatically generated">
            <a:extLst>
              <a:ext uri="{FF2B5EF4-FFF2-40B4-BE49-F238E27FC236}">
                <a16:creationId xmlns:a16="http://schemas.microsoft.com/office/drawing/2014/main" id="{D4F0E3BF-1A89-439C-AB4E-9FF8197257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50" y="1122868"/>
            <a:ext cx="8572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2786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4735AB5-4C60-431C-BD72-4434440E8139}"/>
              </a:ext>
            </a:extLst>
          </p:cNvPr>
          <p:cNvSpPr/>
          <p:nvPr/>
        </p:nvSpPr>
        <p:spPr>
          <a:xfrm>
            <a:off x="-10692" y="20132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288952" y="0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482859" y="3387012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0EF797-8ADB-488D-A188-604DCC3FE163}"/>
              </a:ext>
            </a:extLst>
          </p:cNvPr>
          <p:cNvSpPr txBox="1"/>
          <p:nvPr/>
        </p:nvSpPr>
        <p:spPr>
          <a:xfrm>
            <a:off x="1616364" y="443345"/>
            <a:ext cx="9587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i="1" dirty="0">
                <a:solidFill>
                  <a:schemeClr val="tx1">
                    <a:lumMod val="50000"/>
                  </a:schemeClr>
                </a:solidFill>
                <a:latin typeface="Montserrat" panose="00000800000000000000" pitchFamily="50" charset="0"/>
              </a:rPr>
              <a:t>Mall of Louisiana</a:t>
            </a:r>
          </a:p>
        </p:txBody>
      </p:sp>
      <p:pic>
        <p:nvPicPr>
          <p:cNvPr id="4" name="Picture 3" descr="A picture containing grass, outdoor, nature, field&#10;&#10;Description automatically generated">
            <a:extLst>
              <a:ext uri="{FF2B5EF4-FFF2-40B4-BE49-F238E27FC236}">
                <a16:creationId xmlns:a16="http://schemas.microsoft.com/office/drawing/2014/main" id="{83254851-B856-4560-A9D7-EA36524BA0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223" y="1062483"/>
            <a:ext cx="8572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3317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4735AB5-4C60-431C-BD72-4434440E8139}"/>
              </a:ext>
            </a:extLst>
          </p:cNvPr>
          <p:cNvSpPr/>
          <p:nvPr/>
        </p:nvSpPr>
        <p:spPr>
          <a:xfrm>
            <a:off x="-10692" y="20132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288952" y="0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482859" y="3387012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0EF797-8ADB-488D-A188-604DCC3FE163}"/>
              </a:ext>
            </a:extLst>
          </p:cNvPr>
          <p:cNvSpPr txBox="1"/>
          <p:nvPr/>
        </p:nvSpPr>
        <p:spPr>
          <a:xfrm>
            <a:off x="1616364" y="443345"/>
            <a:ext cx="9587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i="1" dirty="0">
                <a:solidFill>
                  <a:schemeClr val="tx1">
                    <a:lumMod val="50000"/>
                  </a:schemeClr>
                </a:solidFill>
                <a:latin typeface="Montserrat" panose="00000800000000000000" pitchFamily="50" charset="0"/>
              </a:rPr>
              <a:t>Coterie Exchange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F1AB20-8C43-4E68-87C9-85C5EEB48B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590" y="1208941"/>
            <a:ext cx="7978138" cy="529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9050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4735AB5-4C60-431C-BD72-4434440E8139}"/>
              </a:ext>
            </a:extLst>
          </p:cNvPr>
          <p:cNvSpPr/>
          <p:nvPr/>
        </p:nvSpPr>
        <p:spPr>
          <a:xfrm>
            <a:off x="-10692" y="20132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288952" y="0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482859" y="3387012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8995E1-43CD-46F3-BC65-1732B87C5FA4}"/>
              </a:ext>
            </a:extLst>
          </p:cNvPr>
          <p:cNvSpPr txBox="1"/>
          <p:nvPr/>
        </p:nvSpPr>
        <p:spPr>
          <a:xfrm>
            <a:off x="1616364" y="443345"/>
            <a:ext cx="9587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i="1" dirty="0">
                <a:solidFill>
                  <a:schemeClr val="tx1">
                    <a:lumMod val="50000"/>
                  </a:schemeClr>
                </a:solidFill>
                <a:latin typeface="Montserrat" panose="00000800000000000000" pitchFamily="50" charset="0"/>
              </a:rPr>
              <a:t>Coterie Exchange</a:t>
            </a:r>
          </a:p>
        </p:txBody>
      </p:sp>
      <p:pic>
        <p:nvPicPr>
          <p:cNvPr id="5" name="Picture 4" descr="A picture containing tree, outdoor, sky, house&#10;&#10;Description automatically generated">
            <a:extLst>
              <a:ext uri="{FF2B5EF4-FFF2-40B4-BE49-F238E27FC236}">
                <a16:creationId xmlns:a16="http://schemas.microsoft.com/office/drawing/2014/main" id="{C8601E1B-FF2C-43CD-8AC7-16C6EF3F8F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958" y="1208941"/>
            <a:ext cx="8037174" cy="535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3707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4735AB5-4C60-431C-BD72-4434440E8139}"/>
              </a:ext>
            </a:extLst>
          </p:cNvPr>
          <p:cNvSpPr/>
          <p:nvPr/>
        </p:nvSpPr>
        <p:spPr>
          <a:xfrm>
            <a:off x="-10692" y="20132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288952" y="0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482859" y="3387012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0EF797-8ADB-488D-A188-604DCC3FE163}"/>
              </a:ext>
            </a:extLst>
          </p:cNvPr>
          <p:cNvSpPr txBox="1"/>
          <p:nvPr/>
        </p:nvSpPr>
        <p:spPr>
          <a:xfrm>
            <a:off x="2125322" y="478671"/>
            <a:ext cx="95873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i="1" dirty="0">
                <a:solidFill>
                  <a:schemeClr val="tx1">
                    <a:lumMod val="50000"/>
                  </a:schemeClr>
                </a:solidFill>
                <a:latin typeface="Montserrat" panose="00000800000000000000" pitchFamily="50" charset="0"/>
              </a:rPr>
              <a:t>Carvana – Siegen Lane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098E52-DDEF-4BE0-9254-33BF3117A2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6364" y="1305905"/>
            <a:ext cx="7431668" cy="557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8347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4735AB5-4C60-431C-BD72-4434440E8139}"/>
              </a:ext>
            </a:extLst>
          </p:cNvPr>
          <p:cNvSpPr/>
          <p:nvPr/>
        </p:nvSpPr>
        <p:spPr>
          <a:xfrm>
            <a:off x="-10692" y="20132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288952" y="0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482859" y="3387012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2" name="Shape 32">
            <a:extLst>
              <a:ext uri="{FF2B5EF4-FFF2-40B4-BE49-F238E27FC236}">
                <a16:creationId xmlns:a16="http://schemas.microsoft.com/office/drawing/2014/main" id="{3C696235-ADB5-44E6-A408-E71B61CAA765}"/>
              </a:ext>
            </a:extLst>
          </p:cNvPr>
          <p:cNvSpPr txBox="1">
            <a:spLocks/>
          </p:cNvSpPr>
          <p:nvPr/>
        </p:nvSpPr>
        <p:spPr>
          <a:xfrm>
            <a:off x="1836681" y="463654"/>
            <a:ext cx="7702622" cy="623304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800" b="1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Burbank @ West Lee Drive</a:t>
            </a:r>
          </a:p>
        </p:txBody>
      </p:sp>
      <p:pic>
        <p:nvPicPr>
          <p:cNvPr id="3" name="Picture 2" descr="A picture containing grass, sky, outdoor, road&#10;&#10;Description automatically generated">
            <a:extLst>
              <a:ext uri="{FF2B5EF4-FFF2-40B4-BE49-F238E27FC236}">
                <a16:creationId xmlns:a16="http://schemas.microsoft.com/office/drawing/2014/main" id="{9D0AA8FD-7F70-405D-B6E8-8FD14DE3BF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648" y="980179"/>
            <a:ext cx="8572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8955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4735AB5-4C60-431C-BD72-4434440E8139}"/>
              </a:ext>
            </a:extLst>
          </p:cNvPr>
          <p:cNvSpPr/>
          <p:nvPr/>
        </p:nvSpPr>
        <p:spPr>
          <a:xfrm>
            <a:off x="-10692" y="20132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288952" y="0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482859" y="3387012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4" name="Shape 32">
            <a:extLst>
              <a:ext uri="{FF2B5EF4-FFF2-40B4-BE49-F238E27FC236}">
                <a16:creationId xmlns:a16="http://schemas.microsoft.com/office/drawing/2014/main" id="{C31A9FB6-FA4A-44B6-ACE8-FF1C12639BCD}"/>
              </a:ext>
            </a:extLst>
          </p:cNvPr>
          <p:cNvSpPr txBox="1">
            <a:spLocks/>
          </p:cNvSpPr>
          <p:nvPr/>
        </p:nvSpPr>
        <p:spPr>
          <a:xfrm>
            <a:off x="3122397" y="457351"/>
            <a:ext cx="7702622" cy="623304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800" b="1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Burbank @ West Lee Drive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58AE35-F00E-47BD-A48D-940CFDB42A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3805" y="945961"/>
            <a:ext cx="8935409" cy="578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4288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4735AB5-4C60-431C-BD72-4434440E8139}"/>
              </a:ext>
            </a:extLst>
          </p:cNvPr>
          <p:cNvSpPr/>
          <p:nvPr/>
        </p:nvSpPr>
        <p:spPr>
          <a:xfrm>
            <a:off x="-10692" y="20132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288952" y="0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482859" y="3387012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2" name="Shape 32">
            <a:extLst>
              <a:ext uri="{FF2B5EF4-FFF2-40B4-BE49-F238E27FC236}">
                <a16:creationId xmlns:a16="http://schemas.microsoft.com/office/drawing/2014/main" id="{675D46C5-12C0-4BF5-A9D3-3B7135989782}"/>
              </a:ext>
            </a:extLst>
          </p:cNvPr>
          <p:cNvSpPr txBox="1">
            <a:spLocks/>
          </p:cNvSpPr>
          <p:nvPr/>
        </p:nvSpPr>
        <p:spPr>
          <a:xfrm>
            <a:off x="2956142" y="420405"/>
            <a:ext cx="7702622" cy="623304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800" b="1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Shoe Creek - Central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871FCC-BDD3-4623-A0D4-71D2D8E53114}"/>
              </a:ext>
            </a:extLst>
          </p:cNvPr>
          <p:cNvSpPr txBox="1"/>
          <p:nvPr/>
        </p:nvSpPr>
        <p:spPr>
          <a:xfrm>
            <a:off x="2622430" y="1846053"/>
            <a:ext cx="5167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 descr="A picture containing outdoor, road, way, scene&#10;&#10;Description automatically generated">
            <a:extLst>
              <a:ext uri="{FF2B5EF4-FFF2-40B4-BE49-F238E27FC236}">
                <a16:creationId xmlns:a16="http://schemas.microsoft.com/office/drawing/2014/main" id="{73643FEF-205D-4792-A9D5-99226636A7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975" y="911208"/>
            <a:ext cx="7870166" cy="590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5817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4735AB5-4C60-431C-BD72-4434440E8139}"/>
              </a:ext>
            </a:extLst>
          </p:cNvPr>
          <p:cNvSpPr/>
          <p:nvPr/>
        </p:nvSpPr>
        <p:spPr>
          <a:xfrm>
            <a:off x="-10692" y="20132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288952" y="0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482859" y="3387012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2" name="Shape 32">
            <a:extLst>
              <a:ext uri="{FF2B5EF4-FFF2-40B4-BE49-F238E27FC236}">
                <a16:creationId xmlns:a16="http://schemas.microsoft.com/office/drawing/2014/main" id="{675D46C5-12C0-4BF5-A9D3-3B7135989782}"/>
              </a:ext>
            </a:extLst>
          </p:cNvPr>
          <p:cNvSpPr txBox="1">
            <a:spLocks/>
          </p:cNvSpPr>
          <p:nvPr/>
        </p:nvSpPr>
        <p:spPr>
          <a:xfrm>
            <a:off x="2956142" y="420405"/>
            <a:ext cx="7702622" cy="623304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800" b="1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Sullivan Road - Central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871FCC-BDD3-4623-A0D4-71D2D8E53114}"/>
              </a:ext>
            </a:extLst>
          </p:cNvPr>
          <p:cNvSpPr txBox="1"/>
          <p:nvPr/>
        </p:nvSpPr>
        <p:spPr>
          <a:xfrm>
            <a:off x="2622430" y="1846053"/>
            <a:ext cx="5167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 descr="A picture containing text, sky, outdoor, pulling&#10;&#10;Description automatically generated">
            <a:extLst>
              <a:ext uri="{FF2B5EF4-FFF2-40B4-BE49-F238E27FC236}">
                <a16:creationId xmlns:a16="http://schemas.microsoft.com/office/drawing/2014/main" id="{E6666B3F-AF12-4D45-94F8-284494CDDC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998" y="926003"/>
            <a:ext cx="8086234" cy="539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4807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4735AB5-4C60-431C-BD72-4434440E8139}"/>
              </a:ext>
            </a:extLst>
          </p:cNvPr>
          <p:cNvSpPr/>
          <p:nvPr/>
        </p:nvSpPr>
        <p:spPr>
          <a:xfrm>
            <a:off x="-10692" y="20132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288952" y="0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482859" y="3387012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2" name="Shape 32">
            <a:extLst>
              <a:ext uri="{FF2B5EF4-FFF2-40B4-BE49-F238E27FC236}">
                <a16:creationId xmlns:a16="http://schemas.microsoft.com/office/drawing/2014/main" id="{675D46C5-12C0-4BF5-A9D3-3B7135989782}"/>
              </a:ext>
            </a:extLst>
          </p:cNvPr>
          <p:cNvSpPr txBox="1">
            <a:spLocks/>
          </p:cNvSpPr>
          <p:nvPr/>
        </p:nvSpPr>
        <p:spPr>
          <a:xfrm>
            <a:off x="2956142" y="420405"/>
            <a:ext cx="7702622" cy="623304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800" b="1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Heritage Crossing - Gonzales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871FCC-BDD3-4623-A0D4-71D2D8E53114}"/>
              </a:ext>
            </a:extLst>
          </p:cNvPr>
          <p:cNvSpPr txBox="1"/>
          <p:nvPr/>
        </p:nvSpPr>
        <p:spPr>
          <a:xfrm>
            <a:off x="2622430" y="1846053"/>
            <a:ext cx="5167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An aerial view of a city&#10;&#10;Description automatically generated with low confidence">
            <a:extLst>
              <a:ext uri="{FF2B5EF4-FFF2-40B4-BE49-F238E27FC236}">
                <a16:creationId xmlns:a16="http://schemas.microsoft.com/office/drawing/2014/main" id="{D1B06727-1413-490A-AE7B-DE8ADD64C8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679" y="1254210"/>
            <a:ext cx="7323438" cy="5492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651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EF66BE-551E-924D-963F-B1FDE805EAD6}"/>
              </a:ext>
            </a:extLst>
          </p:cNvPr>
          <p:cNvSpPr/>
          <p:nvPr/>
        </p:nvSpPr>
        <p:spPr>
          <a:xfrm>
            <a:off x="124912" y="97334"/>
            <a:ext cx="3797656" cy="2158936"/>
          </a:xfrm>
          <a:prstGeom prst="rect">
            <a:avLst/>
          </a:prstGeom>
          <a:gradFill>
            <a:gsLst>
              <a:gs pos="100000">
                <a:srgbClr val="00A09C">
                  <a:alpha val="54000"/>
                </a:srgbClr>
              </a:gs>
              <a:gs pos="29000">
                <a:srgbClr val="3E8BA4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F7812E2-059D-CC42-B2CE-9CC65BC4B80B}"/>
              </a:ext>
            </a:extLst>
          </p:cNvPr>
          <p:cNvGrpSpPr/>
          <p:nvPr/>
        </p:nvGrpSpPr>
        <p:grpSpPr>
          <a:xfrm>
            <a:off x="1009642" y="657295"/>
            <a:ext cx="2641108" cy="923330"/>
            <a:chOff x="7674317" y="1038758"/>
            <a:chExt cx="5282215" cy="184666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FC4561B-11EE-6F46-827F-41EB966FB184}"/>
                </a:ext>
              </a:extLst>
            </p:cNvPr>
            <p:cNvSpPr txBox="1"/>
            <p:nvPr/>
          </p:nvSpPr>
          <p:spPr>
            <a:xfrm>
              <a:off x="7674317" y="1038758"/>
              <a:ext cx="5282215" cy="1846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 b="1" spc="300" dirty="0">
                  <a:solidFill>
                    <a:schemeClr val="bg1"/>
                  </a:solidFill>
                  <a:latin typeface="Montserrat" charset="0"/>
                  <a:ea typeface="Montserrat" charset="0"/>
                  <a:cs typeface="Montserrat" charset="0"/>
                </a:rPr>
                <a:t>COVID 19</a:t>
              </a:r>
            </a:p>
            <a:p>
              <a:r>
                <a:rPr lang="en-US" sz="2700" b="1" spc="300" dirty="0">
                  <a:solidFill>
                    <a:schemeClr val="bg1"/>
                  </a:solidFill>
                  <a:latin typeface="Montserrat" charset="0"/>
                  <a:ea typeface="Montserrat" charset="0"/>
                  <a:cs typeface="Montserrat" charset="0"/>
                </a:rPr>
                <a:t>UPDATE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E17845E-F3C2-D747-911C-ABB4851FAA06}"/>
                </a:ext>
              </a:extLst>
            </p:cNvPr>
            <p:cNvSpPr txBox="1"/>
            <p:nvPr/>
          </p:nvSpPr>
          <p:spPr>
            <a:xfrm>
              <a:off x="7861505" y="1038758"/>
              <a:ext cx="369462" cy="430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800" spc="6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09847" y="255141"/>
            <a:ext cx="4577906" cy="4221211"/>
          </a:xfrm>
          <a:prstGeom prst="rect">
            <a:avLst/>
          </a:prstGeom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FDB87A-A549-734B-8202-0B69B54757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8" name="Shape 32">
            <a:extLst>
              <a:ext uri="{FF2B5EF4-FFF2-40B4-BE49-F238E27FC236}">
                <a16:creationId xmlns:a16="http://schemas.microsoft.com/office/drawing/2014/main" id="{8FBF37D3-37A0-42FC-811F-6B39B10BD4BE}"/>
              </a:ext>
            </a:extLst>
          </p:cNvPr>
          <p:cNvSpPr txBox="1">
            <a:spLocks/>
          </p:cNvSpPr>
          <p:nvPr/>
        </p:nvSpPr>
        <p:spPr>
          <a:xfrm>
            <a:off x="1639144" y="2498791"/>
            <a:ext cx="9169754" cy="5006190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- Vaccine Rollout</a:t>
            </a:r>
          </a:p>
          <a:p>
            <a:pPr marL="457200" indent="-457200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- Loosening of restrictions</a:t>
            </a:r>
          </a:p>
          <a:p>
            <a:pPr marL="457200" indent="-457200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- Return to in store shopping</a:t>
            </a:r>
          </a:p>
          <a:p>
            <a:pPr marL="457200" indent="-457200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- Supply Chain Disruptions</a:t>
            </a:r>
          </a:p>
          <a:p>
            <a:pPr marL="457200" indent="-457200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- Increased Construction Costs</a:t>
            </a:r>
          </a:p>
          <a:p>
            <a:pPr marL="457200" indent="-457200">
              <a:buClr>
                <a:srgbClr val="FFFFFF"/>
              </a:buClr>
              <a:buFont typeface="Arial" panose="020B0604020202020204" pitchFamily="34" charset="0"/>
              <a:buChar char="•"/>
            </a:pPr>
            <a:endParaRPr lang="en-US" altLang="en-US" sz="3200" dirty="0">
              <a:solidFill>
                <a:srgbClr val="44546A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 marL="457200" indent="-457200">
              <a:buClr>
                <a:srgbClr val="FFFFFF"/>
              </a:buClr>
              <a:buFont typeface="Arial" panose="020B0604020202020204" pitchFamily="34" charset="0"/>
              <a:buChar char="•"/>
            </a:pPr>
            <a:b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b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endParaRPr lang="en-US" altLang="en-US" sz="3200" dirty="0">
              <a:solidFill>
                <a:srgbClr val="44546A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1011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4735AB5-4C60-431C-BD72-4434440E8139}"/>
              </a:ext>
            </a:extLst>
          </p:cNvPr>
          <p:cNvSpPr/>
          <p:nvPr/>
        </p:nvSpPr>
        <p:spPr>
          <a:xfrm>
            <a:off x="-10692" y="20132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288952" y="0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482859" y="3387012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2" name="Shape 32">
            <a:extLst>
              <a:ext uri="{FF2B5EF4-FFF2-40B4-BE49-F238E27FC236}">
                <a16:creationId xmlns:a16="http://schemas.microsoft.com/office/drawing/2014/main" id="{675D46C5-12C0-4BF5-A9D3-3B7135989782}"/>
              </a:ext>
            </a:extLst>
          </p:cNvPr>
          <p:cNvSpPr txBox="1">
            <a:spLocks/>
          </p:cNvSpPr>
          <p:nvPr/>
        </p:nvSpPr>
        <p:spPr>
          <a:xfrm>
            <a:off x="2956142" y="420405"/>
            <a:ext cx="7702622" cy="623304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800" b="1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Heritage Crossing - Gonzales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871FCC-BDD3-4623-A0D4-71D2D8E53114}"/>
              </a:ext>
            </a:extLst>
          </p:cNvPr>
          <p:cNvSpPr txBox="1"/>
          <p:nvPr/>
        </p:nvSpPr>
        <p:spPr>
          <a:xfrm>
            <a:off x="2622430" y="1846053"/>
            <a:ext cx="5167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 descr="A picture containing text, sky, outdoor, road&#10;&#10;Description automatically generated">
            <a:extLst>
              <a:ext uri="{FF2B5EF4-FFF2-40B4-BE49-F238E27FC236}">
                <a16:creationId xmlns:a16="http://schemas.microsoft.com/office/drawing/2014/main" id="{48D09B86-823C-4A77-B06E-17F15FD5FC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226" y="978829"/>
            <a:ext cx="8188149" cy="545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7642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4735AB5-4C60-431C-BD72-4434440E8139}"/>
              </a:ext>
            </a:extLst>
          </p:cNvPr>
          <p:cNvSpPr/>
          <p:nvPr/>
        </p:nvSpPr>
        <p:spPr>
          <a:xfrm>
            <a:off x="-10692" y="20132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288952" y="0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482859" y="3387012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2" name="Shape 32">
            <a:extLst>
              <a:ext uri="{FF2B5EF4-FFF2-40B4-BE49-F238E27FC236}">
                <a16:creationId xmlns:a16="http://schemas.microsoft.com/office/drawing/2014/main" id="{675D46C5-12C0-4BF5-A9D3-3B7135989782}"/>
              </a:ext>
            </a:extLst>
          </p:cNvPr>
          <p:cNvSpPr txBox="1">
            <a:spLocks/>
          </p:cNvSpPr>
          <p:nvPr/>
        </p:nvSpPr>
        <p:spPr>
          <a:xfrm>
            <a:off x="2956142" y="420405"/>
            <a:ext cx="7702622" cy="623304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800" b="1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Harveston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871FCC-BDD3-4623-A0D4-71D2D8E53114}"/>
              </a:ext>
            </a:extLst>
          </p:cNvPr>
          <p:cNvSpPr txBox="1"/>
          <p:nvPr/>
        </p:nvSpPr>
        <p:spPr>
          <a:xfrm>
            <a:off x="2622430" y="1846053"/>
            <a:ext cx="5167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7EC6EB-1A6C-4D6D-A01B-0DF88EC386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7889" y="798572"/>
            <a:ext cx="8001682" cy="605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375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4735AB5-4C60-431C-BD72-4434440E8139}"/>
              </a:ext>
            </a:extLst>
          </p:cNvPr>
          <p:cNvSpPr/>
          <p:nvPr/>
        </p:nvSpPr>
        <p:spPr>
          <a:xfrm>
            <a:off x="-10692" y="20132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288952" y="0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482859" y="3387012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2" name="Shape 32">
            <a:extLst>
              <a:ext uri="{FF2B5EF4-FFF2-40B4-BE49-F238E27FC236}">
                <a16:creationId xmlns:a16="http://schemas.microsoft.com/office/drawing/2014/main" id="{675D46C5-12C0-4BF5-A9D3-3B7135989782}"/>
              </a:ext>
            </a:extLst>
          </p:cNvPr>
          <p:cNvSpPr txBox="1">
            <a:spLocks/>
          </p:cNvSpPr>
          <p:nvPr/>
        </p:nvSpPr>
        <p:spPr>
          <a:xfrm>
            <a:off x="2956142" y="420405"/>
            <a:ext cx="7702622" cy="623304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800" b="1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Harveston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871FCC-BDD3-4623-A0D4-71D2D8E53114}"/>
              </a:ext>
            </a:extLst>
          </p:cNvPr>
          <p:cNvSpPr txBox="1"/>
          <p:nvPr/>
        </p:nvSpPr>
        <p:spPr>
          <a:xfrm>
            <a:off x="2622430" y="1846053"/>
            <a:ext cx="5167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57E1E4-6DBE-451C-AAEE-DFE20BB7C2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3547" y="1021312"/>
            <a:ext cx="7641412" cy="5874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5069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940A6D-E0F9-4551-A54F-07BE282B57DC}"/>
              </a:ext>
            </a:extLst>
          </p:cNvPr>
          <p:cNvSpPr/>
          <p:nvPr/>
        </p:nvSpPr>
        <p:spPr>
          <a:xfrm>
            <a:off x="0" y="-10618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1872056" y="695870"/>
            <a:ext cx="7027578" cy="4328712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Other Development to Watch in 2022</a:t>
            </a:r>
            <a:b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b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-  Long Farm </a:t>
            </a:r>
          </a:p>
          <a:p>
            <a:pPr>
              <a:buClr>
                <a:srgbClr val="FFFFFF"/>
              </a:buClr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-  City Square East</a:t>
            </a:r>
          </a:p>
          <a:p>
            <a:pPr>
              <a:buClr>
                <a:srgbClr val="FFFFFF"/>
              </a:buClr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-  Materra</a:t>
            </a:r>
          </a:p>
          <a:p>
            <a:pPr>
              <a:buClr>
                <a:srgbClr val="FFFFFF"/>
              </a:buClr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-  Govt. Street</a:t>
            </a:r>
            <a:br>
              <a:rPr lang="en-US" altLang="en-US" sz="3200" dirty="0">
                <a:solidFill>
                  <a:srgbClr val="87A4D3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br>
              <a:rPr lang="en-US" altLang="en-US" sz="28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endParaRPr lang="en-US" altLang="en-US" sz="28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06078-C6BC-794E-83DC-5088CEDF4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6D98134-4CD2-4C2A-B293-980FC1DD23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279" y="3481521"/>
            <a:ext cx="627942" cy="341405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6C2AE88-FFD4-46BD-9FEF-41C922999CC6}"/>
              </a:ext>
            </a:extLst>
          </p:cNvPr>
          <p:cNvSpPr/>
          <p:nvPr/>
        </p:nvSpPr>
        <p:spPr>
          <a:xfrm>
            <a:off x="11265636" y="-10618"/>
            <a:ext cx="625928" cy="3413342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172789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940A6D-E0F9-4551-A54F-07BE282B57DC}"/>
              </a:ext>
            </a:extLst>
          </p:cNvPr>
          <p:cNvSpPr/>
          <p:nvPr/>
        </p:nvSpPr>
        <p:spPr>
          <a:xfrm>
            <a:off x="0" y="-10618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1872056" y="695870"/>
            <a:ext cx="7027578" cy="4328712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Retail Challenges </a:t>
            </a:r>
            <a:b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b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-  Inflation / Higher Gas Prices </a:t>
            </a:r>
          </a:p>
          <a:p>
            <a:pPr>
              <a:buClr>
                <a:srgbClr val="FFFFFF"/>
              </a:buClr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-  Higher Interest Rates</a:t>
            </a:r>
          </a:p>
          <a:p>
            <a:pPr>
              <a:buClr>
                <a:srgbClr val="FFFFFF"/>
              </a:buClr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-  Supply Chain Disruptions</a:t>
            </a:r>
          </a:p>
          <a:p>
            <a:pPr>
              <a:buClr>
                <a:srgbClr val="FFFFFF"/>
              </a:buClr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-  Labor Challenges</a:t>
            </a:r>
          </a:p>
          <a:p>
            <a:pPr>
              <a:buClr>
                <a:srgbClr val="FFFFFF"/>
              </a:buClr>
            </a:pPr>
            <a:br>
              <a:rPr lang="en-US" altLang="en-US" sz="3200" dirty="0">
                <a:solidFill>
                  <a:srgbClr val="87A4D3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br>
              <a:rPr lang="en-US" altLang="en-US" sz="28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endParaRPr lang="en-US" altLang="en-US" sz="28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06078-C6BC-794E-83DC-5088CEDF4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6D98134-4CD2-4C2A-B293-980FC1DD23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279" y="3481521"/>
            <a:ext cx="627942" cy="341405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6C2AE88-FFD4-46BD-9FEF-41C922999CC6}"/>
              </a:ext>
            </a:extLst>
          </p:cNvPr>
          <p:cNvSpPr/>
          <p:nvPr/>
        </p:nvSpPr>
        <p:spPr>
          <a:xfrm>
            <a:off x="11265636" y="-10618"/>
            <a:ext cx="625928" cy="3413342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9198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940A6D-E0F9-4551-A54F-07BE282B57DC}"/>
              </a:ext>
            </a:extLst>
          </p:cNvPr>
          <p:cNvSpPr/>
          <p:nvPr/>
        </p:nvSpPr>
        <p:spPr>
          <a:xfrm>
            <a:off x="0" y="-10618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1297466" y="859837"/>
            <a:ext cx="8359339" cy="4328712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Overview / Predictions</a:t>
            </a:r>
            <a:b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b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-  Vacancy to Stay in the 9-10% Range</a:t>
            </a:r>
          </a:p>
          <a:p>
            <a:pPr>
              <a:buClr>
                <a:srgbClr val="FFFFFF"/>
              </a:buClr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-  Minimal market-wide rent increases</a:t>
            </a:r>
          </a:p>
          <a:p>
            <a:pPr>
              <a:buClr>
                <a:srgbClr val="FFFFFF"/>
              </a:buClr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-  Expansion of exiting developments</a:t>
            </a:r>
          </a:p>
          <a:p>
            <a:pPr>
              <a:buClr>
                <a:srgbClr val="FFFFFF"/>
              </a:buClr>
            </a:pPr>
            <a:br>
              <a:rPr lang="en-US" altLang="en-US" sz="3200" dirty="0">
                <a:solidFill>
                  <a:srgbClr val="87A4D3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br>
              <a:rPr lang="en-US" altLang="en-US" sz="28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endParaRPr lang="en-US" altLang="en-US" sz="2800" dirty="0">
              <a:solidFill>
                <a:srgbClr val="688948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06078-C6BC-794E-83DC-5088CEDF46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6D98134-4CD2-4C2A-B293-980FC1DD23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279" y="3481521"/>
            <a:ext cx="627942" cy="341405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6C2AE88-FFD4-46BD-9FEF-41C922999CC6}"/>
              </a:ext>
            </a:extLst>
          </p:cNvPr>
          <p:cNvSpPr/>
          <p:nvPr/>
        </p:nvSpPr>
        <p:spPr>
          <a:xfrm>
            <a:off x="11265636" y="-10618"/>
            <a:ext cx="625928" cy="3413342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956455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46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-87683"/>
            <a:ext cx="12192000" cy="694568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2365916" y="3561615"/>
            <a:ext cx="7887716" cy="12271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buClr>
                <a:srgbClr val="FFFFFF"/>
              </a:buClr>
            </a:pPr>
            <a:r>
              <a:rPr lang="en-US" altLang="en-US" sz="5400" b="1" spc="300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THANK YOU!</a:t>
            </a:r>
          </a:p>
        </p:txBody>
      </p:sp>
      <p:sp>
        <p:nvSpPr>
          <p:cNvPr id="9" name="Rectangle 8"/>
          <p:cNvSpPr/>
          <p:nvPr/>
        </p:nvSpPr>
        <p:spPr>
          <a:xfrm>
            <a:off x="5599135" y="4879146"/>
            <a:ext cx="6592866" cy="45719"/>
          </a:xfrm>
          <a:prstGeom prst="rect">
            <a:avLst/>
          </a:prstGeom>
          <a:solidFill>
            <a:srgbClr val="87A4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Shape 31"/>
          <p:cNvSpPr txBox="1">
            <a:spLocks/>
          </p:cNvSpPr>
          <p:nvPr/>
        </p:nvSpPr>
        <p:spPr>
          <a:xfrm>
            <a:off x="2209799" y="5241427"/>
            <a:ext cx="7772400" cy="16097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  <a:buNone/>
            </a:pPr>
            <a:endParaRPr lang="en-US" altLang="en-US" sz="18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CCCCCC"/>
              </a:buClr>
            </a:pPr>
            <a:endParaRPr lang="en-US" altLang="en-US" sz="1800" b="1" dirty="0">
              <a:solidFill>
                <a:srgbClr val="688948"/>
              </a:solidFill>
              <a:latin typeface="Corbel" panose="020B0503020204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84AAC57-D14E-4CA6-8432-18E5458AB4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7436" y="1165626"/>
            <a:ext cx="2484675" cy="24846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D47AD9B-2248-4283-8D7E-5CD2D35C2628}"/>
              </a:ext>
            </a:extLst>
          </p:cNvPr>
          <p:cNvSpPr txBox="1"/>
          <p:nvPr/>
        </p:nvSpPr>
        <p:spPr>
          <a:xfrm>
            <a:off x="1924049" y="5241427"/>
            <a:ext cx="92868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" sz="1800" b="1" dirty="0">
                <a:solidFill>
                  <a:srgbClr val="002060"/>
                </a:solidFill>
              </a:rPr>
              <a:t>Special Thanks To: Jill Sylvest, Ken Damann, Stephen Eisenbraun </a:t>
            </a:r>
            <a:r>
              <a:rPr lang="en" sz="1800" b="1">
                <a:solidFill>
                  <a:srgbClr val="002060"/>
                </a:solidFill>
              </a:rPr>
              <a:t>– Fotosold &amp; </a:t>
            </a:r>
          </a:p>
          <a:p>
            <a:pPr algn="l"/>
            <a:r>
              <a:rPr lang="en" sz="1800" b="1">
                <a:solidFill>
                  <a:srgbClr val="002060"/>
                </a:solidFill>
              </a:rPr>
              <a:t> </a:t>
            </a:r>
            <a:r>
              <a:rPr lang="en" sz="1800" b="1" dirty="0">
                <a:solidFill>
                  <a:srgbClr val="002060"/>
                </a:solidFill>
              </a:rPr>
              <a:t>Trends Steering Committee</a:t>
            </a:r>
          </a:p>
        </p:txBody>
      </p:sp>
    </p:spTree>
    <p:extLst>
      <p:ext uri="{BB962C8B-B14F-4D97-AF65-F5344CB8AC3E}">
        <p14:creationId xmlns:p14="http://schemas.microsoft.com/office/powerpoint/2010/main" val="4082614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F5B957-99A6-413B-BBC2-950226B7A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16" y="162080"/>
            <a:ext cx="12133384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2224DF-C955-42FD-9660-238531EBA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351" y="0"/>
            <a:ext cx="12230351" cy="7020080"/>
          </a:xfrm>
          <a:prstGeom prst="rect">
            <a:avLst/>
          </a:prstGeom>
        </p:spPr>
      </p:pic>
      <p:sp>
        <p:nvSpPr>
          <p:cNvPr id="7" name="Shape 32"/>
          <p:cNvSpPr txBox="1">
            <a:spLocks/>
          </p:cNvSpPr>
          <p:nvPr/>
        </p:nvSpPr>
        <p:spPr>
          <a:xfrm>
            <a:off x="1069788" y="1258102"/>
            <a:ext cx="9169754" cy="5006190"/>
          </a:xfrm>
          <a:prstGeom prst="rect">
            <a:avLst/>
          </a:prstGeom>
        </p:spPr>
        <p:txBody>
          <a:bodyPr anchor="t"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399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Last Years Predictions</a:t>
            </a:r>
            <a:b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b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-  Vacancy rates will remain flat in 2021</a:t>
            </a:r>
          </a:p>
          <a:p>
            <a:pPr marL="457200" indent="-457200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-  Modest increases in total rent</a:t>
            </a:r>
          </a:p>
          <a:p>
            <a:pPr marL="457200" indent="-457200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-  Expansion of existing projects</a:t>
            </a:r>
          </a:p>
          <a:p>
            <a:pPr marL="457200" indent="-457200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-  Continued acceleration of E-Commerce</a:t>
            </a:r>
          </a:p>
          <a:p>
            <a:pPr marL="457200" indent="-457200"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-  </a:t>
            </a:r>
            <a:r>
              <a:rPr lang="en-US" altLang="en-US" sz="3200" dirty="0">
                <a:solidFill>
                  <a:schemeClr val="accent3"/>
                </a:solidFill>
                <a:latin typeface="Montserrat" panose="00000800000000000000" pitchFamily="50" charset="0"/>
                <a:cs typeface="Arial" panose="020B0604020202020204" pitchFamily="34" charset="0"/>
                <a:hlinkClick r:id="rId4"/>
              </a:rPr>
              <a:t>Charlie@momentum-commercial.com</a:t>
            </a:r>
            <a:endParaRPr lang="en-US" altLang="en-US" sz="3200" dirty="0">
              <a:solidFill>
                <a:schemeClr val="accent3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  <a:p>
            <a:pPr marL="457200" indent="-457200">
              <a:buClr>
                <a:srgbClr val="FFFFFF"/>
              </a:buClr>
              <a:buFont typeface="Arial" panose="020B0604020202020204" pitchFamily="34" charset="0"/>
              <a:buChar char="•"/>
            </a:pPr>
            <a:b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br>
              <a:rPr lang="en-US" altLang="en-US" sz="32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</a:br>
            <a:endParaRPr lang="en-US" altLang="en-US" sz="3200" dirty="0">
              <a:solidFill>
                <a:srgbClr val="44546A"/>
              </a:solidFill>
              <a:latin typeface="Montserrat" panose="000008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706078-C6BC-794E-83DC-5088CEDF46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C6E2CA6-4F4E-466F-9899-0301EAF2F61F}"/>
              </a:ext>
            </a:extLst>
          </p:cNvPr>
          <p:cNvSpPr/>
          <p:nvPr/>
        </p:nvSpPr>
        <p:spPr>
          <a:xfrm>
            <a:off x="251634" y="3642731"/>
            <a:ext cx="625928" cy="3413342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7F17F4-48FD-4109-92D7-F69D6CE91A99}"/>
              </a:ext>
            </a:extLst>
          </p:cNvPr>
          <p:cNvSpPr/>
          <p:nvPr/>
        </p:nvSpPr>
        <p:spPr>
          <a:xfrm>
            <a:off x="11186067" y="0"/>
            <a:ext cx="625928" cy="3413342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164885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66"/>
          <a:stretch/>
        </p:blipFill>
        <p:spPr>
          <a:xfrm flipH="1">
            <a:off x="-8352" y="-25352"/>
            <a:ext cx="12200351" cy="690214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0"/>
            <a:ext cx="12192000" cy="687923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rot="5400000">
            <a:off x="10248842" y="355428"/>
            <a:ext cx="519178" cy="1866583"/>
          </a:xfrm>
          <a:prstGeom prst="rect">
            <a:avLst/>
          </a:prstGeom>
          <a:gradFill flip="none" rotWithShape="1">
            <a:gsLst>
              <a:gs pos="100000">
                <a:srgbClr val="00A09C"/>
              </a:gs>
              <a:gs pos="29000">
                <a:srgbClr val="3E8BA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244E88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1A7072-C7B7-BB46-876F-C9B0029BA2DA}"/>
              </a:ext>
            </a:extLst>
          </p:cNvPr>
          <p:cNvSpPr/>
          <p:nvPr/>
        </p:nvSpPr>
        <p:spPr>
          <a:xfrm>
            <a:off x="1400438" y="685897"/>
            <a:ext cx="69861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pc="600" dirty="0">
                <a:solidFill>
                  <a:srgbClr val="44546A"/>
                </a:solidFill>
                <a:latin typeface="Montserrat" panose="00000800000000000000" pitchFamily="50" charset="0"/>
                <a:ea typeface="Montserrat" charset="0"/>
                <a:cs typeface="Montserrat" charset="0"/>
              </a:rPr>
              <a:t>2022 Shopping Center Survey </a:t>
            </a:r>
            <a:endParaRPr lang="en-US" sz="4000" b="1" spc="600" dirty="0">
              <a:solidFill>
                <a:srgbClr val="44546A"/>
              </a:solidFill>
              <a:latin typeface="Montserrat" panose="00000800000000000000" pitchFamily="50" charset="0"/>
              <a:ea typeface="Montserrat" charset="0"/>
              <a:cs typeface="Montserrat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6862069-FFEB-404A-946C-3CD0F31BC7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1934834-8D80-4B5C-97B4-7EED41C304CB}"/>
              </a:ext>
            </a:extLst>
          </p:cNvPr>
          <p:cNvSpPr txBox="1"/>
          <p:nvPr/>
        </p:nvSpPr>
        <p:spPr>
          <a:xfrm>
            <a:off x="748864" y="2240859"/>
            <a:ext cx="9246476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 fontAlgn="base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Tx/>
            </a:pPr>
            <a:r>
              <a:rPr lang="en-US" altLang="en-US" sz="2800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rPr>
              <a:t>				      </a:t>
            </a:r>
            <a:r>
              <a:rPr lang="en-US" altLang="en-US" sz="2800" u="sng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rPr>
              <a:t>2021</a:t>
            </a:r>
            <a:r>
              <a:rPr lang="en-US" altLang="en-US" sz="2800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rPr>
              <a:t>		        </a:t>
            </a:r>
            <a:r>
              <a:rPr lang="en-US" altLang="en-US" sz="2800" u="sng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rPr>
              <a:t>2022</a:t>
            </a:r>
          </a:p>
          <a:p>
            <a:pPr lvl="0" algn="l" fontAlgn="base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Tx/>
              <a:buFontTx/>
              <a:buChar char="•"/>
            </a:pPr>
            <a:r>
              <a:rPr lang="en-US" altLang="en-US" sz="2800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rPr>
              <a:t> Total Area Surveyed:	8,382,198 SF  	8,707,198 SF</a:t>
            </a:r>
          </a:p>
          <a:p>
            <a:pPr lvl="0" algn="l" fontAlgn="base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Tx/>
              <a:buFontTx/>
              <a:buChar char="•"/>
            </a:pPr>
            <a:r>
              <a:rPr lang="en-US" altLang="en-US" sz="2800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rPr>
              <a:t> Number of Centers:	      120		    </a:t>
            </a:r>
            <a:r>
              <a:rPr lang="en-US" altLang="en-US" sz="2800" dirty="0">
                <a:solidFill>
                  <a:schemeClr val="tx2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rPr>
              <a:t>127</a:t>
            </a:r>
          </a:p>
          <a:p>
            <a:pPr lvl="0" algn="l" fontAlgn="base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Tx/>
              <a:buFontTx/>
              <a:buChar char="•"/>
            </a:pPr>
            <a:r>
              <a:rPr lang="en-US" altLang="en-US" sz="2800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rPr>
              <a:t> Average Rent:		 $19.78 PSF  	  $19.60 PSF</a:t>
            </a:r>
          </a:p>
          <a:p>
            <a:pPr lvl="0" algn="l" fontAlgn="base">
              <a:spcBef>
                <a:spcPct val="50000"/>
              </a:spcBef>
              <a:spcAft>
                <a:spcPct val="0"/>
              </a:spcAft>
              <a:buClr>
                <a:srgbClr val="FF9900"/>
              </a:buClr>
              <a:buSzTx/>
              <a:buFontTx/>
              <a:buChar char="•"/>
            </a:pPr>
            <a:r>
              <a:rPr lang="en-US" altLang="en-US" sz="2800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+mn-cs"/>
              </a:rPr>
              <a:t>Area Vacancy Rate: 	     10.50%		     8.81%    </a:t>
            </a:r>
          </a:p>
        </p:txBody>
      </p:sp>
    </p:spTree>
    <p:extLst>
      <p:ext uri="{BB962C8B-B14F-4D97-AF65-F5344CB8AC3E}">
        <p14:creationId xmlns:p14="http://schemas.microsoft.com/office/powerpoint/2010/main" val="1732325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8352" y="278296"/>
            <a:ext cx="12200352" cy="6879235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hape 32"/>
          <p:cNvSpPr txBox="1">
            <a:spLocks/>
          </p:cNvSpPr>
          <p:nvPr/>
        </p:nvSpPr>
        <p:spPr>
          <a:xfrm>
            <a:off x="3217870" y="595537"/>
            <a:ext cx="5756260" cy="5730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rgbClr val="FFFFFF"/>
              </a:buClr>
            </a:pPr>
            <a:r>
              <a:rPr lang="en-US" altLang="en-US" sz="2800" b="1" spc="300" dirty="0">
                <a:solidFill>
                  <a:srgbClr val="44546A"/>
                </a:solidFill>
                <a:latin typeface="Montserrat" panose="00000800000000000000" pitchFamily="50" charset="0"/>
                <a:cs typeface="Arial" panose="020B0604020202020204" pitchFamily="34" charset="0"/>
              </a:rPr>
              <a:t>Gross Rents &amp; Vacancy Rates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1324345" y="0"/>
            <a:ext cx="444497" cy="4922729"/>
          </a:xfrm>
          <a:prstGeom prst="rect">
            <a:avLst/>
          </a:prstGeom>
          <a:gradFill>
            <a:gsLst>
              <a:gs pos="0">
                <a:srgbClr val="00A09C"/>
              </a:gs>
              <a:gs pos="100000">
                <a:srgbClr val="3E8BA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244E88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2923" y="1947797"/>
            <a:ext cx="444497" cy="4922729"/>
          </a:xfrm>
          <a:prstGeom prst="rect">
            <a:avLst/>
          </a:prstGeom>
          <a:gradFill>
            <a:gsLst>
              <a:gs pos="0">
                <a:srgbClr val="00A09C"/>
              </a:gs>
              <a:gs pos="100000">
                <a:srgbClr val="3E8BA4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244E88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CC6F6D4-6A14-4D3D-9744-DA0ACB6FFE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93543" y="5361928"/>
            <a:ext cx="1536481" cy="1508598"/>
          </a:xfrm>
          <a:prstGeom prst="rect">
            <a:avLst/>
          </a:prstGeom>
        </p:spPr>
      </p:pic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D4711A11-46FA-4EC0-82F0-C9E8A19298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719" y="1104993"/>
            <a:ext cx="8523524" cy="522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037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159FCE8-2605-414F-8B89-E3E207C6CB9C}"/>
              </a:ext>
            </a:extLst>
          </p:cNvPr>
          <p:cNvSpPr/>
          <p:nvPr/>
        </p:nvSpPr>
        <p:spPr>
          <a:xfrm>
            <a:off x="0" y="-29407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99" name="Google Shape;99;p16"/>
          <p:cNvSpPr/>
          <p:nvPr/>
        </p:nvSpPr>
        <p:spPr>
          <a:xfrm>
            <a:off x="8050514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288952" y="0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482859" y="3387012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4" name="TextBox 33"/>
          <p:cNvSpPr txBox="1"/>
          <p:nvPr/>
        </p:nvSpPr>
        <p:spPr>
          <a:xfrm>
            <a:off x="3246347" y="551121"/>
            <a:ext cx="7467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i="1" dirty="0">
                <a:solidFill>
                  <a:schemeClr val="tx1">
                    <a:lumMod val="50000"/>
                  </a:schemeClr>
                </a:solidFill>
                <a:latin typeface="Montserrat" panose="00000800000000000000" pitchFamily="50" charset="0"/>
              </a:rPr>
              <a:t>Retail Bankruptcies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1A876690-83ED-4822-AB96-40268969B6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537" y="1512194"/>
            <a:ext cx="8273911" cy="448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075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159FCE8-2605-414F-8B89-E3E207C6CB9C}"/>
              </a:ext>
            </a:extLst>
          </p:cNvPr>
          <p:cNvSpPr/>
          <p:nvPr/>
        </p:nvSpPr>
        <p:spPr>
          <a:xfrm>
            <a:off x="0" y="-29407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99" name="Google Shape;99;p16"/>
          <p:cNvSpPr/>
          <p:nvPr/>
        </p:nvSpPr>
        <p:spPr>
          <a:xfrm>
            <a:off x="8050514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288952" y="0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482859" y="3387012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87F35F-C8C3-4A64-AE26-4A2FE6A471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0978" y="38734"/>
            <a:ext cx="6568308" cy="6780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696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" t="25001" r="1117" b="46563"/>
          <a:stretch/>
        </p:blipFill>
        <p:spPr>
          <a:xfrm flipH="1">
            <a:off x="-8352" y="-37578"/>
            <a:ext cx="12200352" cy="68955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BA8AE51-B680-4E76-871C-3B0A8C8ADB89}"/>
              </a:ext>
            </a:extLst>
          </p:cNvPr>
          <p:cNvSpPr/>
          <p:nvPr/>
        </p:nvSpPr>
        <p:spPr>
          <a:xfrm>
            <a:off x="-8352" y="16087"/>
            <a:ext cx="12200352" cy="687923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Google Shape;81;p16"/>
          <p:cNvSpPr/>
          <p:nvPr/>
        </p:nvSpPr>
        <p:spPr>
          <a:xfrm>
            <a:off x="2960796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82" name="Google Shape;82;p16"/>
          <p:cNvSpPr/>
          <p:nvPr/>
        </p:nvSpPr>
        <p:spPr>
          <a:xfrm>
            <a:off x="3045930" y="2936045"/>
            <a:ext cx="901367" cy="901634"/>
          </a:xfrm>
          <a:custGeom>
            <a:avLst/>
            <a:gdLst/>
            <a:ahLst/>
            <a:cxnLst/>
            <a:rect l="l" t="t" r="r" b="b"/>
            <a:pathLst>
              <a:path w="27041" h="27049" extrusionOk="0">
                <a:moveTo>
                  <a:pt x="3948" y="3965"/>
                </a:moveTo>
                <a:lnTo>
                  <a:pt x="3466" y="4465"/>
                </a:lnTo>
                <a:lnTo>
                  <a:pt x="2599" y="5528"/>
                </a:lnTo>
                <a:lnTo>
                  <a:pt x="1858" y="6653"/>
                </a:lnTo>
                <a:lnTo>
                  <a:pt x="1242" y="7832"/>
                </a:lnTo>
                <a:lnTo>
                  <a:pt x="742" y="9055"/>
                </a:lnTo>
                <a:lnTo>
                  <a:pt x="367" y="10305"/>
                </a:lnTo>
                <a:lnTo>
                  <a:pt x="126" y="11582"/>
                </a:lnTo>
                <a:lnTo>
                  <a:pt x="1" y="12877"/>
                </a:lnTo>
                <a:lnTo>
                  <a:pt x="1" y="14181"/>
                </a:lnTo>
                <a:lnTo>
                  <a:pt x="126" y="15476"/>
                </a:lnTo>
                <a:lnTo>
                  <a:pt x="367" y="16753"/>
                </a:lnTo>
                <a:lnTo>
                  <a:pt x="742" y="18003"/>
                </a:lnTo>
                <a:lnTo>
                  <a:pt x="1242" y="19226"/>
                </a:lnTo>
                <a:lnTo>
                  <a:pt x="1858" y="20405"/>
                </a:lnTo>
                <a:lnTo>
                  <a:pt x="2599" y="21530"/>
                </a:lnTo>
                <a:lnTo>
                  <a:pt x="3466" y="22593"/>
                </a:lnTo>
                <a:lnTo>
                  <a:pt x="3948" y="23093"/>
                </a:lnTo>
                <a:lnTo>
                  <a:pt x="3948" y="23093"/>
                </a:lnTo>
                <a:lnTo>
                  <a:pt x="4457" y="23584"/>
                </a:lnTo>
                <a:lnTo>
                  <a:pt x="5519" y="24450"/>
                </a:lnTo>
                <a:lnTo>
                  <a:pt x="6645" y="25192"/>
                </a:lnTo>
                <a:lnTo>
                  <a:pt x="7823" y="25808"/>
                </a:lnTo>
                <a:lnTo>
                  <a:pt x="9038" y="26308"/>
                </a:lnTo>
                <a:lnTo>
                  <a:pt x="10297" y="26674"/>
                </a:lnTo>
                <a:lnTo>
                  <a:pt x="11574" y="26924"/>
                </a:lnTo>
                <a:lnTo>
                  <a:pt x="12869" y="27049"/>
                </a:lnTo>
                <a:lnTo>
                  <a:pt x="14164" y="27049"/>
                </a:lnTo>
                <a:lnTo>
                  <a:pt x="15459" y="26924"/>
                </a:lnTo>
                <a:lnTo>
                  <a:pt x="16744" y="26674"/>
                </a:lnTo>
                <a:lnTo>
                  <a:pt x="17995" y="26308"/>
                </a:lnTo>
                <a:lnTo>
                  <a:pt x="19218" y="25808"/>
                </a:lnTo>
                <a:lnTo>
                  <a:pt x="20397" y="25192"/>
                </a:lnTo>
                <a:lnTo>
                  <a:pt x="21522" y="24450"/>
                </a:lnTo>
                <a:lnTo>
                  <a:pt x="22585" y="23584"/>
                </a:lnTo>
                <a:lnTo>
                  <a:pt x="23085" y="23093"/>
                </a:lnTo>
                <a:lnTo>
                  <a:pt x="23085" y="23093"/>
                </a:lnTo>
                <a:lnTo>
                  <a:pt x="23567" y="22593"/>
                </a:lnTo>
                <a:lnTo>
                  <a:pt x="24442" y="21530"/>
                </a:lnTo>
                <a:lnTo>
                  <a:pt x="25183" y="20405"/>
                </a:lnTo>
                <a:lnTo>
                  <a:pt x="25799" y="19226"/>
                </a:lnTo>
                <a:lnTo>
                  <a:pt x="26300" y="18003"/>
                </a:lnTo>
                <a:lnTo>
                  <a:pt x="26666" y="16753"/>
                </a:lnTo>
                <a:lnTo>
                  <a:pt x="26916" y="15476"/>
                </a:lnTo>
                <a:lnTo>
                  <a:pt x="27041" y="14181"/>
                </a:lnTo>
                <a:lnTo>
                  <a:pt x="27041" y="12877"/>
                </a:lnTo>
                <a:lnTo>
                  <a:pt x="26916" y="11582"/>
                </a:lnTo>
                <a:lnTo>
                  <a:pt x="26666" y="10305"/>
                </a:lnTo>
                <a:lnTo>
                  <a:pt x="26300" y="9055"/>
                </a:lnTo>
                <a:lnTo>
                  <a:pt x="25799" y="7832"/>
                </a:lnTo>
                <a:lnTo>
                  <a:pt x="25183" y="6653"/>
                </a:lnTo>
                <a:lnTo>
                  <a:pt x="24442" y="5528"/>
                </a:lnTo>
                <a:lnTo>
                  <a:pt x="23567" y="4465"/>
                </a:lnTo>
                <a:lnTo>
                  <a:pt x="23085" y="3965"/>
                </a:lnTo>
                <a:lnTo>
                  <a:pt x="23085" y="3965"/>
                </a:lnTo>
                <a:lnTo>
                  <a:pt x="22585" y="3474"/>
                </a:lnTo>
                <a:lnTo>
                  <a:pt x="21522" y="2608"/>
                </a:lnTo>
                <a:lnTo>
                  <a:pt x="20397" y="1867"/>
                </a:lnTo>
                <a:lnTo>
                  <a:pt x="19218" y="1250"/>
                </a:lnTo>
                <a:lnTo>
                  <a:pt x="17995" y="750"/>
                </a:lnTo>
                <a:lnTo>
                  <a:pt x="16744" y="384"/>
                </a:lnTo>
                <a:lnTo>
                  <a:pt x="15459" y="134"/>
                </a:lnTo>
                <a:lnTo>
                  <a:pt x="14164" y="9"/>
                </a:lnTo>
                <a:lnTo>
                  <a:pt x="13521" y="0"/>
                </a:lnTo>
                <a:lnTo>
                  <a:pt x="13521" y="0"/>
                </a:lnTo>
                <a:lnTo>
                  <a:pt x="12869" y="9"/>
                </a:lnTo>
                <a:lnTo>
                  <a:pt x="11574" y="134"/>
                </a:lnTo>
                <a:lnTo>
                  <a:pt x="10297" y="384"/>
                </a:lnTo>
                <a:lnTo>
                  <a:pt x="9038" y="750"/>
                </a:lnTo>
                <a:lnTo>
                  <a:pt x="7823" y="1250"/>
                </a:lnTo>
                <a:lnTo>
                  <a:pt x="6645" y="1867"/>
                </a:lnTo>
                <a:lnTo>
                  <a:pt x="5519" y="2608"/>
                </a:lnTo>
                <a:lnTo>
                  <a:pt x="4457" y="3474"/>
                </a:lnTo>
                <a:lnTo>
                  <a:pt x="3948" y="3965"/>
                </a:ln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99" name="Google Shape;99;p16"/>
          <p:cNvSpPr/>
          <p:nvPr/>
        </p:nvSpPr>
        <p:spPr>
          <a:xfrm>
            <a:off x="8050514" y="3174741"/>
            <a:ext cx="1071633" cy="1071600"/>
          </a:xfrm>
          <a:custGeom>
            <a:avLst/>
            <a:gdLst/>
            <a:ahLst/>
            <a:cxnLst/>
            <a:rect l="l" t="t" r="r" b="b"/>
            <a:pathLst>
              <a:path w="32149" h="32148" extrusionOk="0">
                <a:moveTo>
                  <a:pt x="1" y="16074"/>
                </a:moveTo>
                <a:lnTo>
                  <a:pt x="10" y="16904"/>
                </a:lnTo>
                <a:lnTo>
                  <a:pt x="179" y="18521"/>
                </a:lnTo>
                <a:lnTo>
                  <a:pt x="501" y="20092"/>
                </a:lnTo>
                <a:lnTo>
                  <a:pt x="965" y="21602"/>
                </a:lnTo>
                <a:lnTo>
                  <a:pt x="1572" y="23048"/>
                </a:lnTo>
                <a:lnTo>
                  <a:pt x="2323" y="24415"/>
                </a:lnTo>
                <a:lnTo>
                  <a:pt x="3189" y="25692"/>
                </a:lnTo>
                <a:lnTo>
                  <a:pt x="4171" y="26888"/>
                </a:lnTo>
                <a:lnTo>
                  <a:pt x="5261" y="27978"/>
                </a:lnTo>
                <a:lnTo>
                  <a:pt x="6448" y="28960"/>
                </a:lnTo>
                <a:lnTo>
                  <a:pt x="7734" y="29826"/>
                </a:lnTo>
                <a:lnTo>
                  <a:pt x="9100" y="30567"/>
                </a:lnTo>
                <a:lnTo>
                  <a:pt x="10538" y="31183"/>
                </a:lnTo>
                <a:lnTo>
                  <a:pt x="12047" y="31648"/>
                </a:lnTo>
                <a:lnTo>
                  <a:pt x="13619" y="31969"/>
                </a:lnTo>
                <a:lnTo>
                  <a:pt x="15244" y="32139"/>
                </a:lnTo>
                <a:lnTo>
                  <a:pt x="16075" y="32148"/>
                </a:lnTo>
                <a:lnTo>
                  <a:pt x="16075" y="32148"/>
                </a:lnTo>
                <a:lnTo>
                  <a:pt x="16896" y="32139"/>
                </a:lnTo>
                <a:lnTo>
                  <a:pt x="18522" y="31969"/>
                </a:lnTo>
                <a:lnTo>
                  <a:pt x="20093" y="31648"/>
                </a:lnTo>
                <a:lnTo>
                  <a:pt x="21602" y="31183"/>
                </a:lnTo>
                <a:lnTo>
                  <a:pt x="23040" y="30567"/>
                </a:lnTo>
                <a:lnTo>
                  <a:pt x="24415" y="29826"/>
                </a:lnTo>
                <a:lnTo>
                  <a:pt x="25692" y="28960"/>
                </a:lnTo>
                <a:lnTo>
                  <a:pt x="26889" y="27978"/>
                </a:lnTo>
                <a:lnTo>
                  <a:pt x="27978" y="26888"/>
                </a:lnTo>
                <a:lnTo>
                  <a:pt x="28961" y="25692"/>
                </a:lnTo>
                <a:lnTo>
                  <a:pt x="29827" y="24415"/>
                </a:lnTo>
                <a:lnTo>
                  <a:pt x="30568" y="23048"/>
                </a:lnTo>
                <a:lnTo>
                  <a:pt x="31175" y="21602"/>
                </a:lnTo>
                <a:lnTo>
                  <a:pt x="31649" y="20092"/>
                </a:lnTo>
                <a:lnTo>
                  <a:pt x="31970" y="18521"/>
                </a:lnTo>
                <a:lnTo>
                  <a:pt x="32131" y="16904"/>
                </a:lnTo>
                <a:lnTo>
                  <a:pt x="32149" y="16074"/>
                </a:lnTo>
                <a:lnTo>
                  <a:pt x="32149" y="16074"/>
                </a:lnTo>
                <a:lnTo>
                  <a:pt x="32131" y="15244"/>
                </a:lnTo>
                <a:lnTo>
                  <a:pt x="31970" y="13627"/>
                </a:lnTo>
                <a:lnTo>
                  <a:pt x="31649" y="12056"/>
                </a:lnTo>
                <a:lnTo>
                  <a:pt x="31175" y="10546"/>
                </a:lnTo>
                <a:lnTo>
                  <a:pt x="30568" y="9100"/>
                </a:lnTo>
                <a:lnTo>
                  <a:pt x="29827" y="7733"/>
                </a:lnTo>
                <a:lnTo>
                  <a:pt x="28961" y="6456"/>
                </a:lnTo>
                <a:lnTo>
                  <a:pt x="27978" y="5260"/>
                </a:lnTo>
                <a:lnTo>
                  <a:pt x="26889" y="4170"/>
                </a:lnTo>
                <a:lnTo>
                  <a:pt x="25692" y="3188"/>
                </a:lnTo>
                <a:lnTo>
                  <a:pt x="24415" y="2322"/>
                </a:lnTo>
                <a:lnTo>
                  <a:pt x="23040" y="1581"/>
                </a:lnTo>
                <a:lnTo>
                  <a:pt x="21602" y="965"/>
                </a:lnTo>
                <a:lnTo>
                  <a:pt x="20093" y="500"/>
                </a:lnTo>
                <a:lnTo>
                  <a:pt x="18522" y="179"/>
                </a:lnTo>
                <a:lnTo>
                  <a:pt x="16896" y="9"/>
                </a:lnTo>
                <a:lnTo>
                  <a:pt x="16075" y="0"/>
                </a:lnTo>
                <a:lnTo>
                  <a:pt x="16075" y="0"/>
                </a:lnTo>
                <a:lnTo>
                  <a:pt x="15244" y="9"/>
                </a:lnTo>
                <a:lnTo>
                  <a:pt x="13619" y="179"/>
                </a:lnTo>
                <a:lnTo>
                  <a:pt x="12047" y="500"/>
                </a:lnTo>
                <a:lnTo>
                  <a:pt x="10538" y="965"/>
                </a:lnTo>
                <a:lnTo>
                  <a:pt x="9100" y="1581"/>
                </a:lnTo>
                <a:lnTo>
                  <a:pt x="7734" y="2322"/>
                </a:lnTo>
                <a:lnTo>
                  <a:pt x="6448" y="3188"/>
                </a:lnTo>
                <a:lnTo>
                  <a:pt x="5261" y="4170"/>
                </a:lnTo>
                <a:lnTo>
                  <a:pt x="4171" y="5260"/>
                </a:lnTo>
                <a:lnTo>
                  <a:pt x="3189" y="6456"/>
                </a:lnTo>
                <a:lnTo>
                  <a:pt x="2323" y="7733"/>
                </a:lnTo>
                <a:lnTo>
                  <a:pt x="1572" y="9100"/>
                </a:lnTo>
                <a:lnTo>
                  <a:pt x="965" y="10546"/>
                </a:lnTo>
                <a:lnTo>
                  <a:pt x="501" y="12056"/>
                </a:lnTo>
                <a:lnTo>
                  <a:pt x="179" y="13627"/>
                </a:lnTo>
                <a:lnTo>
                  <a:pt x="10" y="15244"/>
                </a:lnTo>
                <a:lnTo>
                  <a:pt x="1" y="1607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 dirty="0"/>
          </a:p>
        </p:txBody>
      </p:sp>
      <p:sp>
        <p:nvSpPr>
          <p:cNvPr id="64" name="Rectangle 63"/>
          <p:cNvSpPr/>
          <p:nvPr/>
        </p:nvSpPr>
        <p:spPr>
          <a:xfrm>
            <a:off x="11288952" y="0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5" name="Rectangle 64"/>
          <p:cNvSpPr/>
          <p:nvPr/>
        </p:nvSpPr>
        <p:spPr>
          <a:xfrm>
            <a:off x="482859" y="3387012"/>
            <a:ext cx="625928" cy="3508310"/>
          </a:xfrm>
          <a:prstGeom prst="rect">
            <a:avLst/>
          </a:prstGeom>
          <a:gradFill>
            <a:gsLst>
              <a:gs pos="54000">
                <a:srgbClr val="3E8BA4"/>
              </a:gs>
              <a:gs pos="100000">
                <a:srgbClr val="00A09C">
                  <a:alpha val="64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A7DC10E-07D8-1D4F-8823-A7FF22C29D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31768" y="5349402"/>
            <a:ext cx="1508598" cy="1508598"/>
          </a:xfrm>
          <a:prstGeom prst="rect">
            <a:avLst/>
          </a:prstGeom>
        </p:spPr>
      </p:pic>
      <p:pic>
        <p:nvPicPr>
          <p:cNvPr id="2052" name="Picture 4" descr="U.S. Ecommerce Growth Jumps to More than 30%, Accelerating Online Shopping  Shift by Nearly 2 Years - Music Business Association">
            <a:extLst>
              <a:ext uri="{FF2B5EF4-FFF2-40B4-BE49-F238E27FC236}">
                <a16:creationId xmlns:a16="http://schemas.microsoft.com/office/drawing/2014/main" id="{B972F2B2-E694-428C-9875-6B0BCD8A63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02"/>
          <a:stretch/>
        </p:blipFill>
        <p:spPr bwMode="auto">
          <a:xfrm>
            <a:off x="1244095" y="786208"/>
            <a:ext cx="9052364" cy="533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3474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7202</TotalTime>
  <Words>419</Words>
  <Application>Microsoft Macintosh PowerPoint</Application>
  <PresentationFormat>Widescreen</PresentationFormat>
  <Paragraphs>107</Paragraphs>
  <Slides>36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Calibri</vt:lpstr>
      <vt:lpstr>Calibri Light</vt:lpstr>
      <vt:lpstr>Corbel</vt:lpstr>
      <vt:lpstr>Lato Light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Windows 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Cook</dc:creator>
  <cp:lastModifiedBy>Jill Sylvest</cp:lastModifiedBy>
  <cp:revision>16</cp:revision>
  <dcterms:created xsi:type="dcterms:W3CDTF">2022-04-21T14:39:52Z</dcterms:created>
  <dcterms:modified xsi:type="dcterms:W3CDTF">2022-05-16T15:38:17Z</dcterms:modified>
</cp:coreProperties>
</file>