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0"/>
  </p:notesMasterIdLst>
  <p:sldIdLst>
    <p:sldId id="258" r:id="rId3"/>
    <p:sldId id="260" r:id="rId4"/>
    <p:sldId id="266" r:id="rId5"/>
    <p:sldId id="370" r:id="rId6"/>
    <p:sldId id="371" r:id="rId7"/>
    <p:sldId id="262" r:id="rId8"/>
    <p:sldId id="263" r:id="rId9"/>
    <p:sldId id="372" r:id="rId10"/>
    <p:sldId id="357" r:id="rId11"/>
    <p:sldId id="288" r:id="rId12"/>
    <p:sldId id="373" r:id="rId13"/>
    <p:sldId id="358" r:id="rId14"/>
    <p:sldId id="311" r:id="rId15"/>
    <p:sldId id="364" r:id="rId16"/>
    <p:sldId id="261" r:id="rId17"/>
    <p:sldId id="324" r:id="rId18"/>
    <p:sldId id="375" r:id="rId19"/>
    <p:sldId id="367" r:id="rId20"/>
    <p:sldId id="308" r:id="rId21"/>
    <p:sldId id="355" r:id="rId22"/>
    <p:sldId id="377" r:id="rId23"/>
    <p:sldId id="331" r:id="rId24"/>
    <p:sldId id="326" r:id="rId25"/>
    <p:sldId id="378" r:id="rId26"/>
    <p:sldId id="385" r:id="rId27"/>
    <p:sldId id="340" r:id="rId28"/>
    <p:sldId id="379" r:id="rId29"/>
    <p:sldId id="380" r:id="rId30"/>
    <p:sldId id="382" r:id="rId31"/>
    <p:sldId id="381" r:id="rId32"/>
    <p:sldId id="383" r:id="rId33"/>
    <p:sldId id="353" r:id="rId34"/>
    <p:sldId id="384" r:id="rId35"/>
    <p:sldId id="333" r:id="rId36"/>
    <p:sldId id="352" r:id="rId37"/>
    <p:sldId id="359" r:id="rId38"/>
    <p:sldId id="287" r:id="rId39"/>
  </p:sldIdLst>
  <p:sldSz cx="12192000" cy="6858000"/>
  <p:notesSz cx="7010400" cy="12039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000000"/>
    <a:srgbClr val="798695"/>
    <a:srgbClr val="87A4D3"/>
    <a:srgbClr val="00A09C"/>
    <a:srgbClr val="688948"/>
    <a:srgbClr val="658BC6"/>
    <a:srgbClr val="3E8BA4"/>
    <a:srgbClr val="3B6D79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9" autoAdjust="0"/>
    <p:restoredTop sz="94694" autoAdjust="0"/>
  </p:normalViewPr>
  <p:slideViewPr>
    <p:cSldViewPr snapToGrid="0">
      <p:cViewPr varScale="1">
        <p:scale>
          <a:sx n="70" d="100"/>
          <a:sy n="70" d="100"/>
        </p:scale>
        <p:origin x="399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3" d="100"/>
          <a:sy n="43" d="100"/>
        </p:scale>
        <p:origin x="2607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604072"/>
          </a:xfrm>
          <a:prstGeom prst="rect">
            <a:avLst/>
          </a:prstGeom>
        </p:spPr>
        <p:txBody>
          <a:bodyPr vert="horz" lIns="108850" tIns="54425" rIns="108850" bIns="54425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604072"/>
          </a:xfrm>
          <a:prstGeom prst="rect">
            <a:avLst/>
          </a:prstGeom>
        </p:spPr>
        <p:txBody>
          <a:bodyPr vert="horz" lIns="108850" tIns="54425" rIns="108850" bIns="54425" rtlCol="0"/>
          <a:lstStyle>
            <a:lvl1pPr algn="r">
              <a:defRPr sz="1400"/>
            </a:lvl1pPr>
          </a:lstStyle>
          <a:p>
            <a:fld id="{B6757487-F7AD-4FD0-A5D6-668EE12F54C9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1504950"/>
            <a:ext cx="7223126" cy="4064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8850" tIns="54425" rIns="108850" bIns="54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5794057"/>
            <a:ext cx="5608320" cy="4740593"/>
          </a:xfrm>
          <a:prstGeom prst="rect">
            <a:avLst/>
          </a:prstGeom>
        </p:spPr>
        <p:txBody>
          <a:bodyPr vert="horz" lIns="108850" tIns="54425" rIns="108850" bIns="54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435531"/>
            <a:ext cx="3037840" cy="604070"/>
          </a:xfrm>
          <a:prstGeom prst="rect">
            <a:avLst/>
          </a:prstGeom>
        </p:spPr>
        <p:txBody>
          <a:bodyPr vert="horz" lIns="108850" tIns="54425" rIns="108850" bIns="54425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11435531"/>
            <a:ext cx="3037840" cy="604070"/>
          </a:xfrm>
          <a:prstGeom prst="rect">
            <a:avLst/>
          </a:prstGeom>
        </p:spPr>
        <p:txBody>
          <a:bodyPr vert="horz" lIns="108850" tIns="54425" rIns="108850" bIns="54425" rtlCol="0" anchor="b"/>
          <a:lstStyle>
            <a:lvl1pPr algn="r">
              <a:defRPr sz="14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6463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5932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3080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316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17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92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310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870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5236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0197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583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7871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6578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2941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0760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8920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0639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025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87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768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07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894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66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719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353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304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4/19/2023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Charlie@momentum-commercial.com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12192000" cy="71619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Charlie Colvin, CCIM, Momentum Commercial Real Estate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2" descr="List of Retail Company Bankruptcies &amp; Closing Stores | CB Insights Research">
            <a:extLst>
              <a:ext uri="{FF2B5EF4-FFF2-40B4-BE49-F238E27FC236}">
                <a16:creationId xmlns:a16="http://schemas.microsoft.com/office/drawing/2014/main" id="{A458FD4A-FA62-9ECD-230C-66055D3B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57" y="1305922"/>
            <a:ext cx="8587385" cy="465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C2DA6-A6A7-158F-C25B-6CBF9A1B5792}"/>
              </a:ext>
            </a:extLst>
          </p:cNvPr>
          <p:cNvSpPr txBox="1"/>
          <p:nvPr/>
        </p:nvSpPr>
        <p:spPr>
          <a:xfrm>
            <a:off x="2165848" y="507881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i="1" spc="300" dirty="0">
                <a:solidFill>
                  <a:srgbClr val="44546A"/>
                </a:solidFill>
                <a:latin typeface="Montserrat" pitchFamily="2" charset="77"/>
              </a:rPr>
              <a:t>RETAIL BANKRUPTCIES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DCAB3-C18F-CF19-41FD-867183DAB0D8}"/>
              </a:ext>
            </a:extLst>
          </p:cNvPr>
          <p:cNvSpPr txBox="1"/>
          <p:nvPr/>
        </p:nvSpPr>
        <p:spPr>
          <a:xfrm>
            <a:off x="1359537" y="6139028"/>
            <a:ext cx="1495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2023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8FBCA-9931-496E-D661-4D4CEAC2A9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62"/>
          <a:stretch/>
        </p:blipFill>
        <p:spPr>
          <a:xfrm>
            <a:off x="2855167" y="6195486"/>
            <a:ext cx="1386960" cy="5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215251-E6E3-C94B-EA8A-5B404809F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20952"/>
          <a:stretch/>
        </p:blipFill>
        <p:spPr>
          <a:xfrm>
            <a:off x="1735233" y="363892"/>
            <a:ext cx="7670922" cy="6364224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3270B87-AA52-D340-84AB-CB0471BE95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6"/>
          <a:stretch/>
        </p:blipFill>
        <p:spPr>
          <a:xfrm>
            <a:off x="2934183" y="6706137"/>
            <a:ext cx="6315281" cy="2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5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513E8554-E1BE-CEF1-F610-1480D2166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28" y="824637"/>
            <a:ext cx="91249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54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77332E-E9C9-F369-B20A-532D98662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E20382-6ECA-81A9-3708-50842A4CC9A7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487835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2572969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5AF139-E038-9C92-DAB8-922D6A966A16}"/>
              </a:ext>
            </a:extLst>
          </p:cNvPr>
          <p:cNvSpPr/>
          <p:nvPr/>
        </p:nvSpPr>
        <p:spPr>
          <a:xfrm>
            <a:off x="869912" y="1765738"/>
            <a:ext cx="9472272" cy="4593121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7A9F4D07-EB18-ED7E-B9D2-D886683C67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4"/>
          <a:stretch/>
        </p:blipFill>
        <p:spPr>
          <a:xfrm>
            <a:off x="993878" y="1187280"/>
            <a:ext cx="9204042" cy="5046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EEF64-551D-4437-5894-44695F7237E4}"/>
              </a:ext>
            </a:extLst>
          </p:cNvPr>
          <p:cNvSpPr txBox="1"/>
          <p:nvPr/>
        </p:nvSpPr>
        <p:spPr>
          <a:xfrm>
            <a:off x="627049" y="36381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44546A"/>
                </a:solidFill>
                <a:latin typeface="Montserrat" pitchFamily="2" charset="77"/>
              </a:rPr>
              <a:t>AMAZON UPDATE</a:t>
            </a:r>
          </a:p>
        </p:txBody>
      </p:sp>
    </p:spTree>
    <p:extLst>
      <p:ext uri="{BB962C8B-B14F-4D97-AF65-F5344CB8AC3E}">
        <p14:creationId xmlns:p14="http://schemas.microsoft.com/office/powerpoint/2010/main" val="85966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176783-6E32-4AF4-BDDE-7E5E815B9A7A}"/>
              </a:ext>
            </a:extLst>
          </p:cNvPr>
          <p:cNvSpPr/>
          <p:nvPr/>
        </p:nvSpPr>
        <p:spPr>
          <a:xfrm>
            <a:off x="-8352" y="6869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45E3FC-B5F0-7F3C-E748-EFA824B194BF}"/>
              </a:ext>
            </a:extLst>
          </p:cNvPr>
          <p:cNvSpPr/>
          <p:nvPr/>
        </p:nvSpPr>
        <p:spPr>
          <a:xfrm rot="10800000" flipV="1">
            <a:off x="-8352" y="277851"/>
            <a:ext cx="2807105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accent4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DDA9D-62A3-504D-AA6E-AC98045E475C}"/>
              </a:ext>
            </a:extLst>
          </p:cNvPr>
          <p:cNvSpPr txBox="1"/>
          <p:nvPr/>
        </p:nvSpPr>
        <p:spPr>
          <a:xfrm>
            <a:off x="9592539" y="2852794"/>
            <a:ext cx="746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rgbClr val="44546A"/>
                </a:solidFill>
                <a:latin typeface="Montserrat" pitchFamily="2" charset="77"/>
              </a:rPr>
              <a:t>AMAZON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rgbClr val="44546A"/>
                </a:solidFill>
                <a:latin typeface="Montserrat" pitchFamily="2" charset="77"/>
              </a:rPr>
              <a:t>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08C6C-1A97-EA1D-B5BD-B835B3F5B167}"/>
              </a:ext>
            </a:extLst>
          </p:cNvPr>
          <p:cNvSpPr/>
          <p:nvPr/>
        </p:nvSpPr>
        <p:spPr>
          <a:xfrm>
            <a:off x="1418492" y="1451413"/>
            <a:ext cx="7871327" cy="4950551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ky, outdoor, nature, way&#10;&#10;Description automatically generated">
            <a:extLst>
              <a:ext uri="{FF2B5EF4-FFF2-40B4-BE49-F238E27FC236}">
                <a16:creationId xmlns:a16="http://schemas.microsoft.com/office/drawing/2014/main" id="{8203C3FF-95FA-8ACF-D9BA-220BF6BDBD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37" t="36614" r="9323" b="35627"/>
          <a:stretch/>
        </p:blipFill>
        <p:spPr>
          <a:xfrm>
            <a:off x="658437" y="1141454"/>
            <a:ext cx="8487633" cy="51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89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8C6590-58C0-601B-6A96-D4AB4F1CFCAA}"/>
              </a:ext>
            </a:extLst>
          </p:cNvPr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F4D64-4328-A7AF-E3AD-ACED1FF00835}"/>
              </a:ext>
            </a:extLst>
          </p:cNvPr>
          <p:cNvSpPr/>
          <p:nvPr/>
        </p:nvSpPr>
        <p:spPr>
          <a:xfrm>
            <a:off x="3714618" y="499198"/>
            <a:ext cx="707517" cy="5751493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F424B8-570A-10B3-8466-91627F0E326D}"/>
              </a:ext>
            </a:extLst>
          </p:cNvPr>
          <p:cNvSpPr/>
          <p:nvPr/>
        </p:nvSpPr>
        <p:spPr>
          <a:xfrm>
            <a:off x="328681" y="2625485"/>
            <a:ext cx="3048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spc="300" dirty="0">
                <a:solidFill>
                  <a:srgbClr val="44546A"/>
                </a:solidFill>
                <a:latin typeface="Montserrat" charset="0"/>
                <a:ea typeface="Montserrat" charset="0"/>
                <a:cs typeface="Montserrat" charset="0"/>
              </a:rPr>
              <a:t>DRIVE THRU</a:t>
            </a:r>
            <a:endParaRPr lang="en-US" sz="40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A7F7C8-498D-95D7-7031-117C8BFF9735}"/>
              </a:ext>
            </a:extLst>
          </p:cNvPr>
          <p:cNvSpPr/>
          <p:nvPr/>
        </p:nvSpPr>
        <p:spPr>
          <a:xfrm>
            <a:off x="328681" y="3156560"/>
            <a:ext cx="304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First Drive-­Thru Opened In 1947</a:t>
            </a:r>
            <a:endParaRPr lang="it-IT" sz="2000" i="1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15384-92FC-F0A9-9A16-406C1C183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98"/>
          <a:stretch/>
        </p:blipFill>
        <p:spPr>
          <a:xfrm>
            <a:off x="4411625" y="800658"/>
            <a:ext cx="6747141" cy="49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1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A7CA-8447-9D65-DE03-E106F91A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5F759-2F20-EAB7-3ECA-11808FB80FB1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078E-7763-8FAD-F75D-3AF70C383B36}"/>
              </a:ext>
            </a:extLst>
          </p:cNvPr>
          <p:cNvSpPr/>
          <p:nvPr/>
        </p:nvSpPr>
        <p:spPr>
          <a:xfrm>
            <a:off x="1772546" y="1762991"/>
            <a:ext cx="8075350" cy="4651442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20683-0DBC-F32F-7136-B1B7FDEF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3" name="Picture 12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DA11D820-D287-7214-B6F0-8F57F64E79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>
          <a:xfrm>
            <a:off x="1520913" y="1215635"/>
            <a:ext cx="8075350" cy="4995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DF37F-2B6E-6F72-5B63-761C2B04B6BC}"/>
              </a:ext>
            </a:extLst>
          </p:cNvPr>
          <p:cNvSpPr txBox="1"/>
          <p:nvPr/>
        </p:nvSpPr>
        <p:spPr>
          <a:xfrm>
            <a:off x="482859" y="3593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DRIVE THRU ONLY – 7 BREW</a:t>
            </a:r>
          </a:p>
        </p:txBody>
      </p:sp>
    </p:spTree>
    <p:extLst>
      <p:ext uri="{BB962C8B-B14F-4D97-AF65-F5344CB8AC3E}">
        <p14:creationId xmlns:p14="http://schemas.microsoft.com/office/powerpoint/2010/main" val="1359834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A7CA-8447-9D65-DE03-E106F91A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5F759-2F20-EAB7-3ECA-11808FB80FB1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078E-7763-8FAD-F75D-3AF70C383B36}"/>
              </a:ext>
            </a:extLst>
          </p:cNvPr>
          <p:cNvSpPr/>
          <p:nvPr/>
        </p:nvSpPr>
        <p:spPr>
          <a:xfrm>
            <a:off x="2098431" y="1762991"/>
            <a:ext cx="7749465" cy="473568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20683-0DBC-F32F-7136-B1B7FDEF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DF37F-2B6E-6F72-5B63-761C2B04B6BC}"/>
              </a:ext>
            </a:extLst>
          </p:cNvPr>
          <p:cNvSpPr txBox="1"/>
          <p:nvPr/>
        </p:nvSpPr>
        <p:spPr>
          <a:xfrm>
            <a:off x="482859" y="3593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SMALLS SLIDERS – DENHAM SPRINGS</a:t>
            </a:r>
          </a:p>
        </p:txBody>
      </p:sp>
      <p:pic>
        <p:nvPicPr>
          <p:cNvPr id="3" name="Picture 2" descr="A picture containing outdoor, road, way, highway&#10;&#10;Description automatically generated">
            <a:extLst>
              <a:ext uri="{FF2B5EF4-FFF2-40B4-BE49-F238E27FC236}">
                <a16:creationId xmlns:a16="http://schemas.microsoft.com/office/drawing/2014/main" id="{D493B216-74DA-3EFE-1D10-304704705A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 b="9504"/>
          <a:stretch/>
        </p:blipFill>
        <p:spPr>
          <a:xfrm>
            <a:off x="1606572" y="1148861"/>
            <a:ext cx="7959013" cy="51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5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ow Retail and Restaurant Businesses Will Overcome Labor Shortage Challenges  in 2023">
            <a:extLst>
              <a:ext uri="{FF2B5EF4-FFF2-40B4-BE49-F238E27FC236}">
                <a16:creationId xmlns:a16="http://schemas.microsoft.com/office/drawing/2014/main" id="{4948A662-25BE-5C2E-138E-2D601913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3" y="1148454"/>
            <a:ext cx="8894045" cy="50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2C7DFB-DFD3-E2D6-82C0-ED7DEB3CA414}"/>
              </a:ext>
            </a:extLst>
          </p:cNvPr>
          <p:cNvSpPr/>
          <p:nvPr/>
        </p:nvSpPr>
        <p:spPr>
          <a:xfrm rot="10800000" flipV="1">
            <a:off x="7909292" y="0"/>
            <a:ext cx="4282708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F516D-B07E-5B00-976A-275A61C64D11}"/>
              </a:ext>
            </a:extLst>
          </p:cNvPr>
          <p:cNvSpPr/>
          <p:nvPr/>
        </p:nvSpPr>
        <p:spPr>
          <a:xfrm flipV="1">
            <a:off x="7909292" y="2838261"/>
            <a:ext cx="284848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E2084-96E5-069A-EED6-B46257BF3EB8}"/>
              </a:ext>
            </a:extLst>
          </p:cNvPr>
          <p:cNvSpPr txBox="1"/>
          <p:nvPr/>
        </p:nvSpPr>
        <p:spPr>
          <a:xfrm>
            <a:off x="8500037" y="3362884"/>
            <a:ext cx="34080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Automation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Creative Incentives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Scheduling Flexibility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9F33B-4DE6-BFE8-2AC8-EF04D945F9C8}"/>
              </a:ext>
            </a:extLst>
          </p:cNvPr>
          <p:cNvSpPr txBox="1"/>
          <p:nvPr/>
        </p:nvSpPr>
        <p:spPr>
          <a:xfrm>
            <a:off x="8302766" y="1148454"/>
            <a:ext cx="3495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Montserrat" panose="00000800000000000000" pitchFamily="50" charset="0"/>
              </a:rPr>
              <a:t>RETAIL FACING LABOR CHALLENGES </a:t>
            </a:r>
          </a:p>
        </p:txBody>
      </p:sp>
    </p:spTree>
    <p:extLst>
      <p:ext uri="{BB962C8B-B14F-4D97-AF65-F5344CB8AC3E}">
        <p14:creationId xmlns:p14="http://schemas.microsoft.com/office/powerpoint/2010/main" val="229280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14208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0B200-EA5E-FFA8-E341-4580C6AEF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07" t="62921" r="4573" b="18093"/>
          <a:stretch/>
        </p:blipFill>
        <p:spPr>
          <a:xfrm>
            <a:off x="5366397" y="4753295"/>
            <a:ext cx="5793388" cy="1709183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4496B7B0-BADF-A627-2796-916FB1684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3" b="44006"/>
          <a:stretch/>
        </p:blipFill>
        <p:spPr>
          <a:xfrm>
            <a:off x="1339270" y="1677813"/>
            <a:ext cx="4027127" cy="3817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8A203D-BBD4-DE43-CA08-8DF1AB5450D9}"/>
              </a:ext>
            </a:extLst>
          </p:cNvPr>
          <p:cNvSpPr txBox="1"/>
          <p:nvPr/>
        </p:nvSpPr>
        <p:spPr>
          <a:xfrm>
            <a:off x="489351" y="395396"/>
            <a:ext cx="10522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RETAIL FACING INFLATION CHALLENGES 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F0EB818-D44E-03E3-8316-020E48520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3" r="781" b="55180"/>
          <a:stretch/>
        </p:blipFill>
        <p:spPr>
          <a:xfrm>
            <a:off x="5278761" y="1677813"/>
            <a:ext cx="4869020" cy="305568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6E80220-BB1D-D89D-2B0F-6B6A923D5374}"/>
              </a:ext>
            </a:extLst>
          </p:cNvPr>
          <p:cNvSpPr/>
          <p:nvPr/>
        </p:nvSpPr>
        <p:spPr>
          <a:xfrm>
            <a:off x="5340635" y="6148579"/>
            <a:ext cx="3077570" cy="313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16343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816175" y="1826036"/>
            <a:ext cx="5143500" cy="45594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Charlie Colvin,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Jonathan Walker,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Maestri Murrell, Inc. 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Dottie Tarleton,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Stirling Properties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Clay Furr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Colin Smith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Kurz &amp; Hebert Commercial Real Estate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Andrew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D’Ostilio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, CCIM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12474" y="1826037"/>
            <a:ext cx="41529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Matthew Shirley, CCIM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Saurage Rotenberg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Ransom Pipes, CCIM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Maestri Murrell, Inc. 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Ben Graham, CCIM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Stirling Properties</a:t>
            </a: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Will Chadwick, MBA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Elifin Realty</a:t>
            </a:r>
          </a:p>
          <a:p>
            <a:pPr eaLnBrk="1" hangingPunct="1">
              <a:defRPr/>
            </a:pPr>
            <a:endParaRPr lang="en-US" altLang="en-US" sz="16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Drew Whitaker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Cook Moore Davenport &amp; Associates</a:t>
            </a:r>
          </a:p>
          <a:p>
            <a:pPr eaLnBrk="1" hangingPunct="1">
              <a:defRPr/>
            </a:pP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Cade </a:t>
            </a:r>
            <a:r>
              <a:rPr lang="en-US" alt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Bogan</a:t>
            </a:r>
            <a:endParaRPr lang="en-US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5239112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6869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434843" y="332288"/>
            <a:ext cx="958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OUTPARCEL DEVELOPMENT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D03D12-FE75-8B86-F155-FC68FF5988AC}"/>
              </a:ext>
            </a:extLst>
          </p:cNvPr>
          <p:cNvSpPr/>
          <p:nvPr/>
        </p:nvSpPr>
        <p:spPr>
          <a:xfrm>
            <a:off x="2413912" y="1708467"/>
            <a:ext cx="6917657" cy="502357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511FB0F9-878E-3B56-5115-FC8B8E36EE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15" y="1252669"/>
            <a:ext cx="7137871" cy="535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5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B7956696-C9FE-0824-2FCF-97032892C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/>
          <a:stretch/>
        </p:blipFill>
        <p:spPr>
          <a:xfrm>
            <a:off x="5032729" y="2486055"/>
            <a:ext cx="5040325" cy="2916045"/>
          </a:xfrm>
          <a:prstGeom prst="rect">
            <a:avLst/>
          </a:prstGeom>
        </p:spPr>
      </p:pic>
      <p:pic>
        <p:nvPicPr>
          <p:cNvPr id="3" name="Picture 2" descr="Campus Federal">
            <a:extLst>
              <a:ext uri="{FF2B5EF4-FFF2-40B4-BE49-F238E27FC236}">
                <a16:creationId xmlns:a16="http://schemas.microsoft.com/office/drawing/2014/main" id="{5B92FB1C-1B22-6BF2-B7DA-9607DFA3A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"/>
          <a:stretch/>
        </p:blipFill>
        <p:spPr bwMode="auto">
          <a:xfrm>
            <a:off x="709887" y="3216761"/>
            <a:ext cx="5080135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CFDB3B-5192-EB3F-C8E0-BFB831FC6F23}"/>
              </a:ext>
            </a:extLst>
          </p:cNvPr>
          <p:cNvSpPr txBox="1"/>
          <p:nvPr/>
        </p:nvSpPr>
        <p:spPr>
          <a:xfrm>
            <a:off x="519875" y="554959"/>
            <a:ext cx="9025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BANKS &amp; CREDIT UNIONS REMAINED ACTIVE IN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193EC-5D58-2F85-DF49-656A474891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93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Shape 32">
            <a:extLst>
              <a:ext uri="{FF2B5EF4-FFF2-40B4-BE49-F238E27FC236}">
                <a16:creationId xmlns:a16="http://schemas.microsoft.com/office/drawing/2014/main" id="{AFEB1622-55B4-4872-9EA9-A57135F200FA}"/>
              </a:ext>
            </a:extLst>
          </p:cNvPr>
          <p:cNvSpPr txBox="1">
            <a:spLocks/>
          </p:cNvSpPr>
          <p:nvPr/>
        </p:nvSpPr>
        <p:spPr>
          <a:xfrm>
            <a:off x="3833596" y="220302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3174016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8907316" y="2657317"/>
            <a:ext cx="3048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rgbClr val="44546A"/>
                </a:solidFill>
                <a:latin typeface="Montserrat" panose="00000800000000000000" pitchFamily="50" charset="0"/>
              </a:rPr>
              <a:t>ACADIAN VILLAGE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3F569D-5D7C-29AC-DF1D-DC937DE03900}"/>
              </a:ext>
            </a:extLst>
          </p:cNvPr>
          <p:cNvSpPr/>
          <p:nvPr/>
        </p:nvSpPr>
        <p:spPr>
          <a:xfrm>
            <a:off x="869912" y="1765738"/>
            <a:ext cx="7324519" cy="438887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4EA58B3C-FE75-4158-3DED-FE21A27389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-429" r="-219" b="429"/>
          <a:stretch/>
        </p:blipFill>
        <p:spPr>
          <a:xfrm>
            <a:off x="516201" y="883925"/>
            <a:ext cx="7500067" cy="508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31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8807288" y="2916397"/>
            <a:ext cx="3859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FLORIDA BLVD </a:t>
            </a:r>
          </a:p>
          <a:p>
            <a:r>
              <a:rPr lang="en-US" altLang="en-US" sz="24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@ ARDENWOOD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C9250F-8C3D-98BB-9709-FEB5525D539F}"/>
              </a:ext>
            </a:extLst>
          </p:cNvPr>
          <p:cNvSpPr/>
          <p:nvPr/>
        </p:nvSpPr>
        <p:spPr>
          <a:xfrm>
            <a:off x="869912" y="1765738"/>
            <a:ext cx="7462972" cy="484607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ay, road, grass, scene&#10;&#10;Description automatically generated">
            <a:extLst>
              <a:ext uri="{FF2B5EF4-FFF2-40B4-BE49-F238E27FC236}">
                <a16:creationId xmlns:a16="http://schemas.microsoft.com/office/drawing/2014/main" id="{38A83EE7-6590-80BA-230F-F15FABFB5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5" y="512233"/>
            <a:ext cx="7769290" cy="5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0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7496565" y="1020823"/>
            <a:ext cx="3859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FLORIDA BLVD </a:t>
            </a:r>
          </a:p>
          <a:p>
            <a:r>
              <a:rPr lang="en-US" altLang="en-US" sz="24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@ ARDENWOOD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2" descr="Slideshow Image">
            <a:extLst>
              <a:ext uri="{FF2B5EF4-FFF2-40B4-BE49-F238E27FC236}">
                <a16:creationId xmlns:a16="http://schemas.microsoft.com/office/drawing/2014/main" id="{09CCDF29-1FA7-F4B0-337D-04A3B8F1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6"/>
          <a:stretch/>
        </p:blipFill>
        <p:spPr bwMode="auto">
          <a:xfrm>
            <a:off x="222606" y="189714"/>
            <a:ext cx="6439979" cy="65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lideshow Image">
            <a:extLst>
              <a:ext uri="{FF2B5EF4-FFF2-40B4-BE49-F238E27FC236}">
                <a16:creationId xmlns:a16="http://schemas.microsoft.com/office/drawing/2014/main" id="{2A349986-FD77-F446-E637-56DC593F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85" y="2569793"/>
            <a:ext cx="4900612" cy="24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36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8" y="1752964"/>
            <a:ext cx="7057318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E5E124F6-8849-81E0-AB83-DDEF84A138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/>
          <a:stretch/>
        </p:blipFill>
        <p:spPr>
          <a:xfrm>
            <a:off x="1914200" y="1219200"/>
            <a:ext cx="7702622" cy="53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81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7" y="1752964"/>
            <a:ext cx="7303503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47ADB429-144C-0DBF-2D74-AF20C8A03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62" y="1055080"/>
            <a:ext cx="8234084" cy="54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98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HWY 30 @ I-10 -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7" y="1752964"/>
            <a:ext cx="7462747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sky, road, outdoor&#10;&#10;Description automatically generated">
            <a:extLst>
              <a:ext uri="{FF2B5EF4-FFF2-40B4-BE49-F238E27FC236}">
                <a16:creationId xmlns:a16="http://schemas.microsoft.com/office/drawing/2014/main" id="{928202FC-8CFF-B94D-55A1-4B2FDFCAD9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/>
          <a:stretch/>
        </p:blipFill>
        <p:spPr>
          <a:xfrm>
            <a:off x="1868910" y="1043315"/>
            <a:ext cx="8094075" cy="55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6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055664" y="1656292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sky, outdoor, way&#10;&#10;Description automatically generated">
            <a:extLst>
              <a:ext uri="{FF2B5EF4-FFF2-40B4-BE49-F238E27FC236}">
                <a16:creationId xmlns:a16="http://schemas.microsoft.com/office/drawing/2014/main" id="{5205BEEA-8C33-63CC-FB4C-5B496D3248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10851" r="-177" b="7704"/>
          <a:stretch/>
        </p:blipFill>
        <p:spPr>
          <a:xfrm>
            <a:off x="1031097" y="997370"/>
            <a:ext cx="8974216" cy="54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4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15593" y="2380104"/>
            <a:ext cx="5285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chemeClr val="bg1"/>
                </a:solidFill>
                <a:latin typeface="Montserrat" panose="00000800000000000000" pitchFamily="50" charset="0"/>
              </a:rPr>
              <a:t>HWY 30 </a:t>
            </a:r>
          </a:p>
          <a:p>
            <a:r>
              <a:rPr lang="en-US" sz="2800" spc="300" dirty="0">
                <a:solidFill>
                  <a:schemeClr val="bg1"/>
                </a:solidFill>
                <a:latin typeface="Montserrat" panose="00000800000000000000" pitchFamily="50" charset="0"/>
              </a:rPr>
              <a:t>CORRIDOR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00592" y="3360411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22737-9A06-9DA1-3BA8-9DA051467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91"/>
          <a:stretch/>
        </p:blipFill>
        <p:spPr>
          <a:xfrm>
            <a:off x="0" y="461"/>
            <a:ext cx="12215120" cy="6857539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-1" y="0"/>
            <a:ext cx="3773069" cy="6858000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7911" y="1520388"/>
            <a:ext cx="37730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Lato Light" panose="020F0502020204030203"/>
              </a:rPr>
              <a:t>"The future </a:t>
            </a:r>
            <a:r>
              <a:rPr lang="en-US" sz="4800" i="1" dirty="0" err="1">
                <a:solidFill>
                  <a:schemeClr val="bg1"/>
                </a:solidFill>
                <a:latin typeface="Lato Light" panose="020F0502020204030203"/>
              </a:rPr>
              <a:t>ain't</a:t>
            </a:r>
            <a:r>
              <a:rPr lang="en-US" sz="4800" i="1" dirty="0">
                <a:solidFill>
                  <a:schemeClr val="bg1"/>
                </a:solidFill>
                <a:latin typeface="Lato Light" panose="020F0502020204030203"/>
              </a:rPr>
              <a:t> what it used to be." </a:t>
            </a:r>
          </a:p>
          <a:p>
            <a:r>
              <a:rPr lang="en-US" sz="4800" i="1" dirty="0">
                <a:solidFill>
                  <a:schemeClr val="bg1"/>
                </a:solidFill>
                <a:latin typeface="Lato Light" panose="020F0502020204030203"/>
              </a:rPr>
              <a:t>-Yogi Berra</a:t>
            </a:r>
          </a:p>
        </p:txBody>
      </p:sp>
    </p:spTree>
    <p:extLst>
      <p:ext uri="{BB962C8B-B14F-4D97-AF65-F5344CB8AC3E}">
        <p14:creationId xmlns:p14="http://schemas.microsoft.com/office/powerpoint/2010/main" val="145898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10155" y="1752964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ACDCCFBF-F369-6386-5239-B7DE55CC7A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"/>
          <a:stretch/>
        </p:blipFill>
        <p:spPr>
          <a:xfrm>
            <a:off x="1412665" y="1061847"/>
            <a:ext cx="8572500" cy="5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73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85657" y="1668474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F310B151-766A-C079-BBC7-76E8BA02B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36"/>
          <a:stretch/>
        </p:blipFill>
        <p:spPr>
          <a:xfrm>
            <a:off x="1359678" y="1222901"/>
            <a:ext cx="8724508" cy="522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81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96184" y="0"/>
            <a:ext cx="12200352" cy="6895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942B92-3FAB-0BCB-C073-D95F711ED610}"/>
              </a:ext>
            </a:extLst>
          </p:cNvPr>
          <p:cNvSpPr/>
          <p:nvPr/>
        </p:nvSpPr>
        <p:spPr>
          <a:xfrm>
            <a:off x="-184016" y="0"/>
            <a:ext cx="12288184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Shape 32">
            <a:extLst>
              <a:ext uri="{FF2B5EF4-FFF2-40B4-BE49-F238E27FC236}">
                <a16:creationId xmlns:a16="http://schemas.microsoft.com/office/drawing/2014/main" id="{A2FABFB8-6219-8469-D0B3-719129655F11}"/>
              </a:ext>
            </a:extLst>
          </p:cNvPr>
          <p:cNvSpPr txBox="1">
            <a:spLocks/>
          </p:cNvSpPr>
          <p:nvPr/>
        </p:nvSpPr>
        <p:spPr>
          <a:xfrm>
            <a:off x="795823" y="547105"/>
            <a:ext cx="9193379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MID-CITY – GOVERNMENT STREET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D559DD-5568-1CFE-851E-34CB3312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83" y="4589173"/>
            <a:ext cx="3318038" cy="221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d-City Beer Garden by in Baton Rouge, LA | ProView">
            <a:extLst>
              <a:ext uri="{FF2B5EF4-FFF2-40B4-BE49-F238E27FC236}">
                <a16:creationId xmlns:a16="http://schemas.microsoft.com/office/drawing/2014/main" id="{7DCAF6DB-6162-B3EA-F6F8-733581F6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46" y="4589172"/>
            <a:ext cx="3318038" cy="221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cup, indoor, drink&#10;&#10;Description automatically generated">
            <a:extLst>
              <a:ext uri="{FF2B5EF4-FFF2-40B4-BE49-F238E27FC236}">
                <a16:creationId xmlns:a16="http://schemas.microsoft.com/office/drawing/2014/main" id="{DBB8BB06-E431-68D0-9F2D-ACEAFFB6A7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9" b="8498"/>
          <a:stretch/>
        </p:blipFill>
        <p:spPr>
          <a:xfrm>
            <a:off x="7954909" y="4589171"/>
            <a:ext cx="3318038" cy="2212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0F20E2-42FC-A4D2-74FF-69634FE42211}"/>
              </a:ext>
            </a:extLst>
          </p:cNvPr>
          <p:cNvSpPr txBox="1"/>
          <p:nvPr/>
        </p:nvSpPr>
        <p:spPr>
          <a:xfrm>
            <a:off x="1777873" y="1487370"/>
            <a:ext cx="105899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Former Garden District Nursery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YMCA Redevelopment</a:t>
            </a:r>
          </a:p>
          <a:p>
            <a:pPr marL="285750" indent="-285750">
              <a:buClr>
                <a:srgbClr val="FFFFFF"/>
              </a:buClr>
              <a:buFontTx/>
              <a:buChar char="-"/>
            </a:pPr>
            <a:endParaRPr lang="en-US" altLang="en-US" sz="18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745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8600888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MID-CITY – GOVERNMENT STREET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85657" y="1668474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uilding with graffiti on it&#10;&#10;Description automatically generated with medium confidence">
            <a:extLst>
              <a:ext uri="{FF2B5EF4-FFF2-40B4-BE49-F238E27FC236}">
                <a16:creationId xmlns:a16="http://schemas.microsoft.com/office/drawing/2014/main" id="{6B73B467-530F-D824-F264-DD7F245773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" b="8389"/>
          <a:stretch/>
        </p:blipFill>
        <p:spPr>
          <a:xfrm>
            <a:off x="2020950" y="1260230"/>
            <a:ext cx="7985393" cy="52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20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872056" y="695870"/>
            <a:ext cx="7858098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OTHER DEVELOPMENT TO WATCH IN 2023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Harveston</a:t>
            </a: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0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Long Farm </a:t>
            </a:r>
          </a:p>
          <a:p>
            <a:pPr marL="457200" indent="-457200">
              <a:lnSpc>
                <a:spcPct val="10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City Square East</a:t>
            </a:r>
          </a:p>
          <a:p>
            <a:pPr marL="457200" indent="-457200">
              <a:lnSpc>
                <a:spcPct val="10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Nicholson / River District</a:t>
            </a:r>
          </a:p>
          <a:p>
            <a:pPr>
              <a:buClr>
                <a:srgbClr val="FFFFFF"/>
              </a:buClr>
            </a:pPr>
            <a:b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7278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297466" y="859837"/>
            <a:ext cx="8359339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OVERVIEW / PREDICTIONS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Vacancy to return to 8-9% Range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Minimal market-wide rent increases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Fewer Larger Centers Trading Hands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Increase in Retail Bankruptcies </a:t>
            </a:r>
          </a:p>
          <a:p>
            <a:pPr marL="914400" lvl="1" indent="-457200">
              <a:buClr>
                <a:srgbClr val="FFFFFF"/>
              </a:buClr>
              <a:buFontTx/>
              <a:buChar char="-"/>
            </a:pPr>
            <a:endParaRPr lang="en-US" altLang="en-US" sz="60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b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5645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ey shopping cart">
            <a:extLst>
              <a:ext uri="{FF2B5EF4-FFF2-40B4-BE49-F238E27FC236}">
                <a16:creationId xmlns:a16="http://schemas.microsoft.com/office/drawing/2014/main" id="{51E497BD-2032-3FBE-329D-E37CC5A9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0828" y="576"/>
            <a:ext cx="4340507" cy="6858000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1061" y="1009890"/>
            <a:ext cx="37730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Lato Light" panose="020F0502020204030203"/>
              </a:rPr>
              <a:t>"You've got to be very careful if you don't know where you're going because you might not get there."</a:t>
            </a:r>
          </a:p>
          <a:p>
            <a:endParaRPr lang="en-US" sz="3600" i="1" dirty="0">
              <a:solidFill>
                <a:schemeClr val="bg1"/>
              </a:solidFill>
              <a:latin typeface="Lato Light" panose="020F0502020204030203"/>
            </a:endParaRPr>
          </a:p>
          <a:p>
            <a:r>
              <a:rPr lang="en-US" sz="3600" i="1" dirty="0">
                <a:solidFill>
                  <a:schemeClr val="bg1"/>
                </a:solidFill>
                <a:latin typeface="Lato Light" panose="020F0502020204030203"/>
              </a:rPr>
              <a:t>-Yogi Berra</a:t>
            </a:r>
          </a:p>
        </p:txBody>
      </p:sp>
    </p:spTree>
    <p:extLst>
      <p:ext uri="{BB962C8B-B14F-4D97-AF65-F5344CB8AC3E}">
        <p14:creationId xmlns:p14="http://schemas.microsoft.com/office/powerpoint/2010/main" val="1978561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47AD9B-2248-4283-8D7E-5CD2D35C2628}"/>
              </a:ext>
            </a:extLst>
          </p:cNvPr>
          <p:cNvSpPr txBox="1"/>
          <p:nvPr/>
        </p:nvSpPr>
        <p:spPr>
          <a:xfrm>
            <a:off x="1924049" y="5241427"/>
            <a:ext cx="9286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800" b="1" dirty="0">
                <a:solidFill>
                  <a:srgbClr val="002060"/>
                </a:solidFill>
              </a:rPr>
              <a:t>Special Thanks To: Jill Sylvest, Ken Damann, Stephen Eisenbraun </a:t>
            </a:r>
            <a:r>
              <a:rPr lang="en" sz="1800" b="1">
                <a:solidFill>
                  <a:srgbClr val="002060"/>
                </a:solidFill>
              </a:rPr>
              <a:t>– Fotosold &amp; </a:t>
            </a:r>
          </a:p>
          <a:p>
            <a:pPr algn="l"/>
            <a:r>
              <a:rPr lang="en" sz="1800" b="1">
                <a:solidFill>
                  <a:srgbClr val="002060"/>
                </a:solidFill>
              </a:rPr>
              <a:t> </a:t>
            </a:r>
            <a:r>
              <a:rPr lang="en" sz="1800" b="1" dirty="0">
                <a:solidFill>
                  <a:srgbClr val="002060"/>
                </a:solidFill>
              </a:rPr>
              <a:t>Trends 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1634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Shape 32">
            <a:extLst>
              <a:ext uri="{FF2B5EF4-FFF2-40B4-BE49-F238E27FC236}">
                <a16:creationId xmlns:a16="http://schemas.microsoft.com/office/drawing/2014/main" id="{2D56017C-14BD-F513-0C0F-2D8959E75419}"/>
              </a:ext>
            </a:extLst>
          </p:cNvPr>
          <p:cNvSpPr txBox="1">
            <a:spLocks/>
          </p:cNvSpPr>
          <p:nvPr/>
        </p:nvSpPr>
        <p:spPr>
          <a:xfrm>
            <a:off x="1506947" y="952864"/>
            <a:ext cx="9169754" cy="50061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LAST YEARS PREDICTIONS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Vacancy to Stay in the 9-10% Range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Minimal market-wide rent increases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Expansion of exiting developments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FF0000"/>
                </a:solidFill>
                <a:latin typeface="Montserrat" panose="00000800000000000000" pitchFamily="50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Charlie@momentum-commercial.com</a:t>
            </a:r>
            <a:endParaRPr lang="en-US" altLang="en-US" sz="3200" b="1" dirty="0">
              <a:solidFill>
                <a:srgbClr val="FF0000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4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1634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Shape 32">
            <a:extLst>
              <a:ext uri="{FF2B5EF4-FFF2-40B4-BE49-F238E27FC236}">
                <a16:creationId xmlns:a16="http://schemas.microsoft.com/office/drawing/2014/main" id="{2D56017C-14BD-F513-0C0F-2D8959E75419}"/>
              </a:ext>
            </a:extLst>
          </p:cNvPr>
          <p:cNvSpPr txBox="1">
            <a:spLocks/>
          </p:cNvSpPr>
          <p:nvPr/>
        </p:nvSpPr>
        <p:spPr>
          <a:xfrm>
            <a:off x="1506947" y="952864"/>
            <a:ext cx="9169754" cy="50061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CHALLENGES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Inflation / Higher Gas Prices 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Higher Interest Rates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Supply Chain Disruptions</a:t>
            </a:r>
          </a:p>
          <a:p>
            <a:pPr marL="457200" indent="-457200">
              <a:lnSpc>
                <a:spcPct val="150000"/>
              </a:lnSpc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Labor Challenges</a:t>
            </a:r>
          </a:p>
          <a:p>
            <a:pPr>
              <a:buClr>
                <a:srgbClr val="FFFFFF"/>
              </a:buClr>
            </a:pP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48863" y="658764"/>
            <a:ext cx="9961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2023 SHOPPING CENTER SURVEY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934834-8D80-4B5C-97B4-7EED41C304CB}"/>
              </a:ext>
            </a:extLst>
          </p:cNvPr>
          <p:cNvSpPr txBox="1"/>
          <p:nvPr/>
        </p:nvSpPr>
        <p:spPr>
          <a:xfrm>
            <a:off x="1063937" y="2228183"/>
            <a:ext cx="100557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				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    </a:t>
            </a:r>
            <a:r>
              <a:rPr lang="en-US" altLang="en-US" sz="2800" b="1" u="sng" kern="12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2022</a:t>
            </a:r>
            <a:r>
              <a:rPr lang="en-US" altLang="en-US" sz="2800" b="1" kern="12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	</a:t>
            </a:r>
            <a:r>
              <a:rPr lang="en-US" altLang="en-US" sz="2800" b="1" u="sng" kern="12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2023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Area Surveyed:	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8,707,198 SF	     8,454,959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Centers: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      	 127			123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Rent: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	</a:t>
            </a:r>
            <a:r>
              <a:rPr lang="en-US" altLang="en-US" sz="28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$19.60 PSF        $19.83 PSF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Area Vacancy Rate: </a:t>
            </a:r>
            <a:r>
              <a:rPr lang="en-US" altLang="en-US" sz="2800" kern="12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     	8.81%    		7.17%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0F8A9-5587-652A-A549-EA98BEAF414B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232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CC56B0-BC46-C2F6-B90B-55BF6113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854F31-17CC-7C50-980A-9F04C8CCADF0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482859" y="356845"/>
            <a:ext cx="6378075" cy="573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GROSS RENTS &amp; VACANCY RATES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EA5875F-AED9-8F13-21D2-91DA86512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5" y="1087586"/>
            <a:ext cx="10001868" cy="55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19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747412-5AE6-39C1-6F2E-8B7391F86DCE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group of women in a grocery store&#10;&#10;Description automatically generated with low confidence">
            <a:extLst>
              <a:ext uri="{FF2B5EF4-FFF2-40B4-BE49-F238E27FC236}">
                <a16:creationId xmlns:a16="http://schemas.microsoft.com/office/drawing/2014/main" id="{A62D8A6D-6536-F278-7AA7-6C8E0ACFD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90" y="266801"/>
            <a:ext cx="6457475" cy="62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12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58EE657-5260-8720-9DB8-95BB3B9302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8435" r="416" b="-12611"/>
          <a:stretch/>
        </p:blipFill>
        <p:spPr>
          <a:xfrm>
            <a:off x="1557378" y="1477565"/>
            <a:ext cx="8837582" cy="50607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F8877-FE41-19E1-1B13-027D620C0891}"/>
              </a:ext>
            </a:extLst>
          </p:cNvPr>
          <p:cNvSpPr txBox="1"/>
          <p:nvPr/>
        </p:nvSpPr>
        <p:spPr>
          <a:xfrm>
            <a:off x="1869743" y="521641"/>
            <a:ext cx="763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Annual Retail Sales PSF and SF per Capita, US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EEB7B-9A76-190B-8B4C-3F0EC9EFD230}"/>
              </a:ext>
            </a:extLst>
          </p:cNvPr>
          <p:cNvSpPr txBox="1"/>
          <p:nvPr/>
        </p:nvSpPr>
        <p:spPr>
          <a:xfrm>
            <a:off x="1797040" y="5892010"/>
            <a:ext cx="517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var(--font-sans)"/>
                <a:ea typeface="Times New Roman" panose="02020603050405020304" pitchFamily="18" charset="0"/>
                <a:cs typeface="Times New Roman" panose="02020603050405020304" pitchFamily="18" charset="0"/>
              </a:rPr>
              <a:t>Costar, St. Louis FRED, CBRE Research, CBRE EA, Q4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55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13680</TotalTime>
  <Words>462</Words>
  <Application>Microsoft Office PowerPoint</Application>
  <PresentationFormat>Widescreen</PresentationFormat>
  <Paragraphs>122</Paragraphs>
  <Slides>37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Corbel</vt:lpstr>
      <vt:lpstr>Lato</vt:lpstr>
      <vt:lpstr>Lato Black</vt:lpstr>
      <vt:lpstr>Lato Light</vt:lpstr>
      <vt:lpstr>Lato Medium</vt:lpstr>
      <vt:lpstr>Montserrat</vt:lpstr>
      <vt:lpstr>Roboto</vt:lpstr>
      <vt:lpstr>var(--font-sans)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charlie colvin</cp:lastModifiedBy>
  <cp:revision>105</cp:revision>
  <cp:lastPrinted>2023-04-18T20:05:32Z</cp:lastPrinted>
  <dcterms:created xsi:type="dcterms:W3CDTF">2021-03-26T15:28:04Z</dcterms:created>
  <dcterms:modified xsi:type="dcterms:W3CDTF">2023-04-20T20:29:55Z</dcterms:modified>
</cp:coreProperties>
</file>