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35" r:id="rId2"/>
    <p:sldId id="436" r:id="rId3"/>
    <p:sldId id="437" r:id="rId4"/>
    <p:sldId id="263" r:id="rId5"/>
    <p:sldId id="484" r:id="rId6"/>
    <p:sldId id="485" r:id="rId7"/>
    <p:sldId id="486" r:id="rId8"/>
    <p:sldId id="487" r:id="rId9"/>
    <p:sldId id="491" r:id="rId10"/>
    <p:sldId id="490" r:id="rId11"/>
    <p:sldId id="492" r:id="rId12"/>
    <p:sldId id="488" r:id="rId13"/>
    <p:sldId id="508" r:id="rId14"/>
    <p:sldId id="505" r:id="rId15"/>
    <p:sldId id="506" r:id="rId16"/>
    <p:sldId id="507" r:id="rId17"/>
    <p:sldId id="494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489" r:id="rId31"/>
    <p:sldId id="291" r:id="rId32"/>
    <p:sldId id="493" r:id="rId33"/>
    <p:sldId id="495" r:id="rId34"/>
    <p:sldId id="496" r:id="rId35"/>
    <p:sldId id="497" r:id="rId36"/>
    <p:sldId id="498" r:id="rId37"/>
    <p:sldId id="499" r:id="rId38"/>
    <p:sldId id="503" r:id="rId39"/>
    <p:sldId id="500" r:id="rId40"/>
    <p:sldId id="502" r:id="rId41"/>
    <p:sldId id="501" r:id="rId42"/>
    <p:sldId id="504" r:id="rId43"/>
    <p:sldId id="522" r:id="rId44"/>
    <p:sldId id="523" r:id="rId45"/>
    <p:sldId id="354" r:id="rId46"/>
    <p:sldId id="521" r:id="rId47"/>
    <p:sldId id="524" r:id="rId48"/>
    <p:sldId id="29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0458-F571-4D52-8E93-DC9712309504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FEDC-7060-429E-9D23-68A762EDC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10B-915D-47E8-91E1-615EE550B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1568-4AC7-4C8D-A67F-7BAEB044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0ABB0-60F3-439F-A514-6AD7B46D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C3D0-B8D0-4BFA-935F-7EE34A47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BD14-D734-4B0C-B13E-DD2798F9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6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CE2F-7699-4CEA-954F-62FF8487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3583-F922-4A4C-B725-8574ECA6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3B4F7-ABA2-4540-AB43-7D7F976B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57DA-F7E3-4D3B-9A84-49EDCC27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1C3F6-1A2A-4829-96F0-D8235B18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912CE-769F-4685-AB18-5AC6B9BE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04FC0-137C-429A-A334-05412326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DADD-6F82-4DC6-8D41-B114869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8377-AF9D-47BA-BDEB-819E99B6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B69D-1862-4E64-BF17-4A2B55E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99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03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31CE-3108-4FA3-84F7-BDB211AC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9CDF-0160-452A-953A-4007E5BD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A158-E06E-4390-8C78-BE3DD949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05D2-D879-48CD-A855-8198A235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51C6-14A5-4E0E-BD32-F84585E2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E439-AB3B-4C33-B2C9-E333C49A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C0B5-FD7C-4BB0-B512-4EBC4BF0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5924-66AB-44F7-B86A-A0ECAEDF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3831-44A6-470D-B901-69D89C75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ADB00-50BC-4E30-8EAD-C74F03B2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02BF-1076-4BB8-A575-7E8B2E84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075-BDAF-4203-8AAC-8F1460D6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A821E-390E-4AB5-8104-4C1BA3CB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C96B-42D9-4074-9081-F446F4E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4349B-2BBC-4870-831B-8A9CA9D1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4C60-E55A-422A-A4A1-AAF79D9C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BEC8-AD3D-47D3-AA5F-6D7B5E06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DAB0-361E-48E8-92FA-2A5935F9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48E0-0703-4954-BD47-18E513F82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AD93-F65A-4A82-94E7-58EE900F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E167E-05FB-4A3E-A2B4-AC34D3E76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A85A9-BE9D-463C-8624-3D267C04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91DE4-41AA-4BD5-AD7C-6AC7BED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C9B3B-349F-4B48-9D15-AD0C9D3D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15BB-5358-4571-BC55-72AE8184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8D400-05A9-4060-B21A-5658B91C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049BD-4DE6-4D0B-89B8-69D5B6B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7B42D-29D6-4D56-9B8A-3FC8D906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4DCD6-3315-45E8-8836-A50D04F3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7095D-BBC5-4FB9-B3FB-EAA02860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C9471-BB2A-4225-BAED-B475FAF7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0F10-47C8-46BD-A327-008ED75E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133E-EFB2-4E3E-B75D-0702D20A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63D4E-D4CA-4C62-AE55-6B14DF70C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C3E6-E65A-458B-BD9E-4EB30D2E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B0DD3-25F7-4499-9679-A0C3155A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C3CD-E641-43D8-84C8-0F212745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B159-1B18-454F-B918-118B817C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FCAA6-5A65-4AEC-BD64-C67FF8AB3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2106-1A33-429D-89C0-888E219D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1127E-9463-44D9-80D5-AA8C494B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1E70-4114-4A7D-AAAF-5DDC13B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A2DD-DB9F-472A-AC26-A01018F1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0185C-0673-417C-B0C3-ED41CDBC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6EC6-7E5B-461E-8E0D-978E022B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AFB5-97AD-4302-9BDC-CD40CA1E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FB24-D390-46CC-A647-E2B858F2E3F0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486F-2B5D-4717-AE93-E013EB306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CD4D-4CC8-4DBE-BCD6-69D3C75B4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E02D-8D9A-44D6-BC36-55117D5E9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72" y="171856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PRESENTED BY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Brian S. Andrews, CMB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Executive Director of the Real Estate Research Institute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Hermann </a:t>
            </a:r>
            <a:r>
              <a:rPr lang="en-US" altLang="en-US" sz="1400" b="1" dirty="0" err="1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Moyse</a:t>
            </a: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Jr. / Louisiana Bankers Association Instructor in Banking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E. J. </a:t>
            </a:r>
            <a:r>
              <a:rPr lang="en-US" altLang="en-US" sz="1400" b="1" dirty="0" err="1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Ourso</a:t>
            </a: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College of Business, Department of Finance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r>
              <a:rPr lang="en-US" altLang="en-US" sz="1400" b="1" dirty="0">
                <a:solidFill>
                  <a:srgbClr val="688948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Louisiana State University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4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C9F5F-3C8F-C82C-A4E3-C5AE59009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3" y="463242"/>
            <a:ext cx="11412603" cy="48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9B317B-2F76-14D1-58E5-5C0D358F3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0" y="353759"/>
            <a:ext cx="11242019" cy="5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The Banks,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Savings &amp; Loans, Credit Unions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777AC-54EB-752A-1621-1EFA355E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E62B8-2007-D1EA-6788-3C2872DD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71" y="794051"/>
            <a:ext cx="7631013" cy="5493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336395" y="158931"/>
            <a:ext cx="951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Loan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Call Reports as of December 31st</a:t>
            </a:r>
          </a:p>
        </p:txBody>
      </p:sp>
    </p:spTree>
    <p:extLst>
      <p:ext uri="{BB962C8B-B14F-4D97-AF65-F5344CB8AC3E}">
        <p14:creationId xmlns:p14="http://schemas.microsoft.com/office/powerpoint/2010/main" val="18204309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336395" y="158931"/>
            <a:ext cx="961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Asset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Call Reports as of December 31st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D2D0-CE2B-7F14-CAFD-21504B30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10" y="664341"/>
            <a:ext cx="8123176" cy="5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52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119988" y="168574"/>
            <a:ext cx="995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Deposit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Call Reports as of December 31st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304AC-93AF-42C6-11B8-EC2D8C7F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46" y="634325"/>
            <a:ext cx="8197790" cy="5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68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Commercial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Real Estate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Finance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F7BF6-6E01-E50C-8D23-3045B16A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17" y="305581"/>
            <a:ext cx="8341566" cy="6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532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9652D-8E5B-7733-81E7-55DA916D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23" y="108668"/>
            <a:ext cx="8556171" cy="62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55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0434" y="2177987"/>
            <a:ext cx="5143500" cy="34972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Jim Purgerson, CCIM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Committee Chair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Citizens Bank &amp; Trust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Brian S. Andrews, CMB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Speaker and TRENDS Magazine Research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The Real Estate Research Institute 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  <a:sym typeface="Arial"/>
                <a:rtl val="0"/>
              </a:rPr>
              <a:t>At LSU’s E. J. Ourso College of Business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lvl="0" indent="0" algn="r">
              <a:spcBef>
                <a:spcPts val="0"/>
              </a:spcBef>
              <a:buNone/>
              <a:defRPr/>
            </a:pPr>
            <a:endParaRPr lang="en-US" sz="900" i="1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  <a:p>
            <a:pPr mar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2720" y="2177987"/>
            <a:ext cx="4152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Scott Gaudin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Currency Bank</a:t>
            </a: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Holly Hidalgo-DeKeyzer</a:t>
            </a:r>
          </a:p>
          <a:p>
            <a:pPr eaLnBrk="1" hangingPunct="1">
              <a:defRPr/>
            </a:pPr>
            <a:r>
              <a:rPr lang="en-US" alt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Investar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Bank</a:t>
            </a: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9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C. Brett Blanchard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Cadence Bank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Tommy Kehoe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Eustis Commercial Mortgage</a:t>
            </a:r>
          </a:p>
          <a:p>
            <a:pPr>
              <a:defRPr/>
            </a:pPr>
            <a:endParaRPr lang="en-US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T. Jefferson Fair</a:t>
            </a:r>
          </a:p>
          <a:p>
            <a:pPr>
              <a:defRPr/>
            </a:pP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502020204030203"/>
                <a:cs typeface="Times New Roman" panose="02020603050405020304" pitchFamily="18" charset="0"/>
              </a:rPr>
              <a:t>American Planning Corporation</a:t>
            </a: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FINANCE COMMITTEE MEMBERS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300CE-DC85-4D36-8E85-307E9C5D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E49F0-43A9-0462-EBD7-0E9622D7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60" y="61151"/>
            <a:ext cx="8864080" cy="60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8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8655B-F6F3-6114-4901-A99D9DE2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11" y="220487"/>
            <a:ext cx="8472195" cy="616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3530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5B5A6-8F14-7A2E-5AFC-83E112C6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8" y="114184"/>
            <a:ext cx="8546841" cy="6215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8833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41D09-4E39-DDA3-C804-C57EAA64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59" y="0"/>
            <a:ext cx="8724121" cy="63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491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9B9AA9F8-6C5A-D776-0F0A-FF1270806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25" y="265167"/>
            <a:ext cx="8341567" cy="6064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59518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28FAD95-5014-BB75-0DDF-30283154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733" y="337533"/>
            <a:ext cx="8232352" cy="59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12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36D20A23-5BD1-95D3-A5DC-859C6D02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34" y="90538"/>
            <a:ext cx="8550350" cy="6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406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C4908-00FA-44C9-4FD1-C6F0B4F2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27" y="307995"/>
            <a:ext cx="9079364" cy="60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426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01EEC-A8D3-2C8D-8EB0-5214DD22C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7" y="438539"/>
            <a:ext cx="10904626" cy="5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002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7424A-18E7-2161-C813-994C40714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8" y="536028"/>
            <a:ext cx="10399814" cy="53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7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r>
              <a:rPr lang="en-US" altLang="en-US" sz="2800" b="1" spc="300" dirty="0">
                <a:solidFill>
                  <a:srgbClr val="44546A"/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TEAM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3E8C7-D190-469F-A8DE-42F6F378EC3C}"/>
              </a:ext>
            </a:extLst>
          </p:cNvPr>
          <p:cNvSpPr txBox="1"/>
          <p:nvPr/>
        </p:nvSpPr>
        <p:spPr>
          <a:xfrm>
            <a:off x="2578755" y="988759"/>
            <a:ext cx="638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Commercial Mortgage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  <a:latin typeface="Lato Light"/>
              </a:rPr>
              <a:t>Residential Mortgage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81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Residential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Real Estate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Finance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9AA83-D159-A560-6B7B-6E134AB5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352425"/>
            <a:ext cx="86010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71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8C56DA-0485-4076-8308-7C4AAD37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3" y="209550"/>
            <a:ext cx="90392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13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EF430D-BB48-E6EF-0373-160F494E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3" y="908207"/>
            <a:ext cx="9620005" cy="5949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8FA8F-8F4B-A40D-195B-342A9763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42" y="250982"/>
            <a:ext cx="2857500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EBD94-4732-858D-3F23-F9C2EA5E8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369" y="377646"/>
            <a:ext cx="2522439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62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8FA8F-8F4B-A40D-195B-342A9763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2" y="250982"/>
            <a:ext cx="2857500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EBD94-4732-858D-3F23-F9C2EA5E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69" y="377646"/>
            <a:ext cx="2522439" cy="403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63D42-1E2D-0F4B-0703-49716F38D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42" y="908207"/>
            <a:ext cx="9544007" cy="58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297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Mortgage Lenders Look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ABE5-C505-3B62-E2F9-F1EF975E0258}"/>
              </a:ext>
            </a:extLst>
          </p:cNvPr>
          <p:cNvSpPr txBox="1"/>
          <p:nvPr/>
        </p:nvSpPr>
        <p:spPr>
          <a:xfrm>
            <a:off x="1586204" y="1800808"/>
            <a:ext cx="7996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Credit Score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Payment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Income and Employment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Debt-to-Income Ratio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Assets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Down Payment</a:t>
            </a:r>
          </a:p>
        </p:txBody>
      </p:sp>
    </p:spTree>
    <p:extLst>
      <p:ext uri="{BB962C8B-B14F-4D97-AF65-F5344CB8AC3E}">
        <p14:creationId xmlns:p14="http://schemas.microsoft.com/office/powerpoint/2010/main" val="403482755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Scores and Credit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ABE5-C505-3B62-E2F9-F1EF975E0258}"/>
              </a:ext>
            </a:extLst>
          </p:cNvPr>
          <p:cNvSpPr txBox="1"/>
          <p:nvPr/>
        </p:nvSpPr>
        <p:spPr>
          <a:xfrm>
            <a:off x="1306285" y="1800808"/>
            <a:ext cx="9498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Most medical debt to be removed from credit reports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‘Buy now, pay later’ accounts added to credit files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Free credit reports available through the end of 2023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New emphasis on ‘trended data’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478C2-8F8A-7CB5-6680-459CFF02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9" y="415176"/>
            <a:ext cx="1656032" cy="4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511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FICO Scores in Louisiana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34C5F6A1-F8E9-F7BB-F292-FE9B396E8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65276"/>
              </p:ext>
            </p:extLst>
          </p:nvPr>
        </p:nvGraphicFramePr>
        <p:xfrm>
          <a:off x="1537478" y="1895323"/>
          <a:ext cx="812799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15531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2927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6786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Median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National City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Baton 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2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New Orleans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1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Lafayette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7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Shreveport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4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77717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F1C93-6298-2703-F68E-6B0DCB08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815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5FCCA-FFFC-77F5-E25E-D72F3BE8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09" y="69687"/>
            <a:ext cx="8918388" cy="65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62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The Economy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9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FBACC-DB0B-5BE9-A064-EEE53B30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0309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66A9A-E66C-A60C-DF3D-B2733EA8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87" y="405182"/>
            <a:ext cx="9646425" cy="53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127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3968F2-2256-CFEF-CE7D-24CDCB3E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66" y="498743"/>
            <a:ext cx="8796267" cy="58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417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Wrap-Up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73C60D-C982-C94A-901A-7E0E54B5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6" y="578498"/>
            <a:ext cx="11192748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08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61FAC-A1E0-E5C5-1066-84B9DFE0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224518"/>
            <a:ext cx="6020876" cy="6081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D0823-A2AD-50F2-5BEA-0D9F37F4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56" y="1348648"/>
            <a:ext cx="6459363" cy="49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EB83B-AB93-F58C-8D50-66832909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29" y="353759"/>
            <a:ext cx="8193628" cy="61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5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30EE19-8A04-C154-046F-E192B817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53" y="152788"/>
            <a:ext cx="8258427" cy="63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7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FFFF"/>
              </a:buClr>
            </a:pPr>
            <a:r>
              <a:rPr lang="en-US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50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  <a:buNone/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CCCCCC"/>
              </a:buClr>
            </a:pPr>
            <a:endParaRPr lang="en-US" altLang="en-US" sz="1800" b="1" dirty="0">
              <a:solidFill>
                <a:srgbClr val="688948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D9B6E-97B3-F4B1-1D33-442AFF69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27737"/>
            <a:ext cx="8622531" cy="62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D9B6E-97B3-F4B1-1D33-442AFF69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27737"/>
            <a:ext cx="8622531" cy="627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2A065D-164C-489F-35F3-0904E7A5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1" y="235500"/>
            <a:ext cx="8632799" cy="62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AF21B-0EF1-4169-7049-F5533712D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19" y="867579"/>
            <a:ext cx="8165344" cy="573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B18B4-0859-019D-49DE-2BE020DD331E}"/>
              </a:ext>
            </a:extLst>
          </p:cNvPr>
          <p:cNvSpPr txBox="1"/>
          <p:nvPr/>
        </p:nvSpPr>
        <p:spPr>
          <a:xfrm>
            <a:off x="1184164" y="426003"/>
            <a:ext cx="924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Consensus Forecasts for Real GDP Growth, PCE Inflation and Unemployment in 2023</a:t>
            </a:r>
          </a:p>
        </p:txBody>
      </p:sp>
    </p:spTree>
    <p:extLst>
      <p:ext uri="{BB962C8B-B14F-4D97-AF65-F5344CB8AC3E}">
        <p14:creationId xmlns:p14="http://schemas.microsoft.com/office/powerpoint/2010/main" val="398695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Montserrat ExtraBold" panose="020B0604020202020204" pitchFamily="2" charset="0"/>
              </a:rPr>
              <a:t>Interest Rates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altLang="en-US" sz="1100" b="1" i="1" kern="0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44E8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</a:pPr>
            <a:endParaRPr lang="en-US" altLang="en-US" sz="2800" b="1" spc="300" dirty="0">
              <a:solidFill>
                <a:srgbClr val="44546A"/>
              </a:solidFill>
              <a:latin typeface="Montserrat" panose="000008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0D920E47-1F5E-CFE5-5E2E-908C3385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56" y="383359"/>
            <a:ext cx="9069408" cy="6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6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Widescreen</PresentationFormat>
  <Paragraphs>101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Corbel</vt:lpstr>
      <vt:lpstr>Lato Light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Cook</dc:creator>
  <cp:lastModifiedBy>GBRARCalendar</cp:lastModifiedBy>
  <cp:revision>19</cp:revision>
  <dcterms:created xsi:type="dcterms:W3CDTF">2022-04-21T14:39:52Z</dcterms:created>
  <dcterms:modified xsi:type="dcterms:W3CDTF">2023-04-21T15:36:04Z</dcterms:modified>
</cp:coreProperties>
</file>