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19" r:id="rId2"/>
    <p:sldId id="420" r:id="rId3"/>
    <p:sldId id="428" r:id="rId4"/>
    <p:sldId id="436" r:id="rId5"/>
    <p:sldId id="426" r:id="rId6"/>
    <p:sldId id="427" r:id="rId7"/>
    <p:sldId id="425" r:id="rId8"/>
    <p:sldId id="429" r:id="rId9"/>
    <p:sldId id="431" r:id="rId10"/>
    <p:sldId id="430" r:id="rId11"/>
    <p:sldId id="423" r:id="rId12"/>
    <p:sldId id="422" r:id="rId13"/>
    <p:sldId id="284" r:id="rId14"/>
    <p:sldId id="266" r:id="rId15"/>
    <p:sldId id="265" r:id="rId16"/>
    <p:sldId id="267" r:id="rId17"/>
    <p:sldId id="424" r:id="rId18"/>
    <p:sldId id="264" r:id="rId19"/>
    <p:sldId id="432" r:id="rId20"/>
    <p:sldId id="447" r:id="rId21"/>
    <p:sldId id="444" r:id="rId22"/>
    <p:sldId id="443" r:id="rId23"/>
    <p:sldId id="445" r:id="rId24"/>
    <p:sldId id="276" r:id="rId25"/>
    <p:sldId id="272" r:id="rId26"/>
    <p:sldId id="270" r:id="rId27"/>
    <p:sldId id="446" r:id="rId28"/>
    <p:sldId id="271" r:id="rId29"/>
    <p:sldId id="435" r:id="rId30"/>
    <p:sldId id="282" r:id="rId31"/>
    <p:sldId id="274" r:id="rId32"/>
    <p:sldId id="433" r:id="rId33"/>
    <p:sldId id="434" r:id="rId34"/>
    <p:sldId id="275" r:id="rId35"/>
    <p:sldId id="438" r:id="rId36"/>
    <p:sldId id="439" r:id="rId37"/>
    <p:sldId id="441" r:id="rId38"/>
    <p:sldId id="442" r:id="rId39"/>
    <p:sldId id="440" r:id="rId40"/>
    <p:sldId id="2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7A4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6E-4D9A-A640-D78EED6293A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6E-4D9A-A640-D78EED6293A0}"/>
              </c:ext>
            </c:extLst>
          </c:dPt>
          <c:dPt>
            <c:idx val="2"/>
            <c:bubble3D val="0"/>
            <c:spPr>
              <a:solidFill>
                <a:srgbClr val="6889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6E-4D9A-A640-D78EED6293A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0.53500000000000003</c:v>
                </c:pt>
                <c:pt idx="1">
                  <c:v>0.20499999999999999</c:v>
                </c:pt>
                <c:pt idx="2" formatCode="0%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6E-4D9A-A640-D78EED629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90458-F571-4D52-8E93-DC9712309504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FEDC-7060-429E-9D23-68A762EDC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19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41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52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032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410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06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45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41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4550fb863_0_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124550fb86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99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72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107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86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930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324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920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434f97d5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12434f97d56_2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7" name="Google Shape;297;g12434f97d56_2_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168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434f97d56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12434f97d56_2_5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g12434f97d56_2_5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04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434f97d56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12434f97d56_2_4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g12434f97d56_2_4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242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3784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913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34f97d5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2434f97d56_2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12434f97d56_2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42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727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34f97d5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2434f97d56_2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12434f97d56_2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690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34f97d5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2434f97d56_2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12434f97d56_2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3821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2031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1347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5909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14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92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51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948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77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7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246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410B-915D-47E8-91E1-615EE550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1568-4AC7-4C8D-A67F-7BAEB044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ABB0-60F3-439F-A514-6AD7B46D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C3D0-B8D0-4BFA-935F-7EE34A47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BD14-D734-4B0C-B13E-DD2798F9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CE2F-7699-4CEA-954F-62FF8487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23583-F922-4A4C-B725-8574ECA6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3B4F7-ABA2-4540-AB43-7D7F976B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57DA-F7E3-4D3B-9A84-49EDCC27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1C3F6-1A2A-4829-96F0-D8235B18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912CE-769F-4685-AB18-5AC6B9BE4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04FC0-137C-429A-A334-05412326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DADD-6F82-4DC6-8D41-B114869A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8377-AF9D-47BA-BDEB-819E99B6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B69D-1862-4E64-BF17-4A2B55E3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5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94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03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1CE-3108-4FA3-84F7-BDB211AC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9CDF-0160-452A-953A-4007E5BD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8A158-E06E-4390-8C78-BE3DD949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05D2-D879-48CD-A855-8198A235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E51C6-14A5-4E0E-BD32-F84585E2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E439-AB3B-4C33-B2C9-E333C49A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3C0B5-FD7C-4BB0-B512-4EBC4BF0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5924-66AB-44F7-B86A-A0ECAEDF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3831-44A6-470D-B901-69D89C75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DB00-50BC-4E30-8EAD-C74F03B2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4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02BF-1076-4BB8-A575-7E8B2E84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3075-BDAF-4203-8AAC-8F1460D67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A821E-390E-4AB5-8104-4C1BA3CBF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5C96B-42D9-4074-9081-F446F4E8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349B-2BBC-4870-831B-8A9CA9D1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4C60-E55A-422A-A4A1-AAF79D9C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BEC8-AD3D-47D3-AA5F-6D7B5E06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EDAB0-361E-48E8-92FA-2A5935F9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148E0-0703-4954-BD47-18E513F8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EAD93-F65A-4A82-94E7-58EE900F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E167E-05FB-4A3E-A2B4-AC34D3E76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85A9-BE9D-463C-8624-3D267C04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91DE4-41AA-4BD5-AD7C-6AC7BED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C9B3B-349F-4B48-9D15-AD0C9D3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2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15BB-5358-4571-BC55-72AE818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D400-05A9-4060-B21A-5658B91C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049BD-4DE6-4D0B-89B8-69D5B6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7B42D-29D6-4D56-9B8A-3FC8D906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6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DCD6-3315-45E8-8836-A50D04F3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7095D-BBC5-4FB9-B3FB-EAA02860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9471-BB2A-4225-BAED-B475FAF7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0F10-47C8-46BD-A327-008ED75E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133E-EFB2-4E3E-B75D-0702D20A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63D4E-D4CA-4C62-AE55-6B14DF70C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3C3E6-E65A-458B-BD9E-4EB30D2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0DD3-25F7-4499-9679-A0C3155A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6C3CD-E641-43D8-84C8-0F212745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B159-1B18-454F-B918-118B817C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FCAA6-5A65-4AEC-BD64-C67FF8AB3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A2106-1A33-429D-89C0-888E219D5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127E-9463-44D9-80D5-AA8C494B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1E70-4114-4A7D-AAAF-5DDC13BA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A2DD-DB9F-472A-AC26-A01018F1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92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0185C-0673-417C-B0C3-ED41CDB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6EC6-7E5B-461E-8E0D-978E022B2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AFB5-97AD-4302-9BDC-CD40CA1E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FB24-D390-46CC-A647-E2B858F2E3F0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486F-2B5D-4717-AE93-E013EB306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CD4D-4CC8-4DBE-BCD6-69D3C75B4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E02D-8D9A-44D6-BC36-55117D5E92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2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634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88948"/>
                </a:solidFill>
                <a:latin typeface="Corbel"/>
                <a:ea typeface="Corbel"/>
                <a:cs typeface="Corbel"/>
                <a:sym typeface="Corbel"/>
              </a:rPr>
              <a:t>PRESENTED BY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88948"/>
                </a:solidFill>
                <a:latin typeface="Corbel"/>
                <a:ea typeface="Corbel"/>
                <a:cs typeface="Corbel"/>
                <a:sym typeface="Corbel"/>
              </a:rPr>
              <a:t>Branon W. Pesnell, CCIM, SIOR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88948"/>
                </a:solidFill>
                <a:latin typeface="Corbel"/>
                <a:ea typeface="Corbel"/>
                <a:cs typeface="Corbel"/>
                <a:sym typeface="Corbel"/>
              </a:rPr>
              <a:t>Corporate Realty</a:t>
            </a:r>
            <a:endParaRPr dirty="0"/>
          </a:p>
          <a:p>
            <a:pPr marL="2286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lang="en-US" sz="36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BATON ROUGE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lang="en-US" sz="3600" b="1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OFFICE</a:t>
            </a:r>
            <a:r>
              <a:rPr lang="en-US" sz="36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MARKET</a:t>
            </a:r>
            <a:endParaRPr dirty="0"/>
          </a:p>
        </p:txBody>
      </p:sp>
      <p:sp>
        <p:nvSpPr>
          <p:cNvPr id="105" name="Google Shape;105;p1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400806" y="479303"/>
            <a:ext cx="7936887" cy="572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Aging Exodus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Older buildings devoid of significant capital improvements have seen a rise in vacancy since 2020</a:t>
            </a:r>
          </a:p>
          <a:p>
            <a:pPr lvl="0"/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Newer or recently repositioned buildings in well-located areas are generating healthy leasing activity and consistently improving daily occupancy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Tenants are exhibiting a Flight to Quality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Baton Rouge has a high number of aged Class B/C buildings that are becoming difficult to lease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Tenants are seeking “ready to lease” spaces and rejecting dated suites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2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-8353" y="62434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1002026" y="62434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Pulse of the Office Market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What Brokers Reported in 2022</a:t>
            </a:r>
            <a:endParaRPr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523718" y="2055523"/>
            <a:ext cx="970793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Deals are taking longer to transact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Companies are averaging a 10% - 15% reduction in space when they renew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Tenants are requesting shorter, more flexible lease terms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Office Condo market remained strong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Overall leasing activity was slow but there have been signs of activity in Q1 2023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sz="16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CB108C1-9C6E-9EEE-4523-014899E9B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00" y="5379113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6610312" y="1582561"/>
            <a:ext cx="5867400" cy="183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BATON ROUGE MSA</a:t>
            </a:r>
            <a:b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MARKET 2023</a:t>
            </a:r>
            <a:b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0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  <a:t>4.22 MILLION</a:t>
            </a:r>
            <a:br>
              <a:rPr lang="en-US" sz="40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  <a:t>SQUARE FEET</a:t>
            </a:r>
            <a:br>
              <a:rPr lang="en-US" sz="28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28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 dirty="0">
                <a:solidFill>
                  <a:srgbClr val="688948"/>
                </a:solidFill>
                <a:latin typeface="Montserrat"/>
                <a:ea typeface="Montserrat"/>
                <a:cs typeface="Montserrat"/>
                <a:sym typeface="Montserrat"/>
              </a:rPr>
              <a:t>2.09 MILLION</a:t>
            </a:r>
            <a:br>
              <a:rPr lang="en-US" sz="2400" dirty="0">
                <a:solidFill>
                  <a:srgbClr val="6889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 dirty="0">
                <a:solidFill>
                  <a:srgbClr val="688948"/>
                </a:solidFill>
                <a:latin typeface="Montserrat"/>
                <a:ea typeface="Montserrat"/>
                <a:cs typeface="Montserrat"/>
                <a:sym typeface="Montserrat"/>
              </a:rPr>
              <a:t>SQUARE FT. </a:t>
            </a:r>
            <a:endParaRPr sz="2800" dirty="0">
              <a:solidFill>
                <a:srgbClr val="6889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OCCUPIED</a:t>
            </a:r>
            <a:endParaRPr dirty="0"/>
          </a:p>
        </p:txBody>
      </p:sp>
      <p:sp>
        <p:nvSpPr>
          <p:cNvPr id="136" name="Google Shape;136;p4"/>
          <p:cNvSpPr txBox="1"/>
          <p:nvPr/>
        </p:nvSpPr>
        <p:spPr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VACANT</a:t>
            </a:r>
            <a:endParaRPr dirty="0"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8" name="Google Shape;138;p4"/>
          <p:cNvGraphicFramePr/>
          <p:nvPr/>
        </p:nvGraphicFramePr>
        <p:xfrm>
          <a:off x="-227775" y="1040524"/>
          <a:ext cx="7057511" cy="4981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9" name="Google Shape;139;p4"/>
          <p:cNvSpPr txBox="1"/>
          <p:nvPr/>
        </p:nvSpPr>
        <p:spPr>
          <a:xfrm>
            <a:off x="2612176" y="3213851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Class A</a:t>
            </a:r>
            <a:endParaRPr dirty="0"/>
          </a:p>
        </p:txBody>
      </p:sp>
      <p:sp>
        <p:nvSpPr>
          <p:cNvPr id="140" name="Google Shape;140;p4"/>
          <p:cNvSpPr txBox="1"/>
          <p:nvPr/>
        </p:nvSpPr>
        <p:spPr>
          <a:xfrm>
            <a:off x="477836" y="2269067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Class B/C</a:t>
            </a:r>
            <a:endParaRPr dirty="0"/>
          </a:p>
        </p:txBody>
      </p:sp>
      <p:sp>
        <p:nvSpPr>
          <p:cNvPr id="141" name="Google Shape;141;p4"/>
          <p:cNvSpPr txBox="1"/>
          <p:nvPr/>
        </p:nvSpPr>
        <p:spPr>
          <a:xfrm>
            <a:off x="381000" y="3968265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Condo A/B</a:t>
            </a:r>
            <a:endParaRPr dirty="0"/>
          </a:p>
        </p:txBody>
      </p:sp>
      <p:sp>
        <p:nvSpPr>
          <p:cNvPr id="142" name="Google Shape;142;p4"/>
          <p:cNvSpPr/>
          <p:nvPr/>
        </p:nvSpPr>
        <p:spPr>
          <a:xfrm>
            <a:off x="6610312" y="5328167"/>
            <a:ext cx="6096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A09C"/>
                </a:solidFill>
                <a:latin typeface="Montserrat"/>
                <a:ea typeface="Montserrat"/>
                <a:cs typeface="Montserrat"/>
                <a:sym typeface="Montserrat"/>
              </a:rPr>
              <a:t>1.69 MILLION</a:t>
            </a:r>
            <a:br>
              <a:rPr lang="en-US" sz="1800" dirty="0">
                <a:solidFill>
                  <a:srgbClr val="00A09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 dirty="0">
                <a:solidFill>
                  <a:srgbClr val="00A09C"/>
                </a:solidFill>
                <a:latin typeface="Montserrat"/>
                <a:ea typeface="Montserrat"/>
                <a:cs typeface="Montserrat"/>
                <a:sym typeface="Montserrat"/>
              </a:rPr>
              <a:t>SQUARE FT. CONDO</a:t>
            </a:r>
            <a:endParaRPr sz="2000" dirty="0">
              <a:solidFill>
                <a:srgbClr val="00A0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11566072" y="0"/>
            <a:ext cx="625928" cy="3093929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0" y="4033637"/>
            <a:ext cx="625928" cy="2824363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F3AA7-15A0-5160-0F68-703A55D2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97" y="1057450"/>
            <a:ext cx="9474005" cy="4743099"/>
          </a:xfrm>
          <a:prstGeom prst="rect">
            <a:avLst/>
          </a:prstGeom>
        </p:spPr>
      </p:pic>
      <p:pic>
        <p:nvPicPr>
          <p:cNvPr id="3" name="Google Shape;194;p9">
            <a:extLst>
              <a:ext uri="{FF2B5EF4-FFF2-40B4-BE49-F238E27FC236}">
                <a16:creationId xmlns:a16="http://schemas.microsoft.com/office/drawing/2014/main" id="{79FC3BC9-2C42-6B6B-DAE5-F319272501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/>
          <p:nvPr/>
        </p:nvSpPr>
        <p:spPr>
          <a:xfrm>
            <a:off x="587592" y="56692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FA166-8F1D-ED25-F25C-149E6880F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655" y="676959"/>
            <a:ext cx="7362498" cy="4550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F45D8-8DB5-959F-8E60-4434BCBB278C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Overall Multi-Story Occupancy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75.47%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/>
          <p:nvPr/>
        </p:nvSpPr>
        <p:spPr>
          <a:xfrm>
            <a:off x="614109" y="532423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A1467-842A-5426-8211-3044E8EB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259" y="685505"/>
            <a:ext cx="7545720" cy="4663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79A7F-B30F-607A-B88D-A265BCC8FF9F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Average Class A Occupancy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79.42%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587592" y="566929"/>
            <a:ext cx="10963800" cy="3834300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89596-0FD9-DB06-2D62-1F3378606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68" y="701448"/>
            <a:ext cx="7640610" cy="4722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9C303-CA6B-EDA5-8618-C93B10DC4F0A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Average Class A Rental Rate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$22.63 PSF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587592" y="566929"/>
            <a:ext cx="10963800" cy="3834300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C7486C-0D2B-076C-79EA-21BA4050C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32" y="683173"/>
            <a:ext cx="7771144" cy="4803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64AA2-5813-FF5B-A442-B5E913B732D4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Average Class B/C Rental Rate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$16.57 PSF</a:t>
            </a:r>
          </a:p>
        </p:txBody>
      </p:sp>
    </p:spTree>
    <p:extLst>
      <p:ext uri="{BB962C8B-B14F-4D97-AF65-F5344CB8AC3E}">
        <p14:creationId xmlns:p14="http://schemas.microsoft.com/office/powerpoint/2010/main" val="124969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4550fb863_0_4"/>
          <p:cNvSpPr/>
          <p:nvPr/>
        </p:nvSpPr>
        <p:spPr>
          <a:xfrm>
            <a:off x="11566072" y="0"/>
            <a:ext cx="625800" cy="3093900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24550fb863_0_4"/>
          <p:cNvSpPr/>
          <p:nvPr/>
        </p:nvSpPr>
        <p:spPr>
          <a:xfrm>
            <a:off x="0" y="4033637"/>
            <a:ext cx="625800" cy="2824500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66B8B-2772-23B2-CEB0-174C6CB9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8" y="346614"/>
            <a:ext cx="10373684" cy="5129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90FB5-BE4E-C66C-8AFC-B6F92C8FA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58" y="5644334"/>
            <a:ext cx="11130951" cy="6711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-8352" y="62434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1002026" y="62434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23718" y="724588"/>
            <a:ext cx="10073697" cy="658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Market Forecast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So what does this all mean?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Rents are going to have to rise to counter rising OPEX and TI costs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Development activity will be slow to nonexistent due to high interest rates, slowing demand, and increased construction cost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Market will remain flat with little to no new tenant activity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Buildings with “ready to lease” spaces will see the most activity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Commercial Loans for speculative office will be difficult to obtain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The market will remain favorable for tenants in negotiations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Tenants will demand more flexible lease terms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CB108C1-9C6E-9EEE-4523-014899E9B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00" y="5379113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60434" y="2177987"/>
            <a:ext cx="5143500" cy="349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Branon Pesnell, CCIM, SIOR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Corporate Realty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Jonann Stutzman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NAI Latter &amp; Blum</a:t>
            </a:r>
            <a:endParaRPr sz="8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Gary Black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Wampold Companies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W. Foster Murphy</a:t>
            </a:r>
            <a:endParaRPr sz="1600" b="1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Stirling</a:t>
            </a:r>
            <a:endParaRPr sz="8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3089331" y="365846"/>
            <a:ext cx="600498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sz="28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COMMITTEE MEMBERS</a:t>
            </a:r>
            <a:endParaRPr dirty="0"/>
          </a:p>
        </p:txBody>
      </p:sp>
      <p:sp>
        <p:nvSpPr>
          <p:cNvPr id="116" name="Google Shape;116;p2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-9728" y="62434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1002026" y="62434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23718" y="724588"/>
            <a:ext cx="10073697" cy="78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Market Forecast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How Does Baton Rouge Compare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Positives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Office Space utilization is higher than the national average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Baton Rouge saw positive absorption of office space in 2022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Landlords are spending money to upgrade aging office product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State government and a strong petrochemical industry insulate the market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Negatives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A large amount of older aged buildings in the marketplace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Small number of new tenants entering the Baton Rouge market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CB108C1-9C6E-9EEE-4523-014899E9B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00" y="5379113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6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6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6"/>
          <p:cNvSpPr/>
          <p:nvPr/>
        </p:nvSpPr>
        <p:spPr>
          <a:xfrm>
            <a:off x="-34478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Notable Deals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In 2023</a:t>
            </a:r>
            <a:endParaRPr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523718" y="2055523"/>
            <a:ext cx="9707936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CitiPlace II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Rivermark Centre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ourier New"/>
              <a:buChar char="o"/>
            </a:pPr>
            <a:endParaRPr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263 Third Street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Lato Light"/>
              <a:buChar char="o"/>
            </a:pPr>
            <a:endParaRPr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5900 Florida Blvd.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Lato Light"/>
              <a:buChar char="o"/>
            </a:pPr>
            <a:endParaRPr lang="en-US"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4455 American Way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Acadian Centre</a:t>
            </a: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rgbClr val="262626"/>
              </a:solidFill>
              <a:highlight>
                <a:srgbClr val="FFFF00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9A0533D-5918-601E-271C-E1BFEAFA28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6739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20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2" y="996585"/>
            <a:ext cx="264105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 Sale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CitiPlace II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31,516 SF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$6.8 Million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$218 psf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94;p9">
            <a:extLst>
              <a:ext uri="{FF2B5EF4-FFF2-40B4-BE49-F238E27FC236}">
                <a16:creationId xmlns:a16="http://schemas.microsoft.com/office/drawing/2014/main" id="{2EFD630A-08B0-B6E4-A5F7-1E8E03CDD5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truck parke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4F6D923-01EA-9342-AFC6-0110DA67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26" y="646061"/>
            <a:ext cx="6498567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2" y="996585"/>
            <a:ext cx="264105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 the Market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Acadian Centre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74,589 SF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$9.5 Million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$127 psf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94;p9">
            <a:extLst>
              <a:ext uri="{FF2B5EF4-FFF2-40B4-BE49-F238E27FC236}">
                <a16:creationId xmlns:a16="http://schemas.microsoft.com/office/drawing/2014/main" id="{2EFD630A-08B0-B6E4-A5F7-1E8E03CDD5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16612-90BA-DFD0-C66E-E88469C3C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76" y="622570"/>
            <a:ext cx="6786663" cy="50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96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434f97d56_2_12"/>
          <p:cNvSpPr/>
          <p:nvPr/>
        </p:nvSpPr>
        <p:spPr>
          <a:xfrm>
            <a:off x="524962" y="316409"/>
            <a:ext cx="10963800" cy="3834300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2434f97d56_2_12"/>
          <p:cNvSpPr txBox="1"/>
          <p:nvPr/>
        </p:nvSpPr>
        <p:spPr>
          <a:xfrm>
            <a:off x="524962" y="996585"/>
            <a:ext cx="264105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 &amp; II Rivermark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283,782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g12434f97d56_2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807" y="640632"/>
            <a:ext cx="7868477" cy="482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4;p9">
            <a:extLst>
              <a:ext uri="{FF2B5EF4-FFF2-40B4-BE49-F238E27FC236}">
                <a16:creationId xmlns:a16="http://schemas.microsoft.com/office/drawing/2014/main" id="{54FE404E-BC6D-1A06-73DB-04A5291A36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8514E-1FF0-8F2B-AB76-23B6DF618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6C38F-CC39-2293-0A4E-532AED76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353" y="195305"/>
            <a:ext cx="8453336" cy="63432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FC0D6-046C-FC16-7375-8CD37FDB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23" y="376149"/>
            <a:ext cx="8136704" cy="61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7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562ED-C030-4BA0-EDCE-C1BC596C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378"/>
            <a:ext cx="12192000" cy="66766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42E3F-15D8-CFDA-46A6-44121616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812" y="328702"/>
            <a:ext cx="8263164" cy="62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3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58E84A-C907-5D63-790C-5BD8C8014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774634"/>
            <a:ext cx="9200034" cy="51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51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33588" y="300962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29A1F8-12BC-55E8-61A0-163F56F6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245" y="755697"/>
            <a:ext cx="5289486" cy="5289486"/>
          </a:xfrm>
          <a:prstGeom prst="rect">
            <a:avLst/>
          </a:prstGeom>
        </p:spPr>
      </p:pic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BE81DBFC-50FF-28AD-7DBA-A3D666CB3A4F}"/>
              </a:ext>
            </a:extLst>
          </p:cNvPr>
          <p:cNvSpPr txBox="1"/>
          <p:nvPr/>
        </p:nvSpPr>
        <p:spPr>
          <a:xfrm>
            <a:off x="524962" y="996585"/>
            <a:ext cx="26410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263 Third Street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48,393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81894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CB2B1-2108-93EF-1D10-A74707CA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72" y="0"/>
            <a:ext cx="12221272" cy="68416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88EB-A736-68A1-7D65-4597E6932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6" y="77252"/>
            <a:ext cx="11133100" cy="67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6C62C-79D8-47F3-AE6E-31FF8195B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5" y="135213"/>
            <a:ext cx="11001469" cy="65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9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6CE5F-FB44-501B-D07C-7C2A19004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279" y="448716"/>
            <a:ext cx="4204956" cy="5779698"/>
          </a:xfrm>
          <a:prstGeom prst="rect">
            <a:avLst/>
          </a:prstGeom>
        </p:spPr>
      </p:pic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2" y="996585"/>
            <a:ext cx="26410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5700 Florida Blvd.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86,312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94;p9">
            <a:extLst>
              <a:ext uri="{FF2B5EF4-FFF2-40B4-BE49-F238E27FC236}">
                <a16:creationId xmlns:a16="http://schemas.microsoft.com/office/drawing/2014/main" id="{2EFD630A-08B0-B6E4-A5F7-1E8E03CDD5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1" y="996585"/>
            <a:ext cx="308088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4455 American Way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70,000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94;p9">
            <a:extLst>
              <a:ext uri="{FF2B5EF4-FFF2-40B4-BE49-F238E27FC236}">
                <a16:creationId xmlns:a16="http://schemas.microsoft.com/office/drawing/2014/main" id="{C850032E-AC34-B0A0-B70C-721A8B66F2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1575" y="522882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3654E-0B4A-86CC-B32F-1D8C06FF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579" y="655880"/>
            <a:ext cx="7171427" cy="40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58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1" y="996585"/>
            <a:ext cx="308088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4455 American Way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70,000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94;p9">
            <a:extLst>
              <a:ext uri="{FF2B5EF4-FFF2-40B4-BE49-F238E27FC236}">
                <a16:creationId xmlns:a16="http://schemas.microsoft.com/office/drawing/2014/main" id="{6B791949-AD8A-30A3-6321-D472656C3A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1623" y="5158483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519EB-A425-A16A-4EFA-78B098B2C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28" y="539042"/>
            <a:ext cx="8511036" cy="56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30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04A2B-2A05-A70B-F3DB-6D2E9782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86" y="0"/>
            <a:ext cx="988122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FE632-E6C5-97E3-7E6E-4EF14CA2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2" y="5260955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9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17C9D-E6B1-FAB1-72A8-D55C2EF5A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47" y="0"/>
            <a:ext cx="1038470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18262-07BF-9564-15AD-E8934268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382" y="5346061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3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EB9B0-210C-BC0A-A0D3-D57B1F8B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6" y="0"/>
            <a:ext cx="100183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64128-EE11-E2D9-B55F-47BAF73F1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264" y="538488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1647644" y="1661579"/>
            <a:ext cx="7910423" cy="412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1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National office statistics on the decline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A l</a:t>
            </a:r>
            <a:r>
              <a:rPr lang="en-US" sz="1600" b="1" i="0" u="none" strike="noStrike" cap="none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ooming debt crisis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Office Space Utilization and the true measure of occupancy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Rise of operating expenses (OPEX)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Increase in Tenant Improvement (TI) cost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Aging office product exodus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sz="1400" b="0" i="0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3089331" y="365846"/>
            <a:ext cx="600498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sz="2800" b="1" dirty="0">
                <a:solidFill>
                  <a:srgbClr val="44546A"/>
                </a:solidFill>
                <a:latin typeface="Montserrat"/>
                <a:sym typeface="Montserrat"/>
              </a:rPr>
              <a:t>EXECUTIVE OVERVIEW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dirty="0"/>
              <a:t>TRENDS IN THE OFFICE SECTOR</a:t>
            </a:r>
            <a:endParaRPr dirty="0"/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2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5"/>
          <p:cNvPicPr preferRelativeResize="0"/>
          <p:nvPr/>
        </p:nvPicPr>
        <p:blipFill rotWithShape="1">
          <a:blip r:embed="rId3">
            <a:alphaModFix/>
          </a:blip>
          <a:srcRect b="634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5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5"/>
          <p:cNvSpPr txBox="1"/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Montserrat"/>
              <a:buNone/>
            </a:pPr>
            <a:r>
              <a:rPr lang="en-US" sz="5400" b="1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dirty="0"/>
          </a:p>
        </p:txBody>
      </p:sp>
      <p:sp>
        <p:nvSpPr>
          <p:cNvPr id="348" name="Google Shape;348;p25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None/>
            </a:pPr>
            <a:endParaRPr sz="1800" b="1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None/>
            </a:pPr>
            <a:endParaRPr sz="1800" b="1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543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National Office Market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Q4 2022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United States office market continued to soften through the third quarter of 2022 due to growing economic headwinds and continued caution among occupiers to undertake long-term, growth-focused office commitments.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As of Q4 2022 there was a negative absorption rate of 37.4 million square feet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National vacancy rates increased 114 basis points to 17.6% in Q4 2022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As of Q1 2023 the vacancy rates have risen to 20%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Average asking rents are $38.86 per square foot, up by 0.3% over 2021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Source – JLL U.S. Office Outlook, Q4 2022</a:t>
            </a:r>
            <a:endParaRPr sz="1100" b="1" i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680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Looming Debt Crisis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commercial mortgage-backed securities (CMBS) delinquency rate for office properties jumped 55 basis points to 2.38 percent up from 1.67 percent a year ago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Special servicing rates rose 60 basis points to 4.43 percent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JP MorganChase analyst estimate that 21% of office loans are destined to go bad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$270 billion in commercial real estate loans coming due in 2023.  Roughly $80 billion are on office properties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70% of commercial mortgage loans are held by small banks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Negative perception of office combined with low space utilization have softened lenders appetite for office product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Source: Trepp, JP MorganChase</a:t>
            </a:r>
            <a:endParaRPr sz="1200" b="1" i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3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sym typeface="Montserrat"/>
              </a:rPr>
              <a:t>UTILIZATION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space utilization showcases true occupancy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Hybrid work model is driving demand for office space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Average national office utilization rates are less than 50% of pre Covid levels according to Kastle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Baton Rouge office space utilization hovers around 60%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OPEX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Annual inflation reached a 40 year high in September 2022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Annual inflation rate as of February 2023 increased by 6% over the prior year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Uncontrollable Operating Expenses ( taxes, insurance, utilities) are skyrocketing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Controllable Operating Expenses like repairs, maintenance, and supplies are also on the rise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Tenants are aggravated by Base Year Reconciliations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Landlords are resetting Base Year Expense Stops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0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443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 Improvements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Global pandemic created problems in supply chain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Inflation driving up cost of transportation and shipment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General inflation has increased the cost of supplies such as lumber, sheetrock, copper, and steel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It is estimated construction cost rose by over 60% immediately post pandemic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Local contractors estimate commercial construction cost are currently 20%-30% higher than pre pandemic levels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9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11837</TotalTime>
  <Words>948</Words>
  <Application>Microsoft Office PowerPoint</Application>
  <PresentationFormat>Widescreen</PresentationFormat>
  <Paragraphs>283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Corbel</vt:lpstr>
      <vt:lpstr>Courier New</vt:lpstr>
      <vt:lpstr>Lato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Branon Pesnell</cp:lastModifiedBy>
  <cp:revision>46</cp:revision>
  <dcterms:created xsi:type="dcterms:W3CDTF">2022-04-21T14:39:52Z</dcterms:created>
  <dcterms:modified xsi:type="dcterms:W3CDTF">2023-04-25T16:55:45Z</dcterms:modified>
</cp:coreProperties>
</file>