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82" r:id="rId2"/>
  </p:sldMasterIdLst>
  <p:notesMasterIdLst>
    <p:notesMasterId r:id="rId63"/>
  </p:notesMasterIdLst>
  <p:sldIdLst>
    <p:sldId id="258" r:id="rId3"/>
    <p:sldId id="1421" r:id="rId4"/>
    <p:sldId id="1469" r:id="rId5"/>
    <p:sldId id="1424" r:id="rId6"/>
    <p:sldId id="1440" r:id="rId7"/>
    <p:sldId id="1426" r:id="rId8"/>
    <p:sldId id="1442" r:id="rId9"/>
    <p:sldId id="1427" r:id="rId10"/>
    <p:sldId id="1455" r:id="rId11"/>
    <p:sldId id="1428" r:id="rId12"/>
    <p:sldId id="1430" r:id="rId13"/>
    <p:sldId id="1454" r:id="rId14"/>
    <p:sldId id="1432" r:id="rId15"/>
    <p:sldId id="1434" r:id="rId16"/>
    <p:sldId id="1463" r:id="rId17"/>
    <p:sldId id="1436" r:id="rId18"/>
    <p:sldId id="1437" r:id="rId19"/>
    <p:sldId id="1438" r:id="rId20"/>
    <p:sldId id="1441" r:id="rId21"/>
    <p:sldId id="1443" r:id="rId22"/>
    <p:sldId id="1444" r:id="rId23"/>
    <p:sldId id="1450" r:id="rId24"/>
    <p:sldId id="1465" r:id="rId25"/>
    <p:sldId id="1412" r:id="rId26"/>
    <p:sldId id="1367" r:id="rId27"/>
    <p:sldId id="1409" r:id="rId28"/>
    <p:sldId id="1410" r:id="rId29"/>
    <p:sldId id="1448" r:id="rId30"/>
    <p:sldId id="1423" r:id="rId31"/>
    <p:sldId id="1453" r:id="rId32"/>
    <p:sldId id="1452" r:id="rId33"/>
    <p:sldId id="1429" r:id="rId34"/>
    <p:sldId id="1425" r:id="rId35"/>
    <p:sldId id="256" r:id="rId36"/>
    <p:sldId id="1446" r:id="rId37"/>
    <p:sldId id="1447" r:id="rId38"/>
    <p:sldId id="1474" r:id="rId39"/>
    <p:sldId id="1449" r:id="rId40"/>
    <p:sldId id="1358" r:id="rId41"/>
    <p:sldId id="305" r:id="rId42"/>
    <p:sldId id="304" r:id="rId43"/>
    <p:sldId id="1445" r:id="rId44"/>
    <p:sldId id="1470" r:id="rId45"/>
    <p:sldId id="1471" r:id="rId46"/>
    <p:sldId id="1472" r:id="rId47"/>
    <p:sldId id="307" r:id="rId48"/>
    <p:sldId id="1420" r:id="rId49"/>
    <p:sldId id="1451" r:id="rId50"/>
    <p:sldId id="1462" r:id="rId51"/>
    <p:sldId id="1461" r:id="rId52"/>
    <p:sldId id="1460" r:id="rId53"/>
    <p:sldId id="1418" r:id="rId54"/>
    <p:sldId id="1459" r:id="rId55"/>
    <p:sldId id="1417" r:id="rId56"/>
    <p:sldId id="1379" r:id="rId57"/>
    <p:sldId id="1468" r:id="rId58"/>
    <p:sldId id="1384" r:id="rId59"/>
    <p:sldId id="1419" r:id="rId60"/>
    <p:sldId id="1458" r:id="rId61"/>
    <p:sldId id="28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Cook" initials="TC" lastIdx="1" clrIdx="0">
    <p:extLst>
      <p:ext uri="{19B8F6BF-5375-455C-9EA6-DF929625EA0E}">
        <p15:presenceInfo xmlns:p15="http://schemas.microsoft.com/office/powerpoint/2012/main" userId="Tom Coo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9C"/>
    <a:srgbClr val="000000"/>
    <a:srgbClr val="87A4D3"/>
    <a:srgbClr val="688948"/>
    <a:srgbClr val="44546A"/>
    <a:srgbClr val="658BC6"/>
    <a:srgbClr val="3E8BA4"/>
    <a:srgbClr val="798695"/>
    <a:srgbClr val="3B6D79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108" y="8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0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1409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4355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7352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41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570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178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236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58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406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31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687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625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1210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9138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732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9899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810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2108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5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2534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1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287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11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5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76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10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408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3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9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6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92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4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9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4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4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909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81" r:id="rId12"/>
    <p:sldLayoutId id="2147483662" r:id="rId13"/>
    <p:sldLayoutId id="2147483663" r:id="rId14"/>
    <p:sldLayoutId id="2147483665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1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2.xls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3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4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400" b="1" dirty="0">
              <a:solidFill>
                <a:srgbClr val="0070C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Tom W. Cook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Cook Moore Davenport And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Residential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6575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092119"/>
            <a:ext cx="2829789" cy="21940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Home Price Entire MLS Area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4419924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All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092119"/>
            <a:ext cx="2829789" cy="21940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Home Price Entire MLS Area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4419924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New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0E6930F-BC38-4C7C-A0A1-5449F0DA5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874978"/>
              </p:ext>
            </p:extLst>
          </p:nvPr>
        </p:nvGraphicFramePr>
        <p:xfrm>
          <a:off x="159798" y="92043"/>
          <a:ext cx="11762913" cy="6673914"/>
        </p:xfrm>
        <a:graphic>
          <a:graphicData uri="http://schemas.openxmlformats.org/drawingml/2006/table">
            <a:tbl>
              <a:tblPr/>
              <a:tblGrid>
                <a:gridCol w="4098641">
                  <a:extLst>
                    <a:ext uri="{9D8B030D-6E8A-4147-A177-3AD203B41FA5}">
                      <a16:colId xmlns:a16="http://schemas.microsoft.com/office/drawing/2014/main" val="4074622159"/>
                    </a:ext>
                  </a:extLst>
                </a:gridCol>
                <a:gridCol w="128657">
                  <a:extLst>
                    <a:ext uri="{9D8B030D-6E8A-4147-A177-3AD203B41FA5}">
                      <a16:colId xmlns:a16="http://schemas.microsoft.com/office/drawing/2014/main" val="2286805266"/>
                    </a:ext>
                  </a:extLst>
                </a:gridCol>
                <a:gridCol w="1102772">
                  <a:extLst>
                    <a:ext uri="{9D8B030D-6E8A-4147-A177-3AD203B41FA5}">
                      <a16:colId xmlns:a16="http://schemas.microsoft.com/office/drawing/2014/main" val="378570743"/>
                    </a:ext>
                  </a:extLst>
                </a:gridCol>
                <a:gridCol w="1029255">
                  <a:extLst>
                    <a:ext uri="{9D8B030D-6E8A-4147-A177-3AD203B41FA5}">
                      <a16:colId xmlns:a16="http://schemas.microsoft.com/office/drawing/2014/main" val="1907745971"/>
                    </a:ext>
                  </a:extLst>
                </a:gridCol>
                <a:gridCol w="1075204">
                  <a:extLst>
                    <a:ext uri="{9D8B030D-6E8A-4147-A177-3AD203B41FA5}">
                      <a16:colId xmlns:a16="http://schemas.microsoft.com/office/drawing/2014/main" val="1580760817"/>
                    </a:ext>
                  </a:extLst>
                </a:gridCol>
                <a:gridCol w="2290404">
                  <a:extLst>
                    <a:ext uri="{9D8B030D-6E8A-4147-A177-3AD203B41FA5}">
                      <a16:colId xmlns:a16="http://schemas.microsoft.com/office/drawing/2014/main" val="3355107908"/>
                    </a:ext>
                  </a:extLst>
                </a:gridCol>
                <a:gridCol w="2037980">
                  <a:extLst>
                    <a:ext uri="{9D8B030D-6E8A-4147-A177-3AD203B41FA5}">
                      <a16:colId xmlns:a16="http://schemas.microsoft.com/office/drawing/2014/main" val="815324300"/>
                    </a:ext>
                  </a:extLst>
                </a:gridCol>
              </a:tblGrid>
              <a:tr h="32625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79722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Months' Supply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2021 to 2022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2020 to 2021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734916"/>
                  </a:ext>
                </a:extLst>
              </a:tr>
              <a:tr h="326254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140764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Entire MLS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31.25%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-54.29%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168029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520891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New Homes Entire MLS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52.63%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-47.22%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555894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496651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EBR Parish All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11.76%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-55.26%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172395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873432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EBR New Home Sales 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76.00%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-39.02%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567197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681280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All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27.27%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-57.69%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273582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23435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New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23.08%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-59.38%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965507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583273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All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23.08%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-53.57%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866173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019090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New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27.78%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-35.71%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041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35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639670"/>
            <a:ext cx="1811893" cy="1097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 Supply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3870468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All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639670"/>
            <a:ext cx="1811893" cy="1097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 Supply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3870468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New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C221CCC-18BB-4C75-B77D-265EB333BE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50979"/>
              </p:ext>
            </p:extLst>
          </p:nvPr>
        </p:nvGraphicFramePr>
        <p:xfrm>
          <a:off x="204186" y="124287"/>
          <a:ext cx="11354540" cy="6413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901884" imgH="7002753" progId="Excel.Sheet.12">
                  <p:embed/>
                </p:oleObj>
              </mc:Choice>
              <mc:Fallback>
                <p:oleObj name="Worksheet" r:id="rId2" imgW="7901884" imgH="70027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186" y="124287"/>
                        <a:ext cx="11354540" cy="6413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889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639670"/>
            <a:ext cx="3045179" cy="1097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Days on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3870468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All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639670"/>
            <a:ext cx="3045179" cy="1097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Days on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3870468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New Home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E5A0CA2-4D72-4624-981D-6541029623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862216"/>
              </p:ext>
            </p:extLst>
          </p:nvPr>
        </p:nvGraphicFramePr>
        <p:xfrm>
          <a:off x="358167" y="1303215"/>
          <a:ext cx="3665537" cy="442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665184" imgH="4427329" progId="Excel.Sheet.12">
                  <p:embed/>
                </p:oleObj>
              </mc:Choice>
              <mc:Fallback>
                <p:oleObj name="Worksheet" r:id="rId4" imgW="3665184" imgH="44273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167" y="1303215"/>
                        <a:ext cx="3665537" cy="442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753A0FA-DE63-42BC-86CC-69F85F1721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35972"/>
              </p:ext>
            </p:extLst>
          </p:nvPr>
        </p:nvGraphicFramePr>
        <p:xfrm>
          <a:off x="288727" y="559293"/>
          <a:ext cx="3918757" cy="5379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665184" imgH="4457700" progId="Excel.Sheet.12">
                  <p:embed/>
                </p:oleObj>
              </mc:Choice>
              <mc:Fallback>
                <p:oleObj name="Worksheet" r:id="rId4" imgW="3665184" imgH="4457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727" y="559293"/>
                        <a:ext cx="3918757" cy="5379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8F6C401F-B338-4920-9DDC-D486A9D37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3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B707754-2006-44AD-B310-FD531A633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481462"/>
              </p:ext>
            </p:extLst>
          </p:nvPr>
        </p:nvGraphicFramePr>
        <p:xfrm>
          <a:off x="406963" y="1472060"/>
          <a:ext cx="3687763" cy="281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688182" imgH="2811780" progId="Excel.Sheet.12">
                  <p:embed/>
                </p:oleObj>
              </mc:Choice>
              <mc:Fallback>
                <p:oleObj name="Worksheet" r:id="rId4" imgW="3688182" imgH="2811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963" y="1472060"/>
                        <a:ext cx="3687763" cy="281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24598F9-A4F1-47DA-BEE8-02762CD33D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859871"/>
              </p:ext>
            </p:extLst>
          </p:nvPr>
        </p:nvGraphicFramePr>
        <p:xfrm>
          <a:off x="300601" y="1867642"/>
          <a:ext cx="379412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794852" imgH="3025113" progId="Excel.Sheet.12">
                  <p:embed/>
                </p:oleObj>
              </mc:Choice>
              <mc:Fallback>
                <p:oleObj name="Worksheet" r:id="rId4" imgW="3794852" imgH="302511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601" y="1867642"/>
                        <a:ext cx="3794125" cy="302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A804DD4-6F5F-4804-8EBF-7B9A3313D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437200"/>
              </p:ext>
            </p:extLst>
          </p:nvPr>
        </p:nvGraphicFramePr>
        <p:xfrm>
          <a:off x="454274" y="2319291"/>
          <a:ext cx="11283452" cy="3675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679762" imgH="3162273" progId="Excel.Sheet.12">
                  <p:embed/>
                </p:oleObj>
              </mc:Choice>
              <mc:Fallback>
                <p:oleObj name="Worksheet" r:id="rId2" imgW="12679762" imgH="316227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4274" y="2319291"/>
                        <a:ext cx="11283452" cy="3675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9FD44E54-3781-4EF0-A473-A1C8AA78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449" y="560434"/>
            <a:ext cx="6397101" cy="1325563"/>
          </a:xfrm>
        </p:spPr>
        <p:txBody>
          <a:bodyPr/>
          <a:lstStyle/>
          <a:p>
            <a:r>
              <a:rPr lang="en-US" b="1" dirty="0"/>
              <a:t>LAND SALES 2022 and 2023</a:t>
            </a:r>
          </a:p>
        </p:txBody>
      </p:sp>
    </p:spTree>
    <p:extLst>
      <p:ext uri="{BB962C8B-B14F-4D97-AF65-F5344CB8AC3E}">
        <p14:creationId xmlns:p14="http://schemas.microsoft.com/office/powerpoint/2010/main" val="2630236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042DECE-A9E5-4A4D-BE75-D0961275B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478373"/>
              </p:ext>
            </p:extLst>
          </p:nvPr>
        </p:nvGraphicFramePr>
        <p:xfrm>
          <a:off x="258932" y="58271"/>
          <a:ext cx="11674136" cy="674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60036" imgH="5493993" progId="Excel.Sheet.12">
                  <p:embed/>
                </p:oleObj>
              </mc:Choice>
              <mc:Fallback>
                <p:oleObj name="Worksheet" r:id="rId2" imgW="7460036" imgH="54939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8932" y="58271"/>
                        <a:ext cx="11674136" cy="6741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182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4FF24-1D82-436C-872F-008DB3BD408C}"/>
              </a:ext>
            </a:extLst>
          </p:cNvPr>
          <p:cNvSpPr txBox="1"/>
          <p:nvPr/>
        </p:nvSpPr>
        <p:spPr>
          <a:xfrm>
            <a:off x="210312" y="336635"/>
            <a:ext cx="11740895" cy="6100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Predictions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Cost of Housing    MSP $239K to $255K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Decreasing Inventories 		Months Supply Rose 21%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More Townhouse Construction  Increase of 195%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Interest Rates    Up Slightly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in Dollar Volume  9.55% Drop from 2022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 Conditions to Cool Off </a:t>
            </a:r>
            <a:endParaRPr lang="en-US" sz="4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63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1175074" y="371732"/>
            <a:ext cx="10304658" cy="6928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if Interest Rates Go to 6%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Current Payment on $300K at 3% 30 year Am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$1,265		</a:t>
            </a:r>
            <a:r>
              <a:rPr lang="en-US" sz="3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Payment on $300K at 6% 30-year Am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$1,800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 of $535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Borrowers Will Have to Make about $1,500 More per month to qualify for the Same Mortgage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D2E6A-892A-4650-9CA4-7308D34E59CA}"/>
              </a:ext>
            </a:extLst>
          </p:cNvPr>
          <p:cNvSpPr txBox="1"/>
          <p:nvPr/>
        </p:nvSpPr>
        <p:spPr>
          <a:xfrm>
            <a:off x="893685" y="430604"/>
            <a:ext cx="10404629" cy="591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 necessary to qualify for a $300,000 mortgage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3% Interest 30 Years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$45,000 Per Year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 necessary to qualify for a 300,000 Mortgage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6% Interest 30 Years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$62,000 Per Year</a:t>
            </a:r>
            <a:endParaRPr lang="en-US" sz="5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1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D2E6A-892A-4650-9CA4-7308D34E59CA}"/>
              </a:ext>
            </a:extLst>
          </p:cNvPr>
          <p:cNvSpPr txBox="1"/>
          <p:nvPr/>
        </p:nvSpPr>
        <p:spPr>
          <a:xfrm>
            <a:off x="188447" y="346189"/>
            <a:ext cx="11815106" cy="608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Number of Households Making $42,000 to $150,000  About 135,000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Households Making 62,000 to $150,000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100,000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 of Potential Buyers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35,000 or about 25%</a:t>
            </a:r>
          </a:p>
        </p:txBody>
      </p:sp>
    </p:spTree>
    <p:extLst>
      <p:ext uri="{BB962C8B-B14F-4D97-AF65-F5344CB8AC3E}">
        <p14:creationId xmlns:p14="http://schemas.microsoft.com/office/powerpoint/2010/main" val="349363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97AC8-AA89-4A3B-B5AA-0CD26401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2" y="200416"/>
            <a:ext cx="11837095" cy="465614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14F3D4-9525-4D1D-B757-94D3B5E03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0760" y="5148262"/>
            <a:ext cx="9010480" cy="1509322"/>
          </a:xfrm>
        </p:spPr>
        <p:txBody>
          <a:bodyPr>
            <a:noAutofit/>
          </a:bodyPr>
          <a:lstStyle/>
          <a:p>
            <a:r>
              <a:rPr lang="en-US" sz="5400" dirty="0"/>
              <a:t>11/2020 Mortgage Rates Were  around 3%   4/2023 is 6.39%</a:t>
            </a:r>
          </a:p>
        </p:txBody>
      </p:sp>
    </p:spTree>
    <p:extLst>
      <p:ext uri="{BB962C8B-B14F-4D97-AF65-F5344CB8AC3E}">
        <p14:creationId xmlns:p14="http://schemas.microsoft.com/office/powerpoint/2010/main" val="1836924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3C3234-3A9A-4F6A-BDF1-32BDA75D5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0931"/>
            <a:ext cx="9144000" cy="1416137"/>
          </a:xfrm>
        </p:spPr>
        <p:txBody>
          <a:bodyPr>
            <a:normAutofit/>
          </a:bodyPr>
          <a:lstStyle/>
          <a:p>
            <a:r>
              <a:rPr lang="en-US" sz="9600" b="1" dirty="0"/>
              <a:t>HOMES FOR SALE</a:t>
            </a:r>
          </a:p>
        </p:txBody>
      </p:sp>
    </p:spTree>
    <p:extLst>
      <p:ext uri="{BB962C8B-B14F-4D97-AF65-F5344CB8AC3E}">
        <p14:creationId xmlns:p14="http://schemas.microsoft.com/office/powerpoint/2010/main" val="224767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46229" y="2015026"/>
            <a:ext cx="3219100" cy="16248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Outline / Summary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754960" y="1899614"/>
            <a:ext cx="7960909" cy="2983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Look at Historical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Information from </a:t>
            </a:r>
            <a:r>
              <a:rPr lang="en-US" sz="27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2022 </a:t>
            </a:r>
            <a:endParaRPr kumimoji="0" lang="en-US" sz="1725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Review Predictions From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2022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Make Predictions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For 2023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700" b="1" baseline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Review</a:t>
            </a:r>
            <a:r>
              <a:rPr lang="en-US" sz="27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New Developments Planned 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2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5DB67-36EC-4AFF-A83B-6A553298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4" y="106132"/>
            <a:ext cx="9280525" cy="66457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5BD2FA8-3412-48E4-9E87-A6351501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1" y="1544408"/>
            <a:ext cx="1933575" cy="34657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All</a:t>
            </a:r>
            <a:br>
              <a:rPr lang="en-US" b="1" dirty="0"/>
            </a:br>
            <a:r>
              <a:rPr lang="en-US" b="1" dirty="0"/>
              <a:t>Homes Listed for Sale</a:t>
            </a:r>
            <a:br>
              <a:rPr lang="en-US" b="1" dirty="0"/>
            </a:br>
            <a:r>
              <a:rPr lang="en-US" b="1" dirty="0"/>
              <a:t>GBRMLS</a:t>
            </a:r>
          </a:p>
        </p:txBody>
      </p:sp>
    </p:spTree>
    <p:extLst>
      <p:ext uri="{BB962C8B-B14F-4D97-AF65-F5344CB8AC3E}">
        <p14:creationId xmlns:p14="http://schemas.microsoft.com/office/powerpoint/2010/main" val="2450247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3658D-5D54-4322-A7AB-AA0ED875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6" y="88834"/>
            <a:ext cx="8345804" cy="668033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910EA8-9CDE-4B56-AF09-DD7C6A88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73187"/>
            <a:ext cx="2886075" cy="4111625"/>
          </a:xfrm>
        </p:spPr>
        <p:txBody>
          <a:bodyPr>
            <a:normAutofit/>
          </a:bodyPr>
          <a:lstStyle/>
          <a:p>
            <a:r>
              <a:rPr lang="en-US" b="1" dirty="0"/>
              <a:t>New Homes </a:t>
            </a:r>
            <a:br>
              <a:rPr lang="en-US" b="1" dirty="0"/>
            </a:br>
            <a:r>
              <a:rPr lang="en-US" b="1" dirty="0"/>
              <a:t>Listed For Sale</a:t>
            </a:r>
            <a:br>
              <a:rPr lang="en-US" b="1" dirty="0"/>
            </a:br>
            <a:r>
              <a:rPr lang="en-US" b="1" dirty="0"/>
              <a:t>GBR MLS</a:t>
            </a:r>
          </a:p>
        </p:txBody>
      </p:sp>
    </p:spTree>
    <p:extLst>
      <p:ext uri="{BB962C8B-B14F-4D97-AF65-F5344CB8AC3E}">
        <p14:creationId xmlns:p14="http://schemas.microsoft.com/office/powerpoint/2010/main" val="3577824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F7DA2B-B8A1-4DC3-956F-58024594D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97170"/>
            <a:ext cx="8225028" cy="66714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3C7E1A6-000F-43F5-B629-DBF45F2A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16200"/>
            <a:ext cx="3200400" cy="1625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Homes </a:t>
            </a:r>
            <a:br>
              <a:rPr lang="en-US" b="1" dirty="0"/>
            </a:br>
            <a:r>
              <a:rPr lang="en-US" b="1" dirty="0"/>
              <a:t>Listed For Sale</a:t>
            </a:r>
            <a:br>
              <a:rPr lang="en-US" b="1" dirty="0"/>
            </a:br>
            <a:r>
              <a:rPr lang="en-US" b="1" dirty="0"/>
              <a:t>EBR</a:t>
            </a:r>
          </a:p>
        </p:txBody>
      </p:sp>
    </p:spTree>
    <p:extLst>
      <p:ext uri="{BB962C8B-B14F-4D97-AF65-F5344CB8AC3E}">
        <p14:creationId xmlns:p14="http://schemas.microsoft.com/office/powerpoint/2010/main" val="2287436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BCFDB5-31DE-43C6-8416-F7E418A8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550" y="30417"/>
            <a:ext cx="8227395" cy="67544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CDF1F48-A57D-4072-A9E8-EA3D7C622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035175"/>
            <a:ext cx="3324225" cy="2787650"/>
          </a:xfrm>
        </p:spPr>
        <p:txBody>
          <a:bodyPr>
            <a:normAutofit/>
          </a:bodyPr>
          <a:lstStyle/>
          <a:p>
            <a:r>
              <a:rPr lang="en-US" b="1" dirty="0"/>
              <a:t>New Homes</a:t>
            </a:r>
            <a:br>
              <a:rPr lang="en-US" b="1" dirty="0"/>
            </a:br>
            <a:r>
              <a:rPr lang="en-US" b="1" dirty="0"/>
              <a:t>Listed for Sale</a:t>
            </a:r>
            <a:br>
              <a:rPr lang="en-US" b="1" dirty="0"/>
            </a:br>
            <a:r>
              <a:rPr lang="en-US" b="1" dirty="0"/>
              <a:t>Ascension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21C2B0-321C-4A8E-AD96-B6F06E1C6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6" y="100584"/>
            <a:ext cx="9051416" cy="66568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C27B4C1-5608-4CA9-94FF-0384C00B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935162"/>
            <a:ext cx="2305050" cy="29876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Homes</a:t>
            </a:r>
            <a:br>
              <a:rPr lang="en-US" b="1" dirty="0"/>
            </a:br>
            <a:r>
              <a:rPr lang="en-US" b="1" dirty="0"/>
              <a:t>Listed for Sale</a:t>
            </a:r>
            <a:br>
              <a:rPr lang="en-US" b="1" dirty="0"/>
            </a:br>
            <a:r>
              <a:rPr lang="en-US" b="1" dirty="0"/>
              <a:t>Livingston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09446-9878-41A4-B554-04C15053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114871"/>
            <a:ext cx="8488679" cy="66282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25C58A-5343-440B-8C68-CD2C9A6E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766218"/>
            <a:ext cx="3295650" cy="1325563"/>
          </a:xfrm>
        </p:spPr>
        <p:txBody>
          <a:bodyPr/>
          <a:lstStyle/>
          <a:p>
            <a:r>
              <a:rPr lang="en-US" b="1" dirty="0"/>
              <a:t>Townhouses</a:t>
            </a:r>
            <a:br>
              <a:rPr lang="en-US" b="1" dirty="0"/>
            </a:br>
            <a:r>
              <a:rPr lang="en-US" b="1" dirty="0"/>
              <a:t>Listed for Sale</a:t>
            </a:r>
          </a:p>
        </p:txBody>
      </p:sp>
    </p:spTree>
    <p:extLst>
      <p:ext uri="{BB962C8B-B14F-4D97-AF65-F5344CB8AC3E}">
        <p14:creationId xmlns:p14="http://schemas.microsoft.com/office/powerpoint/2010/main" val="2241952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BCB85-61A2-4D83-9B2F-612AF746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3692"/>
            <a:ext cx="9258299" cy="65106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373239-2F06-4CC4-B443-799ED3B5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2336800"/>
            <a:ext cx="2209800" cy="1920875"/>
          </a:xfrm>
        </p:spPr>
        <p:txBody>
          <a:bodyPr>
            <a:normAutofit/>
          </a:bodyPr>
          <a:lstStyle/>
          <a:p>
            <a:r>
              <a:rPr lang="en-US" b="1" dirty="0"/>
              <a:t>Homes </a:t>
            </a:r>
            <a:br>
              <a:rPr lang="en-US" b="1" dirty="0"/>
            </a:br>
            <a:r>
              <a:rPr lang="en-US" b="1" dirty="0"/>
              <a:t>For Sale</a:t>
            </a:r>
            <a:br>
              <a:rPr lang="en-US" b="1" dirty="0"/>
            </a:br>
            <a:r>
              <a:rPr lang="en-US" b="1" dirty="0"/>
              <a:t>By City</a:t>
            </a:r>
          </a:p>
        </p:txBody>
      </p:sp>
    </p:spTree>
    <p:extLst>
      <p:ext uri="{BB962C8B-B14F-4D97-AF65-F5344CB8AC3E}">
        <p14:creationId xmlns:p14="http://schemas.microsoft.com/office/powerpoint/2010/main" val="921064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386C3-C135-4715-B818-40C43573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4" y="292291"/>
            <a:ext cx="8972551" cy="65657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7EEDB4-1D27-4130-BD4C-EC4B4C12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2751232"/>
            <a:ext cx="2752724" cy="1647826"/>
          </a:xfrm>
        </p:spPr>
        <p:txBody>
          <a:bodyPr>
            <a:normAutofit/>
          </a:bodyPr>
          <a:lstStyle/>
          <a:p>
            <a:r>
              <a:rPr lang="en-US" b="1" dirty="0"/>
              <a:t>REO and</a:t>
            </a:r>
            <a:br>
              <a:rPr lang="en-US" b="1" dirty="0"/>
            </a:br>
            <a:r>
              <a:rPr lang="en-US" b="1" dirty="0"/>
              <a:t>Short Sales</a:t>
            </a:r>
          </a:p>
        </p:txBody>
      </p:sp>
    </p:spTree>
    <p:extLst>
      <p:ext uri="{BB962C8B-B14F-4D97-AF65-F5344CB8AC3E}">
        <p14:creationId xmlns:p14="http://schemas.microsoft.com/office/powerpoint/2010/main" val="2581286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DF141-BBEC-4191-B793-D96C51E6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209550"/>
            <a:ext cx="8401050" cy="64674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6C7D57C-7930-48D2-84EC-EAAAD811F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054225"/>
            <a:ext cx="2819400" cy="2749550"/>
          </a:xfrm>
        </p:spPr>
        <p:txBody>
          <a:bodyPr>
            <a:normAutofit/>
          </a:bodyPr>
          <a:lstStyle/>
          <a:p>
            <a:r>
              <a:rPr lang="en-US" b="1" dirty="0"/>
              <a:t>Homes </a:t>
            </a:r>
            <a:br>
              <a:rPr lang="en-US" b="1" dirty="0"/>
            </a:br>
            <a:r>
              <a:rPr lang="en-US" b="1" dirty="0"/>
              <a:t>For Sale</a:t>
            </a:r>
            <a:br>
              <a:rPr lang="en-US" b="1" dirty="0"/>
            </a:br>
            <a:r>
              <a:rPr lang="en-US" b="1" dirty="0"/>
              <a:t>Sample Subdivision</a:t>
            </a:r>
          </a:p>
        </p:txBody>
      </p:sp>
    </p:spTree>
    <p:extLst>
      <p:ext uri="{BB962C8B-B14F-4D97-AF65-F5344CB8AC3E}">
        <p14:creationId xmlns:p14="http://schemas.microsoft.com/office/powerpoint/2010/main" val="3032837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F8807-2FB4-41DF-8987-02A2BAA1EB8B}"/>
              </a:ext>
            </a:extLst>
          </p:cNvPr>
          <p:cNvSpPr txBox="1"/>
          <p:nvPr/>
        </p:nvSpPr>
        <p:spPr>
          <a:xfrm>
            <a:off x="904461" y="559233"/>
            <a:ext cx="95273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For well-organized and well-managed home building companies, this decade is going to be the greatest home building opportunity since the 1970s.    </a:t>
            </a:r>
            <a:r>
              <a:rPr lang="en-US" sz="1600" b="1" dirty="0">
                <a:solidFill>
                  <a:schemeClr val="accent4"/>
                </a:solidFill>
              </a:rPr>
              <a:t>Charles C. Shinn Ph.D.   Shin Consulting the roaring 2020’s</a:t>
            </a:r>
          </a:p>
        </p:txBody>
      </p:sp>
    </p:spTree>
    <p:extLst>
      <p:ext uri="{BB962C8B-B14F-4D97-AF65-F5344CB8AC3E}">
        <p14:creationId xmlns:p14="http://schemas.microsoft.com/office/powerpoint/2010/main" val="135779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46228" y="2015026"/>
            <a:ext cx="3408731" cy="30985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119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Review of 2022 </a:t>
            </a:r>
            <a:r>
              <a:rPr kumimoji="0" lang="en-US" sz="51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Summary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754960" y="1899614"/>
            <a:ext cx="7960909" cy="2983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Market Conditions Remain Strong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2022 Dollar Volume Down  9.55%       2021 Dollar Volume Up 21.18%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Sale Price Rose by 6.69%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The Median rose from $239,000 to $255,000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 Supply Rose by 31.25%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Months' Supply in 2022     2.1         Months' Supply in 2021 was 1.6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3360A-2D8A-4846-87B3-39C80043C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04" y="428355"/>
            <a:ext cx="10386391" cy="52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20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63BAD-A45F-4923-A9E7-E6AA6115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31" y="516835"/>
            <a:ext cx="10837935" cy="45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10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E517B-E7DA-43A5-9DEA-FA8CFC05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" y="235045"/>
            <a:ext cx="11777472" cy="390620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F0C6253-0CD3-47E6-B61F-9A3A7D1EC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E15A0E-93C7-4CDE-AF69-5C03AFF1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456" y="4424998"/>
            <a:ext cx="11777472" cy="1655762"/>
          </a:xfrm>
        </p:spPr>
        <p:txBody>
          <a:bodyPr>
            <a:noAutofit/>
          </a:bodyPr>
          <a:lstStyle/>
          <a:p>
            <a:r>
              <a:rPr lang="en-US" sz="4400" dirty="0"/>
              <a:t>5/2022 High Price $1,686 Per 1000 Board feet</a:t>
            </a:r>
          </a:p>
          <a:p>
            <a:r>
              <a:rPr lang="en-US" sz="4400" dirty="0"/>
              <a:t>4/2023 $382.60 Per 1000 Board Feet </a:t>
            </a:r>
          </a:p>
        </p:txBody>
      </p:sp>
    </p:spTree>
    <p:extLst>
      <p:ext uri="{BB962C8B-B14F-4D97-AF65-F5344CB8AC3E}">
        <p14:creationId xmlns:p14="http://schemas.microsoft.com/office/powerpoint/2010/main" val="2942756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198702" y="275002"/>
            <a:ext cx="7794596" cy="106552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Predictions 2023</a:t>
            </a:r>
          </a:p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736846" y="2272890"/>
            <a:ext cx="11159231" cy="31071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Market Conditions Remain Strong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/ Viable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Dollar Volume to Decrease</a:t>
            </a:r>
            <a:r>
              <a:rPr kumimoji="0" lang="en-US" sz="1725" b="0" i="0" u="none" strike="noStrike" kern="1200" cap="none" spc="0" normalizeH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in 2023 </a:t>
            </a:r>
            <a:endParaRPr kumimoji="0" lang="en-US" sz="1725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Sale Price </a:t>
            </a:r>
            <a:r>
              <a:rPr lang="en-US" sz="4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 Rise Again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25" dirty="0">
                <a:solidFill>
                  <a:srgbClr val="E7E6E6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Construction Cost and Inflation Will Push Prices Up</a:t>
            </a:r>
            <a:endParaRPr kumimoji="0" lang="en-US" sz="1725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 Supply </a:t>
            </a:r>
            <a:r>
              <a:rPr lang="en-US" sz="4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Will Fall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Lack of Inventory / Acceptance of Interest</a:t>
            </a:r>
            <a:r>
              <a:rPr kumimoji="0" lang="en-US" sz="1725" b="0" i="0" u="none" strike="noStrike" kern="1200" cap="none" spc="0" normalizeH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Rates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1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278600" y="119850"/>
            <a:ext cx="7833066" cy="532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Market Participants Comments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21074" y="763479"/>
            <a:ext cx="11549849" cy="59746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“Developers will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Continue to Close Lots”</a:t>
            </a:r>
          </a:p>
          <a:p>
            <a:pPr marL="700100" lvl="1" indent="-242900">
              <a:lnSpc>
                <a:spcPts val="3110"/>
              </a:lnSpc>
              <a:buSzPct val="100000"/>
              <a:buFontTx/>
              <a:buChar char="•"/>
            </a:pPr>
            <a:r>
              <a:rPr lang="en-US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Contractual Obligation</a:t>
            </a:r>
          </a:p>
          <a:p>
            <a:pPr marL="700100" lvl="1" indent="-242900">
              <a:lnSpc>
                <a:spcPts val="3110"/>
              </a:lnSpc>
              <a:buSzPct val="100000"/>
              <a:buFontTx/>
              <a:buChar char="•"/>
            </a:pPr>
            <a:r>
              <a:rPr lang="en-US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Fear of </a:t>
            </a:r>
            <a:r>
              <a:rPr lang="en-US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</a:t>
            </a:r>
            <a:r>
              <a:rPr lang="en-US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Scarcity of Lot Availability in the future but l</a:t>
            </a:r>
            <a:r>
              <a:rPr lang="en-US" dirty="0" err="1">
                <a:solidFill>
                  <a:srgbClr val="E7E6E6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ots</a:t>
            </a:r>
            <a:r>
              <a:rPr lang="en-US" dirty="0">
                <a:solidFill>
                  <a:srgbClr val="E7E6E6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will be taken down more slowly </a:t>
            </a:r>
            <a:endParaRPr kumimoji="0" lang="en-US" b="0" i="0" u="none" strike="noStrike" kern="1200" cap="none" spc="0" normalizeH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“RACE </a:t>
            </a:r>
            <a:r>
              <a:rPr lang="en-US" sz="27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 the Bottom / Retch and Rally”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rgbClr val="E7E6E6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Get Rid of Inventory and Move 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“Land Prices Will Fall / Land Prices W</a:t>
            </a:r>
            <a:r>
              <a:rPr lang="en-US" sz="27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ill Rise/ There Is No Land”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7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“Bankers Need to Help, Interim Interest is DOUBLE”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7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“November / December Really Bad Months, Feb March was better”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7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“More and More incentives and Value Engineering”</a:t>
            </a:r>
          </a:p>
          <a:p>
            <a:pPr lvl="1">
              <a:lnSpc>
                <a:spcPts val="3110"/>
              </a:lnSpc>
              <a:spcBef>
                <a:spcPts val="2729"/>
              </a:spcBef>
              <a:buSzPct val="100000"/>
            </a:pPr>
            <a:endParaRPr lang="en-US" sz="2700" dirty="0">
              <a:solidFill>
                <a:srgbClr val="FFFFFF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700100" lvl="1" indent="-242900">
              <a:lnSpc>
                <a:spcPts val="3110"/>
              </a:lnSpc>
              <a:spcBef>
                <a:spcPts val="2729"/>
              </a:spcBef>
              <a:buSzPct val="100000"/>
              <a:buFontTx/>
              <a:buChar char="•"/>
            </a:pPr>
            <a:endParaRPr lang="en-US" sz="2700" b="1" dirty="0">
              <a:solidFill>
                <a:srgbClr val="FFFFFF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700100" lvl="1" indent="-242900">
              <a:lnSpc>
                <a:spcPts val="3110"/>
              </a:lnSpc>
              <a:spcBef>
                <a:spcPts val="2729"/>
              </a:spcBef>
              <a:buSzPct val="100000"/>
              <a:buFontTx/>
              <a:buChar char="•"/>
            </a:pPr>
            <a:endParaRPr lang="en-US" sz="2700" b="1" dirty="0">
              <a:solidFill>
                <a:srgbClr val="FFFFFF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indent="-242900">
              <a:lnSpc>
                <a:spcPts val="3110"/>
              </a:lnSpc>
              <a:spcBef>
                <a:spcPts val="2729"/>
              </a:spcBef>
              <a:buSzPct val="100000"/>
              <a:buFontTx/>
              <a:buChar char="•"/>
            </a:pPr>
            <a:r>
              <a:rPr lang="en-US" sz="27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Lots Will Get More and More Scarce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Development Cost / Competition from Municipalities/ Regulations (Storm Water and Sewer)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Difficulty in working with regulating authorities </a:t>
            </a:r>
            <a:endParaRPr lang="en-US" sz="2000" dirty="0">
              <a:solidFill>
                <a:srgbClr val="E7E6E6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noProof="0" dirty="0">
              <a:solidFill>
                <a:srgbClr val="E7E6E6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89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225335" y="119850"/>
            <a:ext cx="7741328" cy="728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Market Participants Comments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257452" y="803427"/>
            <a:ext cx="11807301" cy="59347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I </a:t>
            </a:r>
            <a:r>
              <a:rPr lang="en-US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not Go to Trends It is for Commercial Agents”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“Home Prices Will fall by 8% to 10%”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“According to Redfin News </a:t>
            </a:r>
            <a:r>
              <a:rPr lang="en-US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GBRMSA had the greatest decrease In the USA in pending Sales falling, 62% In 2022” (this is true I checked)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“We looked at 25 deals in Southeast ---- None of them worked”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“Lot Prices have hit a celling builders can only pay so much. We are shifting to rentals Townhouses and Multifamily.”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“Moratoriums have had an impact.  Stringent regulations are now the Moratorium.”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“Tom Cook’s Presentations are the best” (this is true I checked)</a:t>
            </a:r>
            <a:endParaRPr lang="en-US" sz="2000" noProof="0" dirty="0">
              <a:solidFill>
                <a:srgbClr val="E7E6E6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70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F7621D-E1AB-4664-B4EE-CB97AFA9FF54}"/>
              </a:ext>
            </a:extLst>
          </p:cNvPr>
          <p:cNvSpPr txBox="1"/>
          <p:nvPr/>
        </p:nvSpPr>
        <p:spPr>
          <a:xfrm>
            <a:off x="2933313" y="786070"/>
            <a:ext cx="6136170" cy="2981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Development</a:t>
            </a:r>
          </a:p>
        </p:txBody>
      </p:sp>
    </p:spTree>
    <p:extLst>
      <p:ext uri="{BB962C8B-B14F-4D97-AF65-F5344CB8AC3E}">
        <p14:creationId xmlns:p14="http://schemas.microsoft.com/office/powerpoint/2010/main" val="3016724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348267" y="453610"/>
            <a:ext cx="57477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Woodhill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American Homeland  Kevin </a:t>
            </a:r>
            <a:r>
              <a:rPr lang="en-US" sz="2400" b="1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Nguyen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Hoo Shoo Too and South Tiger Bend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194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Proposed Development 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Closed on Land 4-23 </a:t>
            </a:r>
          </a:p>
          <a:p>
            <a:pPr marL="800100" lvl="1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$36,000/ acre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Month Development Projected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Price(s) around TBD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45 to 65 x 120’ to 140’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Around $500</a:t>
            </a: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,000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Additional Features: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16- acre Common 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Area </a:t>
            </a:r>
          </a:p>
          <a:p>
            <a:pPr marL="742950" marR="0" lvl="1" indent="-285750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4-acre Lake </a:t>
            </a:r>
          </a:p>
          <a:p>
            <a:pPr marL="742950" marR="0" lvl="1" indent="-285750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1.26 Acre Water Pond</a:t>
            </a: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31A0D-2F55-4D2C-A1F5-691557549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66" y="286819"/>
            <a:ext cx="5747734" cy="63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90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92F9C-0AAF-4914-8E43-08F271C69FEB}"/>
              </a:ext>
            </a:extLst>
          </p:cNvPr>
          <p:cNvSpPr txBox="1"/>
          <p:nvPr/>
        </p:nvSpPr>
        <p:spPr>
          <a:xfrm>
            <a:off x="240804" y="1905505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 Cross Townhomes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Tower Capitol for Alvarez Construction        O’Neal Lane South of I-12</a:t>
            </a:r>
            <a:endParaRPr lang="en-US" sz="24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 52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Townhouse Attached Construction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 Construction 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Price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Sold in Bulk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25 x 90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Prices $250k to $275k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1C797-97CE-430C-8379-C5CE10B18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804" y="280549"/>
            <a:ext cx="5600700" cy="62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05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5495B8-EDD6-4A7A-8139-24FF530FCACB}"/>
              </a:ext>
            </a:extLst>
          </p:cNvPr>
          <p:cNvSpPr txBox="1"/>
          <p:nvPr/>
        </p:nvSpPr>
        <p:spPr>
          <a:xfrm>
            <a:off x="230743" y="324485"/>
            <a:ext cx="459737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Silverside Cove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Alvarez Construction</a:t>
            </a:r>
            <a:endParaRPr lang="en-US" sz="2800" dirty="0"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Staring Lane South of Perkins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 Lancaster and Tower Capital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</a:t>
            </a:r>
            <a:r>
              <a:rPr lang="en-US" sz="2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Size: 45’ x 120’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1700 sqft to 2500 sqft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$275</a:t>
            </a:r>
            <a:r>
              <a:rPr lang="en-US" sz="2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,000 to $350,000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 Under Construction Clearing   </a:t>
            </a:r>
            <a:endParaRPr lang="en-US" sz="28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B2D25E-14FF-451E-9EB7-1E4345312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695" y="192014"/>
            <a:ext cx="7059660" cy="647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8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A12ADF7-FBD3-4E19-BFFC-7E0C25E8A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75774"/>
              </p:ext>
            </p:extLst>
          </p:nvPr>
        </p:nvGraphicFramePr>
        <p:xfrm>
          <a:off x="454240" y="623655"/>
          <a:ext cx="11283519" cy="5610690"/>
        </p:xfrm>
        <a:graphic>
          <a:graphicData uri="http://schemas.openxmlformats.org/drawingml/2006/table">
            <a:tbl>
              <a:tblPr/>
              <a:tblGrid>
                <a:gridCol w="3892539">
                  <a:extLst>
                    <a:ext uri="{9D8B030D-6E8A-4147-A177-3AD203B41FA5}">
                      <a16:colId xmlns:a16="http://schemas.microsoft.com/office/drawing/2014/main" val="492648302"/>
                    </a:ext>
                  </a:extLst>
                </a:gridCol>
                <a:gridCol w="43437">
                  <a:extLst>
                    <a:ext uri="{9D8B030D-6E8A-4147-A177-3AD203B41FA5}">
                      <a16:colId xmlns:a16="http://schemas.microsoft.com/office/drawing/2014/main" val="3313339366"/>
                    </a:ext>
                  </a:extLst>
                </a:gridCol>
                <a:gridCol w="1894698">
                  <a:extLst>
                    <a:ext uri="{9D8B030D-6E8A-4147-A177-3AD203B41FA5}">
                      <a16:colId xmlns:a16="http://schemas.microsoft.com/office/drawing/2014/main" val="2987538519"/>
                    </a:ext>
                  </a:extLst>
                </a:gridCol>
                <a:gridCol w="1710492">
                  <a:extLst>
                    <a:ext uri="{9D8B030D-6E8A-4147-A177-3AD203B41FA5}">
                      <a16:colId xmlns:a16="http://schemas.microsoft.com/office/drawing/2014/main" val="3590898425"/>
                    </a:ext>
                  </a:extLst>
                </a:gridCol>
                <a:gridCol w="1802597">
                  <a:extLst>
                    <a:ext uri="{9D8B030D-6E8A-4147-A177-3AD203B41FA5}">
                      <a16:colId xmlns:a16="http://schemas.microsoft.com/office/drawing/2014/main" val="252308141"/>
                    </a:ext>
                  </a:extLst>
                </a:gridCol>
                <a:gridCol w="1939756">
                  <a:extLst>
                    <a:ext uri="{9D8B030D-6E8A-4147-A177-3AD203B41FA5}">
                      <a16:colId xmlns:a16="http://schemas.microsoft.com/office/drawing/2014/main" val="3639072024"/>
                    </a:ext>
                  </a:extLst>
                </a:gridCol>
              </a:tblGrid>
              <a:tr h="846215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Dollar Volume Entire GBR MLS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 Change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197357"/>
                  </a:ext>
                </a:extLst>
              </a:tr>
              <a:tr h="49321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 to 2022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 to 2021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 to 2021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68412"/>
                  </a:ext>
                </a:extLst>
              </a:tr>
              <a:tr h="48335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-9.55%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21.18%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47.78%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4.99%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019097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551811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-17.82%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-8.97%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-20.64%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-0.92%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185258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698838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-29.37%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-10.94%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-8.95%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-3.33%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119324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486214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-23.50%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10.66%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33.47%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6.30%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506828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952191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36.86%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79.23%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8.29%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222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88552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348266" y="1227885"/>
            <a:ext cx="57477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Eden Way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Tower Capitol / Alvarez Construction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Dunn Road / Lockhart Rd Livingston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73 SFR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 Construction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60 x 130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Bulk Sales: $55,000 to $65,000/ lot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$250k to $350k</a:t>
            </a:r>
            <a:endParaRPr lang="en-US" sz="24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930CF-799E-4FF0-B0CC-B2D5A8D9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733" y="261937"/>
            <a:ext cx="41910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6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348267" y="453610"/>
            <a:ext cx="57477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Materra Phase 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Woman’s Hospital </a:t>
            </a: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92 SFR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 Construction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Variers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$400k to $700k</a:t>
            </a:r>
            <a:endParaRPr lang="en-US" sz="24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EB16C-4BEF-405F-B648-EB013646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808" y="263265"/>
            <a:ext cx="5069992" cy="3554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FD108-7B74-4A39-B85F-213715B9C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896" y="3855443"/>
            <a:ext cx="6562725" cy="290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72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90F7A6-6A67-458B-8DFC-910C2512539A}"/>
              </a:ext>
            </a:extLst>
          </p:cNvPr>
          <p:cNvSpPr txBox="1"/>
          <p:nvPr/>
        </p:nvSpPr>
        <p:spPr>
          <a:xfrm>
            <a:off x="642967" y="3341999"/>
            <a:ext cx="1005513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Belle Savanne At Dutchtown | Level Homes </a:t>
            </a:r>
            <a:endParaRPr lang="en-US" sz="1600" dirty="0"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3</a:t>
            </a:r>
            <a:r>
              <a:rPr lang="en-US" sz="1800" b="1" baseline="30000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RD</a:t>
            </a:r>
            <a:r>
              <a:rPr lang="en-US" sz="1800" b="1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And Final Phase Now Selling</a:t>
            </a:r>
            <a:endParaRPr lang="en-US" sz="1600" dirty="0"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 Off Old Jefferson Geismar, Louisiana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284 total; 95 lots in the final phase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2,200 to 3,200 Phase 1 and Phase 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Last Years Advertised Home Price: $300,000 to $450,000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Now Selling from the $360,000’s  AND UP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 Resort-style community pool and cabana — NOW OPEN. Walkable community with scenic lakes and green space. Note: Phase 1 and Phase 2 SOLD OUT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7655D-8F4D-4919-A1D1-9A6D739A1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15" y="171276"/>
            <a:ext cx="4149217" cy="2779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7B3FC-C15E-42B1-998D-7C7BFACC6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413" y="15479"/>
            <a:ext cx="5789674" cy="30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4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348267" y="453610"/>
            <a:ext cx="574773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Heritage Crossing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Double D of Louisiana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Hwy 44 and LA Hwy 30  Ascension</a:t>
            </a: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79 SFR and 17 TH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 Construction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Closed on Land 4-23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Multifamily The Waters Edge 300 units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Retail Development Completed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 60,000 sqft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45 to 55 x 120’ to 140’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Bulk Sales: $97,500 Per lot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Around $500</a:t>
            </a: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,000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Additional Features: TND Town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3FEB6-14BF-403F-B8D8-63958A31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57218" y="1127749"/>
            <a:ext cx="6577988" cy="46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369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5495B8-EDD6-4A7A-8139-24FF530FCACB}"/>
              </a:ext>
            </a:extLst>
          </p:cNvPr>
          <p:cNvSpPr txBox="1"/>
          <p:nvPr/>
        </p:nvSpPr>
        <p:spPr>
          <a:xfrm>
            <a:off x="119937" y="3153104"/>
            <a:ext cx="585198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Clare Court | Level Homes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On Cornerview Rd.,  Prairieville, Louisiana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37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1900 sqft to 2500 sqft 15 Available Floor Plans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</a:t>
            </a: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Coming Soon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 Now Selling  </a:t>
            </a:r>
            <a:endParaRPr lang="en-US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 Premium water-front homesites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A580F-61AC-4CCD-839B-548E18C48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2" y="192014"/>
            <a:ext cx="6878486" cy="2767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FE660-CC13-44FF-ACE2-B744CD746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41898" y="1477939"/>
            <a:ext cx="6408683" cy="38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4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2CC6E2-B955-417F-9D80-3ACB252EF1F3}"/>
              </a:ext>
            </a:extLst>
          </p:cNvPr>
          <p:cNvSpPr txBox="1"/>
          <p:nvPr/>
        </p:nvSpPr>
        <p:spPr>
          <a:xfrm>
            <a:off x="733676" y="3618998"/>
            <a:ext cx="70673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Pelican Lakes| D.R. Horton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New Phase Coming Soon: July 2023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Baton Rouge off Burbank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122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40 X 110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1,380 – 1,610 sq. ft. living area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Home Prices $270,000 to $320,000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Ponds, playground, pool and clubhouse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BDD35-51D1-4874-82A2-5BE666192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9" y="382012"/>
            <a:ext cx="5541002" cy="3046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F97C0-4B9D-402E-B20B-D36B800A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720" y="192014"/>
            <a:ext cx="4660100" cy="60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96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0AF946-A416-4656-9C1F-D92EDD75D234}"/>
              </a:ext>
            </a:extLst>
          </p:cNvPr>
          <p:cNvSpPr txBox="1"/>
          <p:nvPr/>
        </p:nvSpPr>
        <p:spPr>
          <a:xfrm>
            <a:off x="488272" y="305068"/>
            <a:ext cx="1141668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Delaune Estates | Level Homes</a:t>
            </a:r>
          </a:p>
          <a:p>
            <a:r>
              <a:rPr lang="en-US" sz="4000" dirty="0"/>
              <a:t>New Community Coming Soon!</a:t>
            </a:r>
          </a:p>
          <a:p>
            <a:r>
              <a:rPr lang="en-US" sz="4000" dirty="0"/>
              <a:t>•	Location: Hwy 73 Near I-10 Prairieville, Louisiana</a:t>
            </a:r>
          </a:p>
          <a:p>
            <a:r>
              <a:rPr lang="en-US" sz="4000" dirty="0"/>
              <a:t>•	Lot count: 245</a:t>
            </a:r>
          </a:p>
          <a:p>
            <a:r>
              <a:rPr lang="en-US" sz="4000" dirty="0"/>
              <a:t>•	Home Price: coming soon</a:t>
            </a:r>
          </a:p>
          <a:p>
            <a:r>
              <a:rPr lang="en-US" sz="4000" dirty="0"/>
              <a:t>•	Home Size: 1,757 to 3,210 SF</a:t>
            </a:r>
          </a:p>
          <a:p>
            <a:r>
              <a:rPr lang="en-US" sz="4000" dirty="0"/>
              <a:t>•	Market Date: late 2023</a:t>
            </a:r>
          </a:p>
          <a:p>
            <a:r>
              <a:rPr lang="en-US" sz="4000" dirty="0"/>
              <a:t>•	Additional Features/Amenities:</a:t>
            </a:r>
          </a:p>
          <a:p>
            <a:r>
              <a:rPr lang="en-US" sz="4000" dirty="0"/>
              <a:t>•	Premium water-front homesites</a:t>
            </a:r>
          </a:p>
        </p:txBody>
      </p:sp>
    </p:spTree>
    <p:extLst>
      <p:ext uri="{BB962C8B-B14F-4D97-AF65-F5344CB8AC3E}">
        <p14:creationId xmlns:p14="http://schemas.microsoft.com/office/powerpoint/2010/main" val="496220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CFCF4-6181-4979-BB5A-E32A4BE2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74" y="339500"/>
            <a:ext cx="5640934" cy="2807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1386A-4D36-4D5D-9692-645F55BD6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53" y="339500"/>
            <a:ext cx="4305300" cy="2981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AA7188-59AF-408B-820D-417D00D180BE}"/>
              </a:ext>
            </a:extLst>
          </p:cNvPr>
          <p:cNvSpPr txBox="1"/>
          <p:nvPr/>
        </p:nvSpPr>
        <p:spPr>
          <a:xfrm>
            <a:off x="251634" y="3718679"/>
            <a:ext cx="1069531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WATER’S EDGE</a:t>
            </a:r>
            <a:r>
              <a:rPr lang="en-US" sz="1800" b="1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| Level Homes </a:t>
            </a:r>
            <a:endParaRPr lang="en-US" sz="1800" dirty="0"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Community! </a:t>
            </a:r>
            <a:endParaRPr lang="en-US" sz="1800" dirty="0"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Baton Rouge, Louisiana — Inside Lexington Estates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76 In Phase 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From $410s  Last Year $300,000s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1,670 To 2,600 SF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NOW SELLING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</a:t>
            </a:r>
            <a:r>
              <a:rPr lang="en-US" sz="18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Gated community with lakes and green space. Resort-style community pool and cabana, located near major golf course, L’Auberge Casino, shopping, dining, and entertainment. Premium water-front homesites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425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283D68-0E53-4D6B-AAF6-C1B9ACF2BC08}"/>
              </a:ext>
            </a:extLst>
          </p:cNvPr>
          <p:cNvSpPr txBox="1"/>
          <p:nvPr/>
        </p:nvSpPr>
        <p:spPr>
          <a:xfrm>
            <a:off x="593455" y="3662242"/>
            <a:ext cx="1094703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Tiger Pointe | D.R. Horton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Baton Rouge off Tiger Bend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52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40 x 135 &amp; 35 x70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1,858 - 2,532 sq. ft. living area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Starting in the $300,000s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Pond, community green space, sidewalks, and curb and gutter.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93A1A-06EE-4026-97B9-F4C44A323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06" y="153100"/>
            <a:ext cx="5402293" cy="3056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5282C-97C6-4FDD-B3D7-8EDD81954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566" y="257286"/>
            <a:ext cx="3895725" cy="29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95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159799" y="79749"/>
            <a:ext cx="6152226" cy="672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Lakes at Harveston |  John Fetzer and Mike Wampold </a:t>
            </a:r>
            <a:r>
              <a:rPr lang="en-US" sz="2000" b="1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186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3-11-2022 to </a:t>
            </a: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4-25-2022: 11 Home Sales Reported to MLS  March of 2023 Closed 5 sales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Price Per Square Foot $264.18 to $317.77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Median Home Price Per Square Foot $2743 2022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Median Home Price Per Square Foot $292  2023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Price(s) from $120,000 to $130,000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45 to 65 x 120’ to 140’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Size: 2,000 to 3,000 Square Foot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$590,000 to $1,100,000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Additional Features: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Center overlooking the 50- acre Harveston Lake with fountains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Building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Fitness Center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Cabana with Grill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Pool and Splash Pad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Mail Center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Multi-Use Trails and Walks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7CAE9939-47BF-4FE2-B297-78B59470E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03" y="1170733"/>
            <a:ext cx="4883908" cy="45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63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368275"/>
            <a:ext cx="2677249" cy="16455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Dollar Volume Entire MLS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4147577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Entire MLS All Homes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F50FBA-6601-467B-8B7C-7B7D87690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40307"/>
              </p:ext>
            </p:extLst>
          </p:nvPr>
        </p:nvGraphicFramePr>
        <p:xfrm>
          <a:off x="837614" y="677901"/>
          <a:ext cx="10516771" cy="4158186"/>
        </p:xfrm>
        <a:graphic>
          <a:graphicData uri="http://schemas.openxmlformats.org/drawingml/2006/table">
            <a:tbl>
              <a:tblPr/>
              <a:tblGrid>
                <a:gridCol w="3677780">
                  <a:extLst>
                    <a:ext uri="{9D8B030D-6E8A-4147-A177-3AD203B41FA5}">
                      <a16:colId xmlns:a16="http://schemas.microsoft.com/office/drawing/2014/main" val="754620693"/>
                    </a:ext>
                  </a:extLst>
                </a:gridCol>
                <a:gridCol w="39938">
                  <a:extLst>
                    <a:ext uri="{9D8B030D-6E8A-4147-A177-3AD203B41FA5}">
                      <a16:colId xmlns:a16="http://schemas.microsoft.com/office/drawing/2014/main" val="1108720999"/>
                    </a:ext>
                  </a:extLst>
                </a:gridCol>
                <a:gridCol w="1742106">
                  <a:extLst>
                    <a:ext uri="{9D8B030D-6E8A-4147-A177-3AD203B41FA5}">
                      <a16:colId xmlns:a16="http://schemas.microsoft.com/office/drawing/2014/main" val="4273064857"/>
                    </a:ext>
                  </a:extLst>
                </a:gridCol>
                <a:gridCol w="1572735">
                  <a:extLst>
                    <a:ext uri="{9D8B030D-6E8A-4147-A177-3AD203B41FA5}">
                      <a16:colId xmlns:a16="http://schemas.microsoft.com/office/drawing/2014/main" val="2806098198"/>
                    </a:ext>
                  </a:extLst>
                </a:gridCol>
                <a:gridCol w="1657421">
                  <a:extLst>
                    <a:ext uri="{9D8B030D-6E8A-4147-A177-3AD203B41FA5}">
                      <a16:colId xmlns:a16="http://schemas.microsoft.com/office/drawing/2014/main" val="2180024342"/>
                    </a:ext>
                  </a:extLst>
                </a:gridCol>
                <a:gridCol w="1826791">
                  <a:extLst>
                    <a:ext uri="{9D8B030D-6E8A-4147-A177-3AD203B41FA5}">
                      <a16:colId xmlns:a16="http://schemas.microsoft.com/office/drawing/2014/main" val="774293030"/>
                    </a:ext>
                  </a:extLst>
                </a:gridCol>
              </a:tblGrid>
              <a:tr h="356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New Home Dollar Volume</a:t>
                      </a:r>
                    </a:p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Entire MLS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 Change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1583"/>
                  </a:ext>
                </a:extLst>
              </a:tr>
              <a:tr h="36344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 to 2022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 to 2021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 to 2021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309182"/>
                  </a:ext>
                </a:extLst>
              </a:tr>
              <a:tr h="356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4.04%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12.25%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38.82%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739178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033322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3.37%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17422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719245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-53.52%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-29.13%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-4.23%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-18.15%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497136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938536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-28.80%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-5.90%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10.66%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3.45%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274885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225807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34.73%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24.09%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58.31%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13.02%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24203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8" cy="6856286"/>
          </a:xfrm>
          <a:prstGeom prst="rect">
            <a:avLst/>
          </a:prstGeom>
          <a:noFill/>
        </p:spPr>
      </p:sp>
      <p:sp>
        <p:nvSpPr>
          <p:cNvPr id="3" name="Object 2"/>
          <p:cNvSpPr/>
          <p:nvPr/>
        </p:nvSpPr>
        <p:spPr>
          <a:xfrm>
            <a:off x="476131" y="2368275"/>
            <a:ext cx="2677249" cy="16455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Dollar Volume Entire MLS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147577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New Home Sales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4CD02E-F606-452C-8579-81E0641F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51093"/>
            <a:ext cx="11858625" cy="65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1943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1941</Words>
  <Application>Microsoft Office PowerPoint</Application>
  <PresentationFormat>Widescreen</PresentationFormat>
  <Paragraphs>395</Paragraphs>
  <Slides>60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Arial</vt:lpstr>
      <vt:lpstr>Calibri</vt:lpstr>
      <vt:lpstr>Calibri Light</vt:lpstr>
      <vt:lpstr>Cambria</vt:lpstr>
      <vt:lpstr>Corbel</vt:lpstr>
      <vt:lpstr>Courier New</vt:lpstr>
      <vt:lpstr>Helvetica</vt:lpstr>
      <vt:lpstr>Lato</vt:lpstr>
      <vt:lpstr>Lato Light</vt:lpstr>
      <vt:lpstr>Montserrat</vt:lpstr>
      <vt:lpstr>Symbol</vt:lpstr>
      <vt:lpstr>Wingdings</vt:lpstr>
      <vt:lpstr>2_Office Theme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SALES 2022 and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HOMES FOR SALE</vt:lpstr>
      <vt:lpstr>All Homes Listed for Sale GBRMLS</vt:lpstr>
      <vt:lpstr>New Homes  Listed For Sale GBR MLS</vt:lpstr>
      <vt:lpstr>New Homes  Listed For Sale EBR</vt:lpstr>
      <vt:lpstr>New Homes Listed for Sale Ascension</vt:lpstr>
      <vt:lpstr>New Homes Listed for Sale Livingston </vt:lpstr>
      <vt:lpstr>Townhouses Listed for Sale</vt:lpstr>
      <vt:lpstr>Homes  For Sale By City</vt:lpstr>
      <vt:lpstr>REO and Short Sales</vt:lpstr>
      <vt:lpstr>Homes  For Sale Sample Subdivision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Cook</dc:creator>
  <cp:lastModifiedBy>Alex Cook</cp:lastModifiedBy>
  <cp:revision>43</cp:revision>
  <dcterms:created xsi:type="dcterms:W3CDTF">2023-04-24T21:33:37Z</dcterms:created>
  <dcterms:modified xsi:type="dcterms:W3CDTF">2023-04-26T16:17:32Z</dcterms:modified>
</cp:coreProperties>
</file>