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84" r:id="rId2"/>
    <p:sldId id="485" r:id="rId3"/>
    <p:sldId id="486" r:id="rId4"/>
    <p:sldId id="487" r:id="rId5"/>
    <p:sldId id="488" r:id="rId6"/>
    <p:sldId id="489" r:id="rId7"/>
    <p:sldId id="490" r:id="rId8"/>
    <p:sldId id="491" r:id="rId9"/>
    <p:sldId id="492" r:id="rId10"/>
    <p:sldId id="493" r:id="rId11"/>
    <p:sldId id="494" r:id="rId12"/>
    <p:sldId id="495" r:id="rId13"/>
    <p:sldId id="508" r:id="rId14"/>
    <p:sldId id="505" r:id="rId15"/>
    <p:sldId id="506" r:id="rId16"/>
    <p:sldId id="507" r:id="rId17"/>
    <p:sldId id="509" r:id="rId18"/>
    <p:sldId id="510" r:id="rId19"/>
    <p:sldId id="511" r:id="rId20"/>
    <p:sldId id="512" r:id="rId21"/>
    <p:sldId id="513" r:id="rId22"/>
    <p:sldId id="514" r:id="rId23"/>
    <p:sldId id="515" r:id="rId24"/>
    <p:sldId id="516" r:id="rId25"/>
    <p:sldId id="517" r:id="rId26"/>
    <p:sldId id="518" r:id="rId27"/>
    <p:sldId id="519" r:id="rId28"/>
    <p:sldId id="520" r:id="rId29"/>
    <p:sldId id="521" r:id="rId30"/>
    <p:sldId id="522" r:id="rId31"/>
    <p:sldId id="291" r:id="rId32"/>
    <p:sldId id="523" r:id="rId33"/>
    <p:sldId id="524" r:id="rId34"/>
    <p:sldId id="496" r:id="rId35"/>
    <p:sldId id="497" r:id="rId36"/>
    <p:sldId id="498" r:id="rId37"/>
    <p:sldId id="499" r:id="rId38"/>
    <p:sldId id="503" r:id="rId39"/>
    <p:sldId id="500" r:id="rId40"/>
    <p:sldId id="502" r:id="rId41"/>
    <p:sldId id="501" r:id="rId42"/>
    <p:sldId id="504" r:id="rId43"/>
    <p:sldId id="525" r:id="rId44"/>
    <p:sldId id="526" r:id="rId45"/>
    <p:sldId id="354" r:id="rId46"/>
    <p:sldId id="527" r:id="rId47"/>
    <p:sldId id="528" r:id="rId48"/>
    <p:sldId id="29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F1541-FA88-44B2-BE8F-7612F57264B8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95996-B253-4C20-832B-423E79E31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7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FBBE-6D96-94CA-3D1F-A326662FA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30AF6C-EC08-C89C-794D-E1A1D65B7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4185A-103D-075B-5C06-7B68DFF19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6B3A5-405A-BADA-1782-1680DB97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E513C-C8C2-72E7-3D61-5B21DE94C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3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3ED0-B1A8-CA52-D01C-6D867CA8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722AFA-9AA3-A80F-CCFD-CCAA8EA7A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1DB6E-DF35-9FF2-9AEB-EC33C36F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7DD04-3A98-2329-782F-2B543DD6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94484-25E7-0345-3C5A-DAF15CEC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82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1E103-676C-9B29-1E88-40AEA2D009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7EC6B-37FD-0666-590B-A473C836AE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42C73-0F87-9668-B0C9-CA9E6CFB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5F838-4436-8232-CF03-0C26D181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3978D-895B-7E76-FF0B-ED187CBF4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31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07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042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51D4-33E1-1CF0-D6FB-B481749A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1354F-5C45-C81C-34B5-A912E1F02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C7DBB-E4A4-AFF6-9AFB-62C27BB0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AAF46-25B6-A2E6-581B-BFC78390A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AC53A-53E6-C165-9C23-2572453B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3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7381-9873-F38D-64AA-63AD3DCC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D921-E040-D4DB-8CAC-DC593A5DF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10301-9C5B-F0A1-AD2C-A44B0E645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82629-BD1F-7251-EF14-B0BB9448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4AF82-69B0-CA50-4121-920BC589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5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5A387-CEAB-4887-AF18-40047E94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151BF-F116-7ACE-7A9D-A42472968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DA8B1-746E-611D-7314-7D21CC328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A5EFE-464E-2B0D-8C51-EE992F1FF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7C4A8-E4C6-C9F5-F4A9-CE9BE4009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1CFECF-E820-CEA0-3340-225E23F3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0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BD202-26FB-41DF-6F5C-A5A9887F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2F3D8-D480-FB23-060C-333F87E2E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DC5387-75E8-9856-DC7E-68280C180E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2AA15D-6D9E-FF51-2A67-0BE33CDCA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37FA1A-E6AC-7CFE-3ECB-02844CD1C1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8BD296-2462-131E-2C04-12D48337E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586B28-68F9-73FE-A287-A57A8C17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EB4B5C-4738-D3D2-CA12-93F45C35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0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49784-C6E8-FAC9-1C48-8C0D39FC4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700F3-835C-D6EF-E5B6-07F8932C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CF66B-02E6-4418-8CFA-9C34E3A4E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B17269-24A9-C253-3DC6-6C1CF1C61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03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E58932-1300-59F0-4061-9F4BE7DE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0CA963-ADFF-F0D2-BD60-543305EE6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7E718-9F79-283C-EDEA-5A32D0D5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6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756A-752D-6885-AE78-F3E1D92B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3171-A3F2-B819-478E-7D8BACF34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CB78B-1136-E0F5-E8B7-16D64C013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5189A-9CD4-A495-400D-2147D2961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9E9B7-FFAE-85E5-DEDE-8200A5327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8D93-F77F-D2E1-2B83-08DAFC717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020BB-867C-22C3-A6C2-BC040986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881700-561B-A5B1-8EFA-066842C4A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72E4-4625-C6BF-BA02-AE1A59A39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2B4D3-A6D7-46E4-3C81-1E8808CE7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9126-0BCA-A184-A516-CA75CC4F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FCB31-9CE4-B155-984D-AC743805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6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14CE1-2F56-66DA-9A73-915693B2C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E2078-7742-BEC9-030E-FDCA7828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BE28B-3989-5062-FF8E-35DD6E5FB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3418A-1EF5-4DCE-A355-A6039D3A7D3C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5CC6-D152-7345-5CAE-AF16F3006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A2C55-FDC5-0B96-CF1F-CF6300DC8B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76273-807D-431E-96C3-5E567CCF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8472" y="171856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31"/>
          <p:cNvSpPr txBox="1">
            <a:spLocks/>
          </p:cNvSpPr>
          <p:nvPr/>
        </p:nvSpPr>
        <p:spPr>
          <a:xfrm>
            <a:off x="2270889" y="5076419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PRESENTED 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Brian S. Andrews, CMB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Executive Director of the Real Estate Research Institute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Hermann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Moyse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, Jr. / Louisiana Bankers Association Instructor in Banking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E. J. </a:t>
            </a:r>
            <a:r>
              <a:rPr kumimoji="0" lang="en-US" alt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Ourso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 College of Business, Department of Finance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88948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Louisiana State University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270888" y="3429000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FINANCE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4" y="4843419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F55297-95CF-4395-A50A-9A5A11EA4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1318" y="1002294"/>
            <a:ext cx="2686856" cy="268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C9F5F-3C8F-C82C-A4E3-C5AE59009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53" y="463242"/>
            <a:ext cx="11412603" cy="488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19B317B-2F76-14D1-58E5-5C0D358F3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90" y="353759"/>
            <a:ext cx="11242019" cy="51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0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The Banks,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Savings &amp; Loans, Credit Unions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1100" b="1" i="1" u="none" strike="noStrike" kern="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cs typeface="Arial" panose="020B0604020202020204" pitchFamily="34" charset="0"/>
              <a:sym typeface="Arial" panose="020B0604020202020204" pitchFamily="34" charset="0"/>
              <a:rtl val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1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D777AC-54EB-752A-1621-1EFA355E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0" y="252412"/>
            <a:ext cx="952500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8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FE62B8-2007-D1EA-6788-3C2872DD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771" y="794051"/>
            <a:ext cx="7631013" cy="54936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2FD-2958-E13C-A266-DDB3D4E3D8DD}"/>
              </a:ext>
            </a:extLst>
          </p:cNvPr>
          <p:cNvSpPr txBox="1"/>
          <p:nvPr/>
        </p:nvSpPr>
        <p:spPr>
          <a:xfrm>
            <a:off x="1336395" y="158931"/>
            <a:ext cx="9519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Loan Composition at Louisiana-Chartered Financial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3982615" y="6329736"/>
            <a:ext cx="422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Call Reports as of December 31st</a:t>
            </a:r>
          </a:p>
        </p:txBody>
      </p:sp>
    </p:spTree>
    <p:extLst>
      <p:ext uri="{BB962C8B-B14F-4D97-AF65-F5344CB8AC3E}">
        <p14:creationId xmlns:p14="http://schemas.microsoft.com/office/powerpoint/2010/main" val="182043098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2FD-2958-E13C-A266-DDB3D4E3D8DD}"/>
              </a:ext>
            </a:extLst>
          </p:cNvPr>
          <p:cNvSpPr txBox="1"/>
          <p:nvPr/>
        </p:nvSpPr>
        <p:spPr>
          <a:xfrm>
            <a:off x="1336395" y="158931"/>
            <a:ext cx="9611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 Composition at Louisiana-Chartered Financial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3982615" y="6329736"/>
            <a:ext cx="422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Call Reports as of December 31st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56D2D0-CE2B-7F14-CAFD-21504B30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410" y="664341"/>
            <a:ext cx="8123176" cy="56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65299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AD2FD-2958-E13C-A266-DDB3D4E3D8DD}"/>
              </a:ext>
            </a:extLst>
          </p:cNvPr>
          <p:cNvSpPr txBox="1"/>
          <p:nvPr/>
        </p:nvSpPr>
        <p:spPr>
          <a:xfrm>
            <a:off x="1119988" y="168574"/>
            <a:ext cx="9952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Deposit Composition at Louisiana-Chartered Financial Institutions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3982615" y="6329736"/>
            <a:ext cx="422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Call Reports as of December 31st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6304AC-93AF-42C6-11B8-EC2D8C7FF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46" y="634325"/>
            <a:ext cx="8197790" cy="57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16871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Commercial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Real Estate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Finance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1100" b="1" i="1" u="none" strike="noStrike" kern="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cs typeface="Arial" panose="020B0604020202020204" pitchFamily="34" charset="0"/>
              <a:sym typeface="Arial" panose="020B0604020202020204" pitchFamily="34" charset="0"/>
              <a:rtl val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F7BF6-6E01-E50C-8D23-3045B16A2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217" y="305581"/>
            <a:ext cx="8341566" cy="6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4532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9652D-8E5B-7733-81E7-55DA916D6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823" y="108668"/>
            <a:ext cx="8556171" cy="622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4558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8352" y="0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60434" y="2177987"/>
            <a:ext cx="5143500" cy="349726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Jim Purgerson, CCIM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Committee Chair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Citizens Bank &amp; Trust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Brian S. Andrews, CMB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Speaker and TRENDS Magazine Research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The Real Estate Research Institute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/>
                <a:rtl val="0"/>
              </a:rPr>
              <a:t>At LSU’s E. J. Ourso College of Business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72720" y="2177987"/>
            <a:ext cx="4152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Scott Gaudin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Currency Bank</a:t>
            </a: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Holly Hidalgo-DeKeyzer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Investar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C. Brett Blanchard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Cadence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Tommy Kehoe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Eustis Commercial Mortgage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T. Jefferson Fair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American Planning Corporation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Lato Light" panose="020F0502020204030203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6" name="Shape 32"/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FINANCE COMMITTEE MEMBERS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32326" y="1265129"/>
            <a:ext cx="45719" cy="4559474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300CE-DC85-4D36-8E85-307E9C5DF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1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1E49F0-43A9-0462-EBD7-0E9622D72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960" y="61151"/>
            <a:ext cx="8864080" cy="606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884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F8655B-F6F3-6114-4901-A99D9DE23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11" y="220487"/>
            <a:ext cx="8472195" cy="6161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835302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B5B5A6-8F14-7A2E-5AFC-83E112C67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88" y="114184"/>
            <a:ext cx="8546841" cy="62155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288335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41D09-4E39-DDA3-C804-C57EAA641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559" y="0"/>
            <a:ext cx="8724121" cy="63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0491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2" name="Picture 1" descr="Chart, bar chart&#10;&#10;Description automatically generated">
            <a:extLst>
              <a:ext uri="{FF2B5EF4-FFF2-40B4-BE49-F238E27FC236}">
                <a16:creationId xmlns:a16="http://schemas.microsoft.com/office/drawing/2014/main" id="{9B9AA9F8-6C5A-D776-0F0A-FF1270806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125" y="265167"/>
            <a:ext cx="8341567" cy="6064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59518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28FAD95-5014-BB75-0DDF-30283154B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733" y="337533"/>
            <a:ext cx="8232352" cy="59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9120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2" name="Picture 1" descr="Chart, histogram&#10;&#10;Description automatically generated">
            <a:extLst>
              <a:ext uri="{FF2B5EF4-FFF2-40B4-BE49-F238E27FC236}">
                <a16:creationId xmlns:a16="http://schemas.microsoft.com/office/drawing/2014/main" id="{36D20A23-5BD1-95D3-A5DC-859C6D02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734" y="90538"/>
            <a:ext cx="8550350" cy="62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4061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8C08FB-D9B8-F316-2056-638DCE49474D}"/>
              </a:ext>
            </a:extLst>
          </p:cNvPr>
          <p:cNvSpPr txBox="1"/>
          <p:nvPr/>
        </p:nvSpPr>
        <p:spPr>
          <a:xfrm>
            <a:off x="2444620" y="6329736"/>
            <a:ext cx="715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Mortgage Bankers Association Commercial/Multifamily Data Books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0C4908-00FA-44C9-4FD1-C6F0B4F27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27" y="307995"/>
            <a:ext cx="9079364" cy="60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426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501EEC-A8D3-2C8D-8EB0-5214DD22C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687" y="438539"/>
            <a:ext cx="10904626" cy="5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3002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17424A-18E7-2161-C813-994C40714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38" y="536028"/>
            <a:ext cx="10399814" cy="53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8754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TEAM FINANCE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B3E8C7-D190-469F-A8DE-42F6F378EC3C}"/>
              </a:ext>
            </a:extLst>
          </p:cNvPr>
          <p:cNvSpPr txBox="1"/>
          <p:nvPr/>
        </p:nvSpPr>
        <p:spPr>
          <a:xfrm>
            <a:off x="2578755" y="988759"/>
            <a:ext cx="6383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The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Commercial Mortgage Trends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Residential Mortgage Trends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11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Residential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Real Estate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Finance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1100" b="1" i="1" u="none" strike="noStrike" kern="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cs typeface="Arial" panose="020B0604020202020204" pitchFamily="34" charset="0"/>
              <a:sym typeface="Arial" panose="020B0604020202020204" pitchFamily="34" charset="0"/>
              <a:rtl val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2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19AA83-D159-A560-6B7B-6E134AB5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462" y="352425"/>
            <a:ext cx="86010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2271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8C56DA-0485-4076-8308-7C4AAD370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543" y="209550"/>
            <a:ext cx="90392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9133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EF430D-BB48-E6EF-0373-160F494ED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03" y="908207"/>
            <a:ext cx="9620005" cy="5949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8FA8F-8F4B-A40D-195B-342A97637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42" y="250982"/>
            <a:ext cx="2857500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EBD94-4732-858D-3F23-F9C2EA5E8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9369" y="377646"/>
            <a:ext cx="2522439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62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D8FA8F-8F4B-A40D-195B-342A97637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42" y="250982"/>
            <a:ext cx="2857500" cy="6572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4EBD94-4732-858D-3F23-F9C2EA5E8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69" y="377646"/>
            <a:ext cx="2522439" cy="4038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063D42-1E2D-0F4B-0703-49716F38D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42" y="908207"/>
            <a:ext cx="9544007" cy="585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02974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81B09-C5A3-007A-8DBA-9DE5F91EDD5B}"/>
              </a:ext>
            </a:extLst>
          </p:cNvPr>
          <p:cNvSpPr txBox="1"/>
          <p:nvPr/>
        </p:nvSpPr>
        <p:spPr>
          <a:xfrm>
            <a:off x="1436914" y="961053"/>
            <a:ext cx="8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Do Mortgage Lenders Look For?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EABE5-C505-3B62-E2F9-F1EF975E0258}"/>
              </a:ext>
            </a:extLst>
          </p:cNvPr>
          <p:cNvSpPr txBox="1"/>
          <p:nvPr/>
        </p:nvSpPr>
        <p:spPr>
          <a:xfrm>
            <a:off x="1586204" y="1800808"/>
            <a:ext cx="7996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Credit Score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Payment 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Income and Employment History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Debt-to-Income Ratio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Down Payment</a:t>
            </a:r>
          </a:p>
        </p:txBody>
      </p:sp>
    </p:spTree>
    <p:extLst>
      <p:ext uri="{BB962C8B-B14F-4D97-AF65-F5344CB8AC3E}">
        <p14:creationId xmlns:p14="http://schemas.microsoft.com/office/powerpoint/2010/main" val="4034827554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81B09-C5A3-007A-8DBA-9DE5F91EDD5B}"/>
              </a:ext>
            </a:extLst>
          </p:cNvPr>
          <p:cNvSpPr txBox="1"/>
          <p:nvPr/>
        </p:nvSpPr>
        <p:spPr>
          <a:xfrm>
            <a:off x="1436914" y="961053"/>
            <a:ext cx="8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Credit Scores and Credit Reports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EABE5-C505-3B62-E2F9-F1EF975E0258}"/>
              </a:ext>
            </a:extLst>
          </p:cNvPr>
          <p:cNvSpPr txBox="1"/>
          <p:nvPr/>
        </p:nvSpPr>
        <p:spPr>
          <a:xfrm>
            <a:off x="1306285" y="1800808"/>
            <a:ext cx="94985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medical debt to be removed from credit reports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‘Buy now, pay later’ accounts added to credit files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credit reports available through the end of 2023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emphasis on ‘trended data’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478C2-8F8A-7CB5-6680-459CFF02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59" y="415176"/>
            <a:ext cx="1656032" cy="41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9511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881B09-C5A3-007A-8DBA-9DE5F91EDD5B}"/>
              </a:ext>
            </a:extLst>
          </p:cNvPr>
          <p:cNvSpPr txBox="1"/>
          <p:nvPr/>
        </p:nvSpPr>
        <p:spPr>
          <a:xfrm>
            <a:off x="1436914" y="961053"/>
            <a:ext cx="81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Average FICO Scores in Louisiana</a:t>
            </a:r>
          </a:p>
        </p:txBody>
      </p:sp>
      <p:graphicFrame>
        <p:nvGraphicFramePr>
          <p:cNvPr id="8" name="Table 10">
            <a:extLst>
              <a:ext uri="{FF2B5EF4-FFF2-40B4-BE49-F238E27FC236}">
                <a16:creationId xmlns:a16="http://schemas.microsoft.com/office/drawing/2014/main" id="{34C5F6A1-F8E9-F7BB-F292-FE9B396E80C7}"/>
              </a:ext>
            </a:extLst>
          </p:cNvPr>
          <p:cNvGraphicFramePr>
            <a:graphicFrameLocks noGrp="1"/>
          </p:cNvGraphicFramePr>
          <p:nvPr/>
        </p:nvGraphicFramePr>
        <p:xfrm>
          <a:off x="1537478" y="1895323"/>
          <a:ext cx="812799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3155313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729270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96786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Median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National City Rank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23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Baton Rouge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28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New Orleans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211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Lafayette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1701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07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Shreveport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4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777173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F1C93-6298-2703-F68E-6B0DCB081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58157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05FCCA-FFFC-77F5-E25E-D72F3BE81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609" y="69687"/>
            <a:ext cx="8918388" cy="658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1625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The Economy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1100" b="1" i="1" u="none" strike="noStrike" kern="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cs typeface="Arial" panose="020B0604020202020204" pitchFamily="34" charset="0"/>
              <a:sym typeface="Arial" panose="020B0604020202020204" pitchFamily="34" charset="0"/>
              <a:rtl val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69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FBACC-DB0B-5BE9-A064-EEE53B309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03090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66A9A-E66C-A60C-DF3D-B2733EA80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787" y="405182"/>
            <a:ext cx="9646425" cy="53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31273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43968F2-2256-CFEF-CE7D-24CDCB3E2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866" y="498743"/>
            <a:ext cx="8796267" cy="586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6417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Wrap-Up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1100" b="1" i="1" u="none" strike="noStrike" kern="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cs typeface="Arial" panose="020B0604020202020204" pitchFamily="34" charset="0"/>
              <a:sym typeface="Arial" panose="020B0604020202020204" pitchFamily="34" charset="0"/>
              <a:rtl val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73C60D-C982-C94A-901A-7E0E54B59C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6" y="578498"/>
            <a:ext cx="11192748" cy="49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086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461FAC-A1E0-E5C5-1066-84B9DFE08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224518"/>
            <a:ext cx="6020876" cy="6081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D0823-A2AD-50F2-5BEA-0D9F37F42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856" y="1348648"/>
            <a:ext cx="6459363" cy="49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35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EB83B-AB93-F58C-8D50-66832909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629" y="353759"/>
            <a:ext cx="8193628" cy="618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257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F30EE19-8A04-C154-046F-E192B817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553" y="152788"/>
            <a:ext cx="8258427" cy="635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79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87683"/>
            <a:ext cx="12192000" cy="69456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365916" y="3561615"/>
            <a:ext cx="7887716" cy="1227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800000000000000" pitchFamily="50" charset="0"/>
                <a:ea typeface="+mj-ea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Rectangle 8"/>
          <p:cNvSpPr/>
          <p:nvPr/>
        </p:nvSpPr>
        <p:spPr>
          <a:xfrm>
            <a:off x="5599135" y="4879146"/>
            <a:ext cx="6592866" cy="45719"/>
          </a:xfrm>
          <a:prstGeom prst="rect">
            <a:avLst/>
          </a:prstGeom>
          <a:solidFill>
            <a:srgbClr val="87A4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31"/>
          <p:cNvSpPr txBox="1">
            <a:spLocks/>
          </p:cNvSpPr>
          <p:nvPr/>
        </p:nvSpPr>
        <p:spPr>
          <a:xfrm>
            <a:off x="2209799" y="5241427"/>
            <a:ext cx="7772400" cy="16097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CCCC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68894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4AAC57-D14E-4CA6-8432-18E5458AB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436" y="1165626"/>
            <a:ext cx="2484675" cy="248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7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D9B6E-97B3-F4B1-1D33-442AFF69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227737"/>
            <a:ext cx="8622531" cy="62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3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9D9B6E-97B3-F4B1-1D33-442AFF69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1" y="227737"/>
            <a:ext cx="8622531" cy="6276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2A065D-164C-489F-35F3-0904E7A59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171" y="235500"/>
            <a:ext cx="8632799" cy="626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88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AAF21B-0EF1-4169-7049-F5533712D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19" y="867579"/>
            <a:ext cx="8165344" cy="5738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B18B4-0859-019D-49DE-2BE020DD331E}"/>
              </a:ext>
            </a:extLst>
          </p:cNvPr>
          <p:cNvSpPr txBox="1"/>
          <p:nvPr/>
        </p:nvSpPr>
        <p:spPr>
          <a:xfrm>
            <a:off x="1184164" y="426003"/>
            <a:ext cx="9247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Consensus Forecasts for Real GDP Growth, PCE Inflation and Unemployment in 2023</a:t>
            </a:r>
          </a:p>
        </p:txBody>
      </p:sp>
    </p:spTree>
    <p:extLst>
      <p:ext uri="{BB962C8B-B14F-4D97-AF65-F5344CB8AC3E}">
        <p14:creationId xmlns:p14="http://schemas.microsoft.com/office/powerpoint/2010/main" val="398695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" t="25001" r="1117" b="46563"/>
          <a:stretch/>
        </p:blipFill>
        <p:spPr>
          <a:xfrm flipH="1">
            <a:off x="-8352" y="-37578"/>
            <a:ext cx="12200352" cy="689557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2626"/>
            <a:ext cx="12200352" cy="6879235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Bold" panose="020B0604020202020204" pitchFamily="2" charset="0"/>
                <a:ea typeface="+mn-ea"/>
                <a:cs typeface="+mn-cs"/>
              </a:rPr>
              <a:t>Interest Rates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42909" y="1034708"/>
            <a:ext cx="9143999" cy="4348927"/>
          </a:xfrm>
          <a:prstGeom prst="rect">
            <a:avLst/>
          </a:prstGeom>
          <a:noFill/>
          <a:ln w="19050">
            <a:gradFill>
              <a:gsLst>
                <a:gs pos="0">
                  <a:srgbClr val="3E8BA4"/>
                </a:gs>
                <a:gs pos="100000">
                  <a:srgbClr val="3E8BA4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32"/>
          <p:cNvSpPr txBox="1">
            <a:spLocks/>
          </p:cNvSpPr>
          <p:nvPr/>
        </p:nvSpPr>
        <p:spPr>
          <a:xfrm>
            <a:off x="2126499" y="428023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Shape 32"/>
          <p:cNvSpPr txBox="1">
            <a:spLocks/>
          </p:cNvSpPr>
          <p:nvPr/>
        </p:nvSpPr>
        <p:spPr bwMode="auto">
          <a:xfrm>
            <a:off x="4100280" y="5454971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1pPr>
            <a:lvl2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  <a:rtl val="0"/>
              </a:defRPr>
            </a:lvl2pPr>
            <a:lvl3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4572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9144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13716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1828800" algn="l" rtl="0" eaLnBrk="0" fontAlgn="base" hangingPunct="0">
              <a:spcBef>
                <a:spcPts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1100" b="1" i="1" u="none" strike="noStrike" kern="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cs typeface="Arial" panose="020B0604020202020204" pitchFamily="34" charset="0"/>
              <a:sym typeface="Arial" panose="020B0604020202020204" pitchFamily="34" charset="0"/>
              <a:rtl val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24345" y="0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2923" y="1947797"/>
            <a:ext cx="444497" cy="4922729"/>
          </a:xfrm>
          <a:prstGeom prst="rect">
            <a:avLst/>
          </a:prstGeom>
          <a:gradFill>
            <a:gsLst>
              <a:gs pos="0">
                <a:srgbClr val="00A09C"/>
              </a:gs>
              <a:gs pos="100000">
                <a:srgbClr val="3E8BA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244E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CC6F6D4-6A14-4D3D-9744-DA0ACB6FF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93543" y="5361928"/>
            <a:ext cx="1536481" cy="150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6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008896" y="0"/>
            <a:ext cx="625928" cy="3093929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2859" y="4033637"/>
            <a:ext cx="625928" cy="2824363"/>
          </a:xfrm>
          <a:prstGeom prst="rect">
            <a:avLst/>
          </a:prstGeom>
          <a:gradFill>
            <a:gsLst>
              <a:gs pos="54000">
                <a:srgbClr val="3E8BA4"/>
              </a:gs>
              <a:gs pos="100000">
                <a:srgbClr val="00A09C">
                  <a:alpha val="64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EC453D11-9AE0-4C51-BDC5-20495908D791}"/>
              </a:ext>
            </a:extLst>
          </p:cNvPr>
          <p:cNvSpPr txBox="1">
            <a:spLocks/>
          </p:cNvSpPr>
          <p:nvPr/>
        </p:nvSpPr>
        <p:spPr>
          <a:xfrm>
            <a:off x="2377020" y="353759"/>
            <a:ext cx="91440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en-US" altLang="en-US" sz="2800" b="1" i="0" u="none" strike="noStrike" kern="1200" cap="none" spc="30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Montserrat" panose="00000800000000000000" pitchFamily="50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0C24B-9370-4ED2-918F-96FEE852DA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1768" y="5349402"/>
            <a:ext cx="1508598" cy="1508598"/>
          </a:xfrm>
          <a:prstGeom prst="rect">
            <a:avLst/>
          </a:prstGeom>
        </p:spPr>
      </p:pic>
      <p:pic>
        <p:nvPicPr>
          <p:cNvPr id="2" name="Picture 1" descr="Chart, line chart, histogram&#10;&#10;Description automatically generated">
            <a:extLst>
              <a:ext uri="{FF2B5EF4-FFF2-40B4-BE49-F238E27FC236}">
                <a16:creationId xmlns:a16="http://schemas.microsoft.com/office/drawing/2014/main" id="{0D920E47-1F5E-CFE5-5E2E-908C33855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556" y="383359"/>
            <a:ext cx="9069408" cy="61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6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385</Words>
  <Application>Microsoft Office PowerPoint</Application>
  <PresentationFormat>Widescreen</PresentationFormat>
  <Paragraphs>101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Corbel</vt:lpstr>
      <vt:lpstr>Lato Light</vt:lpstr>
      <vt:lpstr>Montserrat</vt:lpstr>
      <vt:lpstr>Montserrat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Cook</dc:creator>
  <cp:lastModifiedBy>Alex Cook</cp:lastModifiedBy>
  <cp:revision>7</cp:revision>
  <dcterms:created xsi:type="dcterms:W3CDTF">2023-05-01T20:27:04Z</dcterms:created>
  <dcterms:modified xsi:type="dcterms:W3CDTF">2023-05-01T20:34:26Z</dcterms:modified>
</cp:coreProperties>
</file>