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529" r:id="rId2"/>
    <p:sldId id="530" r:id="rId3"/>
    <p:sldId id="342" r:id="rId4"/>
    <p:sldId id="341" r:id="rId5"/>
    <p:sldId id="314" r:id="rId6"/>
    <p:sldId id="316" r:id="rId7"/>
    <p:sldId id="312" r:id="rId8"/>
    <p:sldId id="531" r:id="rId9"/>
    <p:sldId id="532" r:id="rId10"/>
    <p:sldId id="533" r:id="rId11"/>
    <p:sldId id="317" r:id="rId12"/>
    <p:sldId id="318" r:id="rId13"/>
    <p:sldId id="315" r:id="rId14"/>
    <p:sldId id="330" r:id="rId15"/>
    <p:sldId id="325" r:id="rId16"/>
    <p:sldId id="344" r:id="rId17"/>
    <p:sldId id="343" r:id="rId18"/>
    <p:sldId id="534" r:id="rId19"/>
    <p:sldId id="535" r:id="rId20"/>
    <p:sldId id="323" r:id="rId21"/>
    <p:sldId id="536" r:id="rId22"/>
    <p:sldId id="322" r:id="rId23"/>
    <p:sldId id="537" r:id="rId24"/>
    <p:sldId id="321" r:id="rId25"/>
    <p:sldId id="319" r:id="rId26"/>
    <p:sldId id="538" r:id="rId27"/>
    <p:sldId id="320" r:id="rId28"/>
    <p:sldId id="362" r:id="rId29"/>
    <p:sldId id="346" r:id="rId30"/>
    <p:sldId id="345" r:id="rId31"/>
    <p:sldId id="539" r:id="rId32"/>
    <p:sldId id="337" r:id="rId33"/>
    <p:sldId id="335" r:id="rId34"/>
    <p:sldId id="347" r:id="rId35"/>
    <p:sldId id="338" r:id="rId36"/>
    <p:sldId id="348" r:id="rId37"/>
    <p:sldId id="540" r:id="rId38"/>
    <p:sldId id="334" r:id="rId39"/>
    <p:sldId id="366" r:id="rId40"/>
    <p:sldId id="541" r:id="rId41"/>
    <p:sldId id="542" r:id="rId42"/>
    <p:sldId id="365" r:id="rId43"/>
    <p:sldId id="361" r:id="rId44"/>
    <p:sldId id="543" r:id="rId45"/>
    <p:sldId id="544" r:id="rId46"/>
    <p:sldId id="545" r:id="rId47"/>
    <p:sldId id="546" r:id="rId48"/>
    <p:sldId id="547" r:id="rId49"/>
    <p:sldId id="290" r:id="rId50"/>
    <p:sldId id="548" r:id="rId51"/>
    <p:sldId id="356" r:id="rId52"/>
    <p:sldId id="301" r:id="rId53"/>
    <p:sldId id="549" r:id="rId54"/>
    <p:sldId id="336" r:id="rId55"/>
    <p:sldId id="55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2T12:01:58.5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1 107,'12'-1,"1"-1,-1 0,0-1,13-4,12-3,29-2,134-5,70 17,-104 2,-139-3,0-2,29-6,45-4,-2 14,105 14,-74-3,-17-2,92 5,236-17,183 4,-408 13,241 50,-261-32,340 14,-497-47,450 12,392 1,-546-16,-100 17,-7 0,-122-13,0-5,175-28,-247 25,431-76,-334 66,207 0,661 18,-961 1,-1 2,0 1,0 2,67 22,-74-20,19 1,1-2,1-2,-1-2,1-3,59-5,4 1,270 16,15 1,530-14,-851-4,84-15,-131 15,-2-2,46-14,-53 13,1 1,-1 1,40-4,97 6,-96 4,0-2,-1-4,108-20,-126 16,0 2,70-1,22-3,158-15,207 14,-315 14,-166-3,-1-1,35-8,27-3,67 12,-84 2,101-11,-20-4,252 9,-206 8,-138-3,0 1,76 14,-91-11,0 0,74-4,-79-2,1 2,-1 1,1 2,36 7,-47-4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2T12:02:06.5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6559 54,'-448'0,"424"-1,1-1,-30-7,-39-4,-72 14,-50-3,122-11,60 7,-58-2,-888 9,933 1,-57 10,56-6,-52 2,-636-9,685 3,-61 11,15-1,-128 13,192-20,-55 16,62-13,0-2,0-1,0-1,-26 1,20-5,0 2,1 1,-30 6,-134 18,-17-1,126-17,-1-4,-99-7,50 0,99 1,-1 3,0 0,-43 10,29-4,-1-3,1-2,-83-6,27 0,24 2,-116-18,66 11,90 7,-70-11,68 4,20 5,0-1,1-1,0-2,0 0,-35-17,45 18,-1 0,0 2,0-1,0 2,0 0,0 0,-1 1,1 1,-16 1,2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F1541-FA88-44B2-BE8F-7612F57264B8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95996-B253-4C20-832B-423E79E31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226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07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90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359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185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01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795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96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438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0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4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81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34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139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37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79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62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12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4583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31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253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6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22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41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29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247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568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676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890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578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6667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74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06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2051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426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501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74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4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6589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511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3031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378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471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944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08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40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82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2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AFBBE-6D96-94CA-3D1F-A326662FA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0AF6C-EC08-C89C-794D-E1A1D65B7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4185A-103D-075B-5C06-7B68DFF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6B3A5-405A-BADA-1782-1680DB97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E513C-C8C2-72E7-3D61-5B21DE94C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3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E3ED0-B1A8-CA52-D01C-6D867CA8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22AFA-9AA3-A80F-CCFD-CCAA8EA7A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DB6E-DF35-9FF2-9AEB-EC33C36F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7DD04-3A98-2329-782F-2B543DD6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94484-25E7-0345-3C5A-DAF15CEC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31E103-676C-9B29-1E88-40AEA2D009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7EC6B-37FD-0666-590B-A473C836A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42C73-0F87-9668-B0C9-CA9E6CFB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F838-4436-8232-CF03-0C26D181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3978D-895B-7E76-FF0B-ED187CBF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44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51D4-33E1-1CF0-D6FB-B481749A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354F-5C45-C81C-34B5-A912E1F02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C7DBB-E4A4-AFF6-9AFB-62C27BB0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AAF46-25B6-A2E6-581B-BFC78390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AC53A-53E6-C165-9C23-2572453B1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3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7381-9873-F38D-64AA-63AD3DCC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AD921-E040-D4DB-8CAC-DC593A5DF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0301-9C5B-F0A1-AD2C-A44B0E64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82629-BD1F-7251-EF14-B0BB94484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4AF82-69B0-CA50-4121-920BC589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5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5A387-CEAB-4887-AF18-40047E941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151BF-F116-7ACE-7A9D-A42472968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DA8B1-746E-611D-7314-7D21CC328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A5EFE-464E-2B0D-8C51-EE992F1F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7C4A8-E4C6-C9F5-F4A9-CE9BE400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CFECF-E820-CEA0-3340-225E23F3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07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D202-26FB-41DF-6F5C-A5A9887FC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2F3D8-D480-FB23-060C-333F87E2E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C5387-75E8-9856-DC7E-68280C180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AA15D-6D9E-FF51-2A67-0BE33CDCA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7FA1A-E6AC-7CFE-3ECB-02844CD1C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8BD296-2462-131E-2C04-12D48337E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86B28-68F9-73FE-A287-A57A8C17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EB4B5C-4738-D3D2-CA12-93F45C356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49784-C6E8-FAC9-1C48-8C0D39FC4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700F3-835C-D6EF-E5B6-07F8932C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CF66B-02E6-4418-8CFA-9C34E3A4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17269-24A9-C253-3DC6-6C1CF1C6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3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E58932-1300-59F0-4061-9F4BE7DEC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CA963-ADFF-F0D2-BD60-543305EE6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7E718-9F79-283C-EDEA-5A32D0D5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6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756A-752D-6885-AE78-F3E1D92BE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3171-A3F2-B819-478E-7D8BACF34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CB78B-1136-E0F5-E8B7-16D64C013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5189A-9CD4-A495-400D-2147D296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9E9B7-FFAE-85E5-DEDE-8200A5327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98D93-F77F-D2E1-2B83-08DAFC717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020BB-867C-22C3-A6C2-BC040986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81700-561B-A5B1-8EFA-066842C4A9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D72E4-4625-C6BF-BA02-AE1A59A39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2B4D3-A6D7-46E4-3C81-1E8808CE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09126-0BCA-A184-A516-CA75CC4F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FCB31-9CE4-B155-984D-AC743805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6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714CE1-2F56-66DA-9A73-915693B2C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E2078-7742-BEC9-030E-FDCA7828F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E28B-3989-5062-FF8E-35DD6E5FB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418A-1EF5-4DCE-A355-A6039D3A7D3C}" type="datetimeFigureOut">
              <a:rPr lang="en-US" smtClean="0"/>
              <a:t>5/1/2023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55CC6-D152-7345-5CAE-AF16F3006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A2C55-FDC5-0B96-CF1F-CF6300DC8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6273-807D-431E-96C3-5E567CCF4F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scroggs@lee-associates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.png"/><Relationship Id="rId7" Type="http://schemas.openxmlformats.org/officeDocument/2006/relationships/image" Target="NUL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scroggs@lee-associates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216308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Evan Scroggs, SIOR, CCIM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Managing Principal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Lee &amp; Associates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3"/>
              </a:rPr>
              <a:t>escroggs@lee-associates.com</a:t>
            </a: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62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776D1-27FD-4ACE-B5BA-CC5A2D8CE52D}"/>
              </a:ext>
            </a:extLst>
          </p:cNvPr>
          <p:cNvSpPr txBox="1"/>
          <p:nvPr/>
        </p:nvSpPr>
        <p:spPr>
          <a:xfrm>
            <a:off x="107254" y="-114297"/>
            <a:ext cx="4184009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Flex Space </a:t>
            </a:r>
            <a:r>
              <a:rPr lang="en-US" sz="16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3" name="Picture 2" descr="A high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7A007CB5-0BAB-B981-6588-82695166E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7" b="14807"/>
          <a:stretch/>
        </p:blipFill>
        <p:spPr>
          <a:xfrm>
            <a:off x="20741" y="872738"/>
            <a:ext cx="10193301" cy="59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9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474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National Trends  </a:t>
            </a:r>
          </a:p>
        </p:txBody>
      </p:sp>
    </p:spTree>
    <p:extLst>
      <p:ext uri="{BB962C8B-B14F-4D97-AF65-F5344CB8AC3E}">
        <p14:creationId xmlns:p14="http://schemas.microsoft.com/office/powerpoint/2010/main" val="400042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C00227-D878-40AD-968F-8C5085C6A5B5}"/>
              </a:ext>
            </a:extLst>
          </p:cNvPr>
          <p:cNvSpPr txBox="1"/>
          <p:nvPr/>
        </p:nvSpPr>
        <p:spPr>
          <a:xfrm>
            <a:off x="415412" y="367336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Record Low Vacancy Rate (2.9%) reached in Q2 of 2022.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National Vacancy Rate was 3.3% at the end 2022.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Seven straight quarters of declining vacancy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Four consecutive quarters of record setting vacancy.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477.3M SF of net absorption. (2021:561.4M)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495M SF of completions – an all time high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682.6M SF currently under construction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18.6% rent growth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Cap Rates are still low and not keeping pace with rising interest rate. </a:t>
            </a:r>
          </a:p>
        </p:txBody>
      </p:sp>
    </p:spTree>
    <p:extLst>
      <p:ext uri="{BB962C8B-B14F-4D97-AF65-F5344CB8AC3E}">
        <p14:creationId xmlns:p14="http://schemas.microsoft.com/office/powerpoint/2010/main" val="39099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D7B692-EAE8-DD41-E0F6-57C8CBC5D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96"/>
          <a:stretch/>
        </p:blipFill>
        <p:spPr>
          <a:xfrm>
            <a:off x="-1" y="-1"/>
            <a:ext cx="4250987" cy="67678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A42FE8-97C5-62B5-2CD3-AC7F317AD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649" y="218644"/>
            <a:ext cx="9151660" cy="4462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2DD9FE1-6AA8-4078-A2CA-4076D12F60EE}"/>
              </a:ext>
            </a:extLst>
          </p:cNvPr>
          <p:cNvSpPr/>
          <p:nvPr/>
        </p:nvSpPr>
        <p:spPr>
          <a:xfrm>
            <a:off x="4177091" y="2507821"/>
            <a:ext cx="609536" cy="2779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F696F22-CB9B-4355-AF3E-49A693B83660}"/>
              </a:ext>
            </a:extLst>
          </p:cNvPr>
          <p:cNvSpPr/>
          <p:nvPr/>
        </p:nvSpPr>
        <p:spPr>
          <a:xfrm>
            <a:off x="4177091" y="3105977"/>
            <a:ext cx="609536" cy="2779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02C124-B488-447C-9E06-0E2A42B1C422}"/>
              </a:ext>
            </a:extLst>
          </p:cNvPr>
          <p:cNvSpPr/>
          <p:nvPr/>
        </p:nvSpPr>
        <p:spPr>
          <a:xfrm>
            <a:off x="3745767" y="3314551"/>
            <a:ext cx="1138990" cy="2779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048F10-0FA8-04C3-AA58-762F85E8CBD2}"/>
              </a:ext>
            </a:extLst>
          </p:cNvPr>
          <p:cNvSpPr txBox="1"/>
          <p:nvPr/>
        </p:nvSpPr>
        <p:spPr>
          <a:xfrm>
            <a:off x="9328923" y="2450037"/>
            <a:ext cx="84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507M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9D19E-0540-2A66-D58A-C8950DE3135B}"/>
              </a:ext>
            </a:extLst>
          </p:cNvPr>
          <p:cNvSpPr txBox="1"/>
          <p:nvPr/>
        </p:nvSpPr>
        <p:spPr>
          <a:xfrm>
            <a:off x="9644715" y="3004551"/>
            <a:ext cx="739302" cy="3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647M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DF93513-0C9F-FDE9-9C9C-FF5566965CA6}"/>
              </a:ext>
            </a:extLst>
          </p:cNvPr>
          <p:cNvCxnSpPr>
            <a:cxnSpLocks/>
          </p:cNvCxnSpPr>
          <p:nvPr/>
        </p:nvCxnSpPr>
        <p:spPr>
          <a:xfrm flipV="1">
            <a:off x="7161663" y="2634703"/>
            <a:ext cx="2089429" cy="13555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742554-FD7E-9382-156D-32DE38B9E66A}"/>
              </a:ext>
            </a:extLst>
          </p:cNvPr>
          <p:cNvCxnSpPr>
            <a:cxnSpLocks/>
          </p:cNvCxnSpPr>
          <p:nvPr/>
        </p:nvCxnSpPr>
        <p:spPr>
          <a:xfrm flipV="1">
            <a:off x="7803277" y="3194240"/>
            <a:ext cx="1743308" cy="21199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8FA1BE3-5885-CD23-CE6D-51CFF47EC0B5}"/>
              </a:ext>
            </a:extLst>
          </p:cNvPr>
          <p:cNvCxnSpPr>
            <a:cxnSpLocks/>
          </p:cNvCxnSpPr>
          <p:nvPr/>
        </p:nvCxnSpPr>
        <p:spPr>
          <a:xfrm>
            <a:off x="8342339" y="3422146"/>
            <a:ext cx="1204246" cy="0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7B7B565-9D9A-3E99-5987-427E4E04DAA5}"/>
              </a:ext>
            </a:extLst>
          </p:cNvPr>
          <p:cNvSpPr txBox="1"/>
          <p:nvPr/>
        </p:nvSpPr>
        <p:spPr>
          <a:xfrm>
            <a:off x="9644715" y="3263838"/>
            <a:ext cx="739302" cy="3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757M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9FD099-48B3-5241-901E-D4E26CB9C231}"/>
              </a:ext>
            </a:extLst>
          </p:cNvPr>
          <p:cNvSpPr txBox="1"/>
          <p:nvPr/>
        </p:nvSpPr>
        <p:spPr>
          <a:xfrm>
            <a:off x="0" y="109322"/>
            <a:ext cx="1631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Baton Rouge – 36.58M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CE5FBC-18E6-66A7-4ACB-30783BA67670}"/>
              </a:ext>
            </a:extLst>
          </p:cNvPr>
          <p:cNvCxnSpPr>
            <a:cxnSpLocks/>
          </p:cNvCxnSpPr>
          <p:nvPr/>
        </p:nvCxnSpPr>
        <p:spPr>
          <a:xfrm>
            <a:off x="361328" y="395932"/>
            <a:ext cx="1335667" cy="0"/>
          </a:xfrm>
          <a:prstGeom prst="straightConnector1">
            <a:avLst/>
          </a:prstGeom>
          <a:ln>
            <a:headEnd type="diamond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5F0091C-EE8E-3422-59E3-66E30714EE28}"/>
              </a:ext>
            </a:extLst>
          </p:cNvPr>
          <p:cNvSpPr txBox="1"/>
          <p:nvPr/>
        </p:nvSpPr>
        <p:spPr>
          <a:xfrm>
            <a:off x="3745767" y="4613189"/>
            <a:ext cx="6686001" cy="188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Dallas – 48M in new construction deliveries in 2022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Atlanta – 45M in new construction deliveries in 2022 </a:t>
            </a:r>
          </a:p>
        </p:txBody>
      </p:sp>
    </p:spTree>
    <p:extLst>
      <p:ext uri="{BB962C8B-B14F-4D97-AF65-F5344CB8AC3E}">
        <p14:creationId xmlns:p14="http://schemas.microsoft.com/office/powerpoint/2010/main" val="411297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3" grpId="0"/>
      <p:bldP spid="14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08191-7C5C-4658-A12B-0D3837C56A2C}"/>
              </a:ext>
            </a:extLst>
          </p:cNvPr>
          <p:cNvSpPr txBox="1"/>
          <p:nvPr/>
        </p:nvSpPr>
        <p:spPr>
          <a:xfrm>
            <a:off x="79782" y="134567"/>
            <a:ext cx="8125103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National Vacancy and Rent Trends  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0432812-858F-48DC-3227-9F115A67E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552"/>
            <a:ext cx="10386684" cy="51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3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F579D165-61E7-B49C-262E-0ED275068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6"/>
          <a:stretch/>
        </p:blipFill>
        <p:spPr>
          <a:xfrm>
            <a:off x="163817" y="1157591"/>
            <a:ext cx="11193345" cy="522375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New Leasing Activity   </a:t>
            </a:r>
          </a:p>
        </p:txBody>
      </p:sp>
    </p:spTree>
    <p:extLst>
      <p:ext uri="{BB962C8B-B14F-4D97-AF65-F5344CB8AC3E}">
        <p14:creationId xmlns:p14="http://schemas.microsoft.com/office/powerpoint/2010/main" val="28453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7975C17-DFF4-1019-CC50-A13030633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68"/>
            <a:ext cx="11900570" cy="6190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72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Leasing Activity Trend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5346A-2AF7-90EB-B236-845437F4B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" y="1019158"/>
            <a:ext cx="11623737" cy="455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1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-200025" y="-90264"/>
            <a:ext cx="612457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Leasing Activity Trend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7C5AD-81FE-2398-D84B-FF3714C56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53" y="737142"/>
            <a:ext cx="11880294" cy="57814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00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451F6-B025-49F0-B7C4-0E2366BFC653}"/>
              </a:ext>
            </a:extLst>
          </p:cNvPr>
          <p:cNvSpPr txBox="1"/>
          <p:nvPr/>
        </p:nvSpPr>
        <p:spPr>
          <a:xfrm>
            <a:off x="-1068949" y="-62389"/>
            <a:ext cx="9159755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Industrial Transaction Volume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D0549B-31FA-D839-6810-265D6E6CE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5017"/>
            <a:ext cx="8949447" cy="60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60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60434" y="1475795"/>
            <a:ext cx="5143500" cy="349726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Evan Scroggs, SIOR,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Chairman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Lee &amp; Associates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Scot Guidry,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Mike Falgoust &amp; Associates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Todd Pevey, MPA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St. John Properties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Grey Mullins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  <a:sym typeface="Arial"/>
                <a:rtl val="0"/>
              </a:rPr>
              <a:t>, CCIM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Grey Mullins Commercial Properties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534247" y="1475795"/>
            <a:ext cx="41529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Brent Garrett, CCIM, SIOR 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David Lakvold, MAI, SRA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The Lakvold Group</a:t>
            </a: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Alex McCollam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Lato Light" panose="020F0502020204030203"/>
                <a:ea typeface="+mn-ea"/>
                <a:cs typeface="Times New Roman" panose="02020603050405020304" pitchFamily="18" charset="0"/>
              </a:rPr>
              <a:t>NAI Latter &amp; Blum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8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Lance Ginn, CCIM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 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Lato Light" panose="020F0502020204030203"/>
              <a:ea typeface="+mn-ea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INDUSTRIAL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4559474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3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07003" y="0"/>
            <a:ext cx="11833363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D85A39B2-B7EA-4270-9F47-1976B8AA4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75684" cy="6860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5749CE-312F-64E3-7E48-472EADBDA710}"/>
              </a:ext>
            </a:extLst>
          </p:cNvPr>
          <p:cNvSpPr txBox="1"/>
          <p:nvPr/>
        </p:nvSpPr>
        <p:spPr>
          <a:xfrm>
            <a:off x="6096000" y="256952"/>
            <a:ext cx="5844366" cy="511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Largest REIT in the world is PROLOGIS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Only own industrial assets – primarily distribution warehouse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$116.4B was prior to the $23B Duke acquisition.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Industrial Real Estate has evolved into a/the preferred asset class for institutional capital.  </a:t>
            </a:r>
          </a:p>
        </p:txBody>
      </p:sp>
    </p:spTree>
    <p:extLst>
      <p:ext uri="{BB962C8B-B14F-4D97-AF65-F5344CB8AC3E}">
        <p14:creationId xmlns:p14="http://schemas.microsoft.com/office/powerpoint/2010/main" val="32967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474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Local Trends  </a:t>
            </a:r>
          </a:p>
        </p:txBody>
      </p:sp>
    </p:spTree>
    <p:extLst>
      <p:ext uri="{BB962C8B-B14F-4D97-AF65-F5344CB8AC3E}">
        <p14:creationId xmlns:p14="http://schemas.microsoft.com/office/powerpoint/2010/main" val="316845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540847" y="811429"/>
            <a:ext cx="10248039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Second Consecutive Year with Record Low Vacancy Rate (1.97%)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Nearly 5.0M SF of net absorption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Less than 100K SF under construction at the end of 2022.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Cap Rates are still compressed, and good assets are still hard to find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Chronically underbuilt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Rental Rates are seeing significant increases. </a:t>
            </a:r>
          </a:p>
        </p:txBody>
      </p:sp>
    </p:spTree>
    <p:extLst>
      <p:ext uri="{BB962C8B-B14F-4D97-AF65-F5344CB8AC3E}">
        <p14:creationId xmlns:p14="http://schemas.microsoft.com/office/powerpoint/2010/main" val="101163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1F3E3-0B44-4B9D-A1A2-02C560B29E4D}"/>
              </a:ext>
            </a:extLst>
          </p:cNvPr>
          <p:cNvSpPr txBox="1"/>
          <p:nvPr/>
        </p:nvSpPr>
        <p:spPr>
          <a:xfrm>
            <a:off x="-164757" y="-62773"/>
            <a:ext cx="5824151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Vacancy Rate Trends 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DE468A7-7F89-AD47-27D8-F680B1103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r="4068"/>
          <a:stretch/>
        </p:blipFill>
        <p:spPr>
          <a:xfrm>
            <a:off x="251634" y="761591"/>
            <a:ext cx="10256236" cy="583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4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9526857C-604C-A4A2-4546-155983EE8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7916" r="2796" b="6953"/>
          <a:stretch/>
        </p:blipFill>
        <p:spPr>
          <a:xfrm>
            <a:off x="86737" y="654391"/>
            <a:ext cx="10345030" cy="48575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Shape 32">
            <a:extLst>
              <a:ext uri="{FF2B5EF4-FFF2-40B4-BE49-F238E27FC236}">
                <a16:creationId xmlns:a16="http://schemas.microsoft.com/office/drawing/2014/main" id="{E0423C23-8A24-4B73-9CCF-55889BA63A09}"/>
              </a:ext>
            </a:extLst>
          </p:cNvPr>
          <p:cNvSpPr txBox="1">
            <a:spLocks/>
          </p:cNvSpPr>
          <p:nvPr/>
        </p:nvSpPr>
        <p:spPr>
          <a:xfrm>
            <a:off x="89153" y="130017"/>
            <a:ext cx="7942739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2800" b="1" spc="300" dirty="0">
                <a:solidFill>
                  <a:schemeClr val="bg1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Historical Vacancy vs. Absorption  </a:t>
            </a:r>
          </a:p>
        </p:txBody>
      </p:sp>
      <p:sp>
        <p:nvSpPr>
          <p:cNvPr id="8" name="Shape 32">
            <a:extLst>
              <a:ext uri="{FF2B5EF4-FFF2-40B4-BE49-F238E27FC236}">
                <a16:creationId xmlns:a16="http://schemas.microsoft.com/office/drawing/2014/main" id="{DA9FF330-436A-40CA-9E6D-AC8191285AB4}"/>
              </a:ext>
            </a:extLst>
          </p:cNvPr>
          <p:cNvSpPr txBox="1">
            <a:spLocks/>
          </p:cNvSpPr>
          <p:nvPr/>
        </p:nvSpPr>
        <p:spPr>
          <a:xfrm>
            <a:off x="153617" y="2082338"/>
            <a:ext cx="1606616" cy="406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800" b="1" spc="300" dirty="0">
                <a:latin typeface="Montserrat" panose="00000800000000000000" pitchFamily="50" charset="0"/>
                <a:cs typeface="Arial" panose="020B0604020202020204" pitchFamily="34" charset="0"/>
              </a:rPr>
              <a:t> Vacancy </a:t>
            </a:r>
          </a:p>
        </p:txBody>
      </p:sp>
      <p:sp>
        <p:nvSpPr>
          <p:cNvPr id="10" name="Shape 32">
            <a:extLst>
              <a:ext uri="{FF2B5EF4-FFF2-40B4-BE49-F238E27FC236}">
                <a16:creationId xmlns:a16="http://schemas.microsoft.com/office/drawing/2014/main" id="{D3D0B756-498A-4231-8D43-E77E2D0A5AC5}"/>
              </a:ext>
            </a:extLst>
          </p:cNvPr>
          <p:cNvSpPr txBox="1">
            <a:spLocks/>
          </p:cNvSpPr>
          <p:nvPr/>
        </p:nvSpPr>
        <p:spPr>
          <a:xfrm>
            <a:off x="89153" y="4728519"/>
            <a:ext cx="1927654" cy="406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1800" b="1" spc="300" dirty="0">
                <a:latin typeface="Montserrat" panose="00000800000000000000" pitchFamily="50" charset="0"/>
                <a:cs typeface="Arial" panose="020B0604020202020204" pitchFamily="34" charset="0"/>
              </a:rPr>
              <a:t>Absorption</a:t>
            </a:r>
          </a:p>
        </p:txBody>
      </p:sp>
    </p:spTree>
    <p:extLst>
      <p:ext uri="{BB962C8B-B14F-4D97-AF65-F5344CB8AC3E}">
        <p14:creationId xmlns:p14="http://schemas.microsoft.com/office/powerpoint/2010/main" val="1500969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4363C8-15F7-484C-87CE-9DF35E56BDDB}"/>
              </a:ext>
            </a:extLst>
          </p:cNvPr>
          <p:cNvSpPr txBox="1"/>
          <p:nvPr/>
        </p:nvSpPr>
        <p:spPr>
          <a:xfrm>
            <a:off x="-164757" y="-62773"/>
            <a:ext cx="7578811" cy="827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Construction vs. Absorption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6034AC-D2E7-55FD-B6D1-FDA9804CC462}"/>
              </a:ext>
            </a:extLst>
          </p:cNvPr>
          <p:cNvGraphicFramePr>
            <a:graphicFrameLocks noGrp="1"/>
          </p:cNvGraphicFramePr>
          <p:nvPr/>
        </p:nvGraphicFramePr>
        <p:xfrm>
          <a:off x="251634" y="922638"/>
          <a:ext cx="10180134" cy="5677736"/>
        </p:xfrm>
        <a:graphic>
          <a:graphicData uri="http://schemas.openxmlformats.org/drawingml/2006/table">
            <a:tbl>
              <a:tblPr/>
              <a:tblGrid>
                <a:gridCol w="1480747">
                  <a:extLst>
                    <a:ext uri="{9D8B030D-6E8A-4147-A177-3AD203B41FA5}">
                      <a16:colId xmlns:a16="http://schemas.microsoft.com/office/drawing/2014/main" val="2047383321"/>
                    </a:ext>
                  </a:extLst>
                </a:gridCol>
                <a:gridCol w="3208285">
                  <a:extLst>
                    <a:ext uri="{9D8B030D-6E8A-4147-A177-3AD203B41FA5}">
                      <a16:colId xmlns:a16="http://schemas.microsoft.com/office/drawing/2014/main" val="13735363"/>
                    </a:ext>
                  </a:extLst>
                </a:gridCol>
                <a:gridCol w="2899796">
                  <a:extLst>
                    <a:ext uri="{9D8B030D-6E8A-4147-A177-3AD203B41FA5}">
                      <a16:colId xmlns:a16="http://schemas.microsoft.com/office/drawing/2014/main" val="1051365721"/>
                    </a:ext>
                  </a:extLst>
                </a:gridCol>
                <a:gridCol w="2591306">
                  <a:extLst>
                    <a:ext uri="{9D8B030D-6E8A-4147-A177-3AD203B41FA5}">
                      <a16:colId xmlns:a16="http://schemas.microsoft.com/office/drawing/2014/main" val="2091661346"/>
                    </a:ext>
                  </a:extLst>
                </a:gridCol>
              </a:tblGrid>
              <a:tr h="2663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Year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Annual Construction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Annual Absorption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Surplus/Defiecit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470925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738,459.00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671,127.00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67,332.00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430878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969,344.00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1,243,592.00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    (274,248.00)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107906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204,892.00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437,273.00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(232,381.00)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340155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2,122,199.00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844,813.00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1,277,386.00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330760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533,752.00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2,001,049.00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(1,467,297.00)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06844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478,433.00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78,882.00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399,551.00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903176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684,459.00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986,982.00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(302,523.00)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309067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843,035.00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577,610.00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265,425.00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17259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4,608,585.00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1,595,482.00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3,013,103.00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185200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286,991.00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4,946,581.00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(4,659,590.00)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15201"/>
                  </a:ext>
                </a:extLst>
              </a:tr>
              <a:tr h="4820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Average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1,147,014.90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1,338,339.10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en-US" sz="2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(191,324.20)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565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744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417279" y="62408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 Growth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8735F-CB2B-486A-AF02-9B011C72195C}"/>
              </a:ext>
            </a:extLst>
          </p:cNvPr>
          <p:cNvSpPr txBox="1"/>
          <p:nvPr/>
        </p:nvSpPr>
        <p:spPr>
          <a:xfrm>
            <a:off x="251633" y="974004"/>
            <a:ext cx="10248039" cy="373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Lack of supply is driving rental rate increases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This is compounded by rising construction costs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And the triple whammy is rising interest rates leading to higher debt service costs.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new normal - $12.00 - $15.00/SF rates on Office Warehouses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$10.00 - $12.00/SF on Distribution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Will tenants pay???</a:t>
            </a:r>
          </a:p>
        </p:txBody>
      </p:sp>
    </p:spTree>
    <p:extLst>
      <p:ext uri="{BB962C8B-B14F-4D97-AF65-F5344CB8AC3E}">
        <p14:creationId xmlns:p14="http://schemas.microsoft.com/office/powerpoint/2010/main" val="328040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45718" y="-168700"/>
            <a:ext cx="6981520" cy="124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Aging</a:t>
            </a:r>
            <a:r>
              <a:rPr lang="en-US" sz="4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Inventory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43453F69-4A54-9E0B-8081-C23E78025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4" y="1251422"/>
            <a:ext cx="8591152" cy="546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16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7E7738-29C4-7C04-D5A6-BF9667AE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564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D9FB1-1F6D-A13B-AD22-CD18B7E33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12582"/>
            <a:ext cx="12192000" cy="364541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77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380021" y="1233293"/>
            <a:ext cx="7070558" cy="2444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Developing Demand Drivers  </a:t>
            </a:r>
          </a:p>
        </p:txBody>
      </p:sp>
    </p:spTree>
    <p:extLst>
      <p:ext uri="{BB962C8B-B14F-4D97-AF65-F5344CB8AC3E}">
        <p14:creationId xmlns:p14="http://schemas.microsoft.com/office/powerpoint/2010/main" val="303066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280964" y="436137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endParaRPr lang="en-US" altLang="en-US" sz="2800" b="1" spc="30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3C0E90-9AA5-4840-9542-1BDAA9DCED2E}"/>
              </a:ext>
            </a:extLst>
          </p:cNvPr>
          <p:cNvSpPr txBox="1"/>
          <p:nvPr/>
        </p:nvSpPr>
        <p:spPr>
          <a:xfrm>
            <a:off x="875940" y="-318846"/>
            <a:ext cx="10431768" cy="15099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Last Year’s Outlook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37917-5C5F-4F26-ECBC-178840D71167}"/>
              </a:ext>
            </a:extLst>
          </p:cNvPr>
          <p:cNvSpPr txBox="1"/>
          <p:nvPr/>
        </p:nvSpPr>
        <p:spPr>
          <a:xfrm>
            <a:off x="284585" y="1317612"/>
            <a:ext cx="11404907" cy="446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Vacancy will fall below 3% possibly lower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Rental rates will continue to increase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Sale Prices will remain high - $120 - $140/SF will become the norm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Cap Rates will remain low but rising interest rates could finally begin to move cap rates up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Headwinds - Construction costs both on new construction and for TI and rising interest rates</a:t>
            </a:r>
          </a:p>
        </p:txBody>
      </p:sp>
    </p:spTree>
    <p:extLst>
      <p:ext uri="{BB962C8B-B14F-4D97-AF65-F5344CB8AC3E}">
        <p14:creationId xmlns:p14="http://schemas.microsoft.com/office/powerpoint/2010/main" val="387503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417279" y="62408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What’s driving demand?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8735F-CB2B-486A-AF02-9B011C72195C}"/>
              </a:ext>
            </a:extLst>
          </p:cNvPr>
          <p:cNvSpPr txBox="1"/>
          <p:nvPr/>
        </p:nvSpPr>
        <p:spPr>
          <a:xfrm>
            <a:off x="251633" y="974004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Petro Chem is still the driving force for demand from service and supply companies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Petro Chem crossover and move into off site bulk warehouse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Amazon/e-commerce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Food and Beverage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Healthcare/Medical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Logistics and Distribution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Reshoring of Manufacturing</a:t>
            </a:r>
          </a:p>
          <a:p>
            <a:pPr>
              <a:lnSpc>
                <a:spcPct val="150000"/>
              </a:lnSpc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46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3" y="91585"/>
            <a:ext cx="10488680" cy="676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88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4511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897FE8-79BD-4797-9B3A-FADCBB75C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98"/>
          <a:stretch/>
        </p:blipFill>
        <p:spPr>
          <a:xfrm>
            <a:off x="0" y="-1"/>
            <a:ext cx="10554511" cy="68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3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5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A73FD94E-32FE-4602-99B0-E2311D244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31374" cy="6128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DAFD1A-054A-4EC9-9B79-834E7E3AD89D}"/>
              </a:ext>
            </a:extLst>
          </p:cNvPr>
          <p:cNvSpPr txBox="1"/>
          <p:nvPr/>
        </p:nvSpPr>
        <p:spPr>
          <a:xfrm>
            <a:off x="4188804" y="2056946"/>
            <a:ext cx="291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Amazon – 3,800,000 SF </a:t>
            </a:r>
          </a:p>
        </p:txBody>
      </p:sp>
    </p:spTree>
    <p:extLst>
      <p:ext uri="{BB962C8B-B14F-4D97-AF65-F5344CB8AC3E}">
        <p14:creationId xmlns:p14="http://schemas.microsoft.com/office/powerpoint/2010/main" val="3619757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3" name="Picture 2" descr="A picture containing watercraft, transport, shore&#10;&#10;Description automatically generated">
            <a:extLst>
              <a:ext uri="{FF2B5EF4-FFF2-40B4-BE49-F238E27FC236}">
                <a16:creationId xmlns:a16="http://schemas.microsoft.com/office/drawing/2014/main" id="{CD22D7C2-E424-63A9-D845-85FA7FA85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27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22E19D-2DB2-4C7A-99A2-7F76444313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92"/>
          <a:stretch/>
        </p:blipFill>
        <p:spPr>
          <a:xfrm>
            <a:off x="0" y="0"/>
            <a:ext cx="10431768" cy="6893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1C2ED-6B2E-49F7-9801-82E4535985EC}"/>
              </a:ext>
            </a:extLst>
          </p:cNvPr>
          <p:cNvSpPr txBox="1"/>
          <p:nvPr/>
        </p:nvSpPr>
        <p:spPr>
          <a:xfrm>
            <a:off x="1354989" y="681227"/>
            <a:ext cx="291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Frito-Lay – 150,000 SF</a:t>
            </a:r>
          </a:p>
          <a:p>
            <a:r>
              <a:rPr lang="en-US" b="1" dirty="0">
                <a:solidFill>
                  <a:schemeClr val="bg1"/>
                </a:solidFill>
              </a:rPr>
              <a:t>Completion: Q1 2023 </a:t>
            </a:r>
          </a:p>
        </p:txBody>
      </p:sp>
    </p:spTree>
    <p:extLst>
      <p:ext uri="{BB962C8B-B14F-4D97-AF65-F5344CB8AC3E}">
        <p14:creationId xmlns:p14="http://schemas.microsoft.com/office/powerpoint/2010/main" val="1379184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4E851428-81D3-3422-42DB-7C50568F0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41C2ED-6B2E-49F7-9801-82E4535985EC}"/>
              </a:ext>
            </a:extLst>
          </p:cNvPr>
          <p:cNvSpPr txBox="1"/>
          <p:nvPr/>
        </p:nvSpPr>
        <p:spPr>
          <a:xfrm>
            <a:off x="1140806" y="516470"/>
            <a:ext cx="291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Frito-Lay – 150,000 SF</a:t>
            </a:r>
          </a:p>
          <a:p>
            <a:r>
              <a:rPr lang="en-US" b="1" dirty="0">
                <a:solidFill>
                  <a:schemeClr val="bg1"/>
                </a:solidFill>
              </a:rPr>
              <a:t>Completed: Q1 2023 </a:t>
            </a:r>
          </a:p>
        </p:txBody>
      </p:sp>
    </p:spTree>
    <p:extLst>
      <p:ext uri="{BB962C8B-B14F-4D97-AF65-F5344CB8AC3E}">
        <p14:creationId xmlns:p14="http://schemas.microsoft.com/office/powerpoint/2010/main" val="2034759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45717" y="-168700"/>
            <a:ext cx="9394393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Reshoring of Manufacturing </a:t>
            </a:r>
            <a:endParaRPr lang="en-US" sz="44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20145C0-82A5-0B33-22E3-D384F9BB19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3" r="9875"/>
          <a:stretch/>
        </p:blipFill>
        <p:spPr>
          <a:xfrm>
            <a:off x="87548" y="973729"/>
            <a:ext cx="5777794" cy="5879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6ECF1-B99A-8E30-CEC3-81FCA7012C70}"/>
              </a:ext>
            </a:extLst>
          </p:cNvPr>
          <p:cNvSpPr txBox="1"/>
          <p:nvPr/>
        </p:nvSpPr>
        <p:spPr>
          <a:xfrm>
            <a:off x="6023510" y="975393"/>
            <a:ext cx="6080941" cy="5077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Companies looking to bring their manufacturing to North America from China and Southeast Asia.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Stability and certainty are the driving forces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Estimated that 350K jobs have or will be created with </a:t>
            </a:r>
            <a:r>
              <a:rPr lang="en-US" b="1" spc="300" dirty="0" err="1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reshore</a:t>
            </a: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 announcements made to date.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The Golden Triangle and Northern Mexico look to benefit the most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EV, EV components, batteries and microchips</a:t>
            </a:r>
          </a:p>
        </p:txBody>
      </p:sp>
    </p:spTree>
    <p:extLst>
      <p:ext uri="{BB962C8B-B14F-4D97-AF65-F5344CB8AC3E}">
        <p14:creationId xmlns:p14="http://schemas.microsoft.com/office/powerpoint/2010/main" val="297577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8FD1D4-3815-573E-0F31-6E4C3C0874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6613"/>
          <a:stretch/>
        </p:blipFill>
        <p:spPr>
          <a:xfrm>
            <a:off x="0" y="0"/>
            <a:ext cx="10628571" cy="258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2F4916-9EB0-3F75-CECE-CB3C4F1A77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905"/>
          <a:stretch/>
        </p:blipFill>
        <p:spPr>
          <a:xfrm>
            <a:off x="1356739" y="2705318"/>
            <a:ext cx="8369643" cy="41526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02A2BB4-F3A6-50A7-3FE0-DE09A10FB6C3}"/>
                  </a:ext>
                </a:extLst>
              </p14:cNvPr>
              <p14:cNvContentPartPr/>
              <p14:nvPr/>
            </p14:nvContentPartPr>
            <p14:xfrm>
              <a:off x="4467930" y="1488403"/>
              <a:ext cx="5636520" cy="105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02A2BB4-F3A6-50A7-3FE0-DE09A10FB6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4290" y="1380403"/>
                <a:ext cx="574416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31BB8D-3E86-FE5E-20E9-4B14FE157250}"/>
                  </a:ext>
                </a:extLst>
              </p14:cNvPr>
              <p14:cNvContentPartPr/>
              <p14:nvPr/>
            </p14:nvContentPartPr>
            <p14:xfrm>
              <a:off x="155490" y="1667683"/>
              <a:ext cx="2361240" cy="87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31BB8D-3E86-FE5E-20E9-4B14FE15725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850" y="1560043"/>
                <a:ext cx="2468880" cy="30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181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pic>
        <p:nvPicPr>
          <p:cNvPr id="5" name="Picture 4" descr="A picture containing grass, outdoor, field&#10;&#10;Description automatically generated">
            <a:extLst>
              <a:ext uri="{FF2B5EF4-FFF2-40B4-BE49-F238E27FC236}">
                <a16:creationId xmlns:a16="http://schemas.microsoft.com/office/drawing/2014/main" id="{EE646E04-1703-CC68-C8FA-85E34F050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4" y="1065228"/>
            <a:ext cx="10298259" cy="5792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0A91C-14E2-5D10-758F-C7379E6A185D}"/>
              </a:ext>
            </a:extLst>
          </p:cNvPr>
          <p:cNvSpPr txBox="1"/>
          <p:nvPr/>
        </p:nvSpPr>
        <p:spPr>
          <a:xfrm>
            <a:off x="417279" y="62408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More Manufacturing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1C016-286D-B599-3E75-D1693961403F}"/>
              </a:ext>
            </a:extLst>
          </p:cNvPr>
          <p:cNvSpPr txBox="1"/>
          <p:nvPr/>
        </p:nvSpPr>
        <p:spPr>
          <a:xfrm>
            <a:off x="78501" y="4212581"/>
            <a:ext cx="7189565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Skyfall Biologicals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$35M Manufacturing Facility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Manufacturing an insect repellant and a preservative for storing potatoes   </a:t>
            </a:r>
          </a:p>
        </p:txBody>
      </p:sp>
    </p:spTree>
    <p:extLst>
      <p:ext uri="{BB962C8B-B14F-4D97-AF65-F5344CB8AC3E}">
        <p14:creationId xmlns:p14="http://schemas.microsoft.com/office/powerpoint/2010/main" val="52733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280964" y="436137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endParaRPr lang="en-US" altLang="en-US" sz="2800" b="1" spc="3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C94DF5-A6EC-4F15-96A5-57191FC17B8E}"/>
              </a:ext>
            </a:extLst>
          </p:cNvPr>
          <p:cNvSpPr txBox="1"/>
          <p:nvPr/>
        </p:nvSpPr>
        <p:spPr>
          <a:xfrm>
            <a:off x="884292" y="1108715"/>
            <a:ext cx="8592591" cy="530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Defining the Dataset </a:t>
            </a:r>
            <a:r>
              <a:rPr lang="en-US" sz="1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(Geography and Type) </a:t>
            </a:r>
            <a:endParaRPr lang="en-US" sz="27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National Trends  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Local Trends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Developing Demand Drivers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A Case Study to Consider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Notable Projects 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Outlook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C0E90-9AA5-4840-9542-1BDAA9DCED2E}"/>
              </a:ext>
            </a:extLst>
          </p:cNvPr>
          <p:cNvSpPr txBox="1"/>
          <p:nvPr/>
        </p:nvSpPr>
        <p:spPr>
          <a:xfrm>
            <a:off x="875940" y="-318846"/>
            <a:ext cx="10431768" cy="15099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2023 Industrial Trends  </a:t>
            </a:r>
          </a:p>
        </p:txBody>
      </p:sp>
    </p:spTree>
    <p:extLst>
      <p:ext uri="{BB962C8B-B14F-4D97-AF65-F5344CB8AC3E}">
        <p14:creationId xmlns:p14="http://schemas.microsoft.com/office/powerpoint/2010/main" val="51084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0E2938-041E-33C0-57A1-D837833AB06D}"/>
              </a:ext>
            </a:extLst>
          </p:cNvPr>
          <p:cNvSpPr txBox="1"/>
          <p:nvPr/>
        </p:nvSpPr>
        <p:spPr>
          <a:xfrm>
            <a:off x="216534" y="-167036"/>
            <a:ext cx="9559763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Case Study – Savannah, GA </a:t>
            </a:r>
            <a:endParaRPr lang="en-US" sz="44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7070A-30D4-1768-4A22-A9D0ABBD0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84"/>
            <a:ext cx="10506194" cy="58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79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419D2-3392-4A46-B686-BF702EED6431}"/>
              </a:ext>
            </a:extLst>
          </p:cNvPr>
          <p:cNvSpPr txBox="1"/>
          <p:nvPr/>
        </p:nvSpPr>
        <p:spPr>
          <a:xfrm>
            <a:off x="183730" y="872739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MSA of 400K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100M SF of Warehouse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15M SF delivered in 2022 alone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Sub 3.0% Vacancy Rate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What is going on?!?!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Port of Savannah is the economic engine.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4</a:t>
            </a:r>
            <a:r>
              <a:rPr lang="en-US" sz="2000" b="1" spc="300" baseline="300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</a:t>
            </a: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most active port in the nation at 5.763M TEU’s in 2022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For comparison, Port of New Orleans moved 433K TEUs in 2022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785BC-D2A5-2BCD-69EF-B6BE0CE37B6F}"/>
              </a:ext>
            </a:extLst>
          </p:cNvPr>
          <p:cNvSpPr txBox="1"/>
          <p:nvPr/>
        </p:nvSpPr>
        <p:spPr>
          <a:xfrm>
            <a:off x="216534" y="-167036"/>
            <a:ext cx="9559763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Case Study – Savannah, GA </a:t>
            </a:r>
            <a:endParaRPr lang="en-US" sz="44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6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D785BC-D2A5-2BCD-69EF-B6BE0CE37B6F}"/>
              </a:ext>
            </a:extLst>
          </p:cNvPr>
          <p:cNvSpPr txBox="1"/>
          <p:nvPr/>
        </p:nvSpPr>
        <p:spPr>
          <a:xfrm>
            <a:off x="216534" y="-167036"/>
            <a:ext cx="9559763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Case Study – Savannah, GA </a:t>
            </a:r>
            <a:endParaRPr lang="en-US" sz="4400" b="1" spc="3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D2C3F-9582-9463-ED19-CE9189AE6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5393"/>
            <a:ext cx="8485050" cy="5882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F15F8-F709-CF35-88B0-B90DC7063CC0}"/>
              </a:ext>
            </a:extLst>
          </p:cNvPr>
          <p:cNvSpPr txBox="1"/>
          <p:nvPr/>
        </p:nvSpPr>
        <p:spPr>
          <a:xfrm>
            <a:off x="8551827" y="895665"/>
            <a:ext cx="3321763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Port of Mobile set a record in 2022 for handling 563K TEUs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How can Baton Rouge and Louisiana get in on this action??</a:t>
            </a:r>
          </a:p>
        </p:txBody>
      </p:sp>
    </p:spTree>
    <p:extLst>
      <p:ext uri="{BB962C8B-B14F-4D97-AF65-F5344CB8AC3E}">
        <p14:creationId xmlns:p14="http://schemas.microsoft.com/office/powerpoint/2010/main" val="40083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38A7F-EFC5-9BA6-5185-1BBE0F78E142}"/>
              </a:ext>
            </a:extLst>
          </p:cNvPr>
          <p:cNvSpPr txBox="1"/>
          <p:nvPr/>
        </p:nvSpPr>
        <p:spPr>
          <a:xfrm>
            <a:off x="-133662" y="-344358"/>
            <a:ext cx="10565430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Louisiana International Terminal  </a:t>
            </a:r>
            <a:endParaRPr lang="en-US" sz="44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08C3D-F9D5-1900-2991-DAA2A5500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4" y="1079769"/>
            <a:ext cx="7452672" cy="56412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0DAE3-3DD3-E8C8-DE13-939920BB7F73}"/>
              </a:ext>
            </a:extLst>
          </p:cNvPr>
          <p:cNvSpPr txBox="1"/>
          <p:nvPr/>
        </p:nvSpPr>
        <p:spPr>
          <a:xfrm>
            <a:off x="7540221" y="761397"/>
            <a:ext cx="4400145" cy="6278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Private-Public Partnership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Ports of America (NJ Based) and Mediterranean Shipping Company (Geneva, Switzerland)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$1.8B investment; $800M from the state.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Port of NOLA Current capacity is 1.0M TEUs annually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pc="300" dirty="0">
                <a:solidFill>
                  <a:srgbClr val="3B6D79"/>
                </a:solidFill>
                <a:latin typeface="Montserrat" charset="0"/>
                <a:ea typeface="Montserrat" charset="0"/>
                <a:cs typeface="Montserrat" charset="0"/>
              </a:rPr>
              <a:t>LIT has a 2.0M TEU Capacity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spc="300" dirty="0">
              <a:solidFill>
                <a:srgbClr val="3B6D79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AC9BF8-21A0-3A20-AD36-2EC856C36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97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E97B88-6490-7318-FA62-D72025198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7" r="17684"/>
          <a:stretch/>
        </p:blipFill>
        <p:spPr>
          <a:xfrm>
            <a:off x="0" y="666335"/>
            <a:ext cx="9086511" cy="61916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38A7F-EFC5-9BA6-5185-1BBE0F78E142}"/>
              </a:ext>
            </a:extLst>
          </p:cNvPr>
          <p:cNvSpPr txBox="1"/>
          <p:nvPr/>
        </p:nvSpPr>
        <p:spPr>
          <a:xfrm>
            <a:off x="-133662" y="-344358"/>
            <a:ext cx="10565430" cy="11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Louisiana International Terminal  </a:t>
            </a:r>
            <a:endParaRPr lang="en-US" sz="44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43722-8BC8-8823-C7C4-F67A971095A3}"/>
              </a:ext>
            </a:extLst>
          </p:cNvPr>
          <p:cNvSpPr txBox="1"/>
          <p:nvPr/>
        </p:nvSpPr>
        <p:spPr>
          <a:xfrm>
            <a:off x="9086511" y="976111"/>
            <a:ext cx="3017505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1,000 Acres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350-acre container facility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3,500’ wharf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50’ depth from LIT to mouth of river   </a:t>
            </a:r>
          </a:p>
        </p:txBody>
      </p:sp>
    </p:spTree>
    <p:extLst>
      <p:ext uri="{BB962C8B-B14F-4D97-AF65-F5344CB8AC3E}">
        <p14:creationId xmlns:p14="http://schemas.microsoft.com/office/powerpoint/2010/main" val="50900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0125761-B04D-BE2F-E749-C03FA6899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588843" cy="685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18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E51F0F1-F6E3-A701-EF4C-7689CDCE8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4"/>
          <a:stretch/>
        </p:blipFill>
        <p:spPr>
          <a:xfrm>
            <a:off x="-1" y="0"/>
            <a:ext cx="10029217" cy="686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937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18854"/>
            <a:ext cx="11940366" cy="5612439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9" y="5472970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470CA4-DE6E-4835-BE50-486F375990CA}"/>
              </a:ext>
            </a:extLst>
          </p:cNvPr>
          <p:cNvSpPr txBox="1"/>
          <p:nvPr/>
        </p:nvSpPr>
        <p:spPr>
          <a:xfrm>
            <a:off x="351553" y="63632"/>
            <a:ext cx="10248039" cy="911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But what about supply?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F419D2-3392-4A46-B686-BF702EED6431}"/>
              </a:ext>
            </a:extLst>
          </p:cNvPr>
          <p:cNvSpPr txBox="1"/>
          <p:nvPr/>
        </p:nvSpPr>
        <p:spPr>
          <a:xfrm>
            <a:off x="251633" y="955523"/>
            <a:ext cx="10248039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The Baton Rouge MSA still has a supply problem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Underbuilt annually by 191K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Only 90K under construction at the end of 2022.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10-year average absorption of 1.338M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Very likely the Baton Rouge MSA will still be underbuilt in 2023.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Market could add 1.566M SF of vacant space to be at a 6% vacancy rate.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Some relief may be in sight with a couple of spec projects that broke ground earlier this year. </a:t>
            </a:r>
          </a:p>
        </p:txBody>
      </p:sp>
    </p:spTree>
    <p:extLst>
      <p:ext uri="{BB962C8B-B14F-4D97-AF65-F5344CB8AC3E}">
        <p14:creationId xmlns:p14="http://schemas.microsoft.com/office/powerpoint/2010/main" val="34850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C0C91A-B7F7-D838-EDA1-ACE2E0FD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5541"/>
            <a:ext cx="11722008" cy="6691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16F1F9-DEAB-BA2C-E1F3-845CDA31386B}"/>
              </a:ext>
            </a:extLst>
          </p:cNvPr>
          <p:cNvSpPr txBox="1"/>
          <p:nvPr/>
        </p:nvSpPr>
        <p:spPr>
          <a:xfrm>
            <a:off x="465942" y="410473"/>
            <a:ext cx="4520837" cy="4195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Gateway Industrial Park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Phase I – 218K SF 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Phase II – 242K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Q4 of 2023 Delivery on Phase 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Provident Realty Advisors out of Dallas is the developer </a:t>
            </a:r>
          </a:p>
        </p:txBody>
      </p:sp>
    </p:spTree>
    <p:extLst>
      <p:ext uri="{BB962C8B-B14F-4D97-AF65-F5344CB8AC3E}">
        <p14:creationId xmlns:p14="http://schemas.microsoft.com/office/powerpoint/2010/main" val="411816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2883569" y="1940258"/>
            <a:ext cx="5670884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The Dataset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5D44A-4551-4393-83A4-D277C13A009D}"/>
              </a:ext>
            </a:extLst>
          </p:cNvPr>
          <p:cNvSpPr txBox="1"/>
          <p:nvPr/>
        </p:nvSpPr>
        <p:spPr>
          <a:xfrm>
            <a:off x="4034590" y="35812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(Geography and Type)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03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, outdoor, tree, nature&#10;&#10;Description automatically generated">
            <a:extLst>
              <a:ext uri="{FF2B5EF4-FFF2-40B4-BE49-F238E27FC236}">
                <a16:creationId xmlns:a16="http://schemas.microsoft.com/office/drawing/2014/main" id="{45FC0F3A-A517-3AAD-F936-6B09CBBE8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0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picture containing grass, outdoor, road, way&#10;&#10;Description automatically generated">
            <a:extLst>
              <a:ext uri="{FF2B5EF4-FFF2-40B4-BE49-F238E27FC236}">
                <a16:creationId xmlns:a16="http://schemas.microsoft.com/office/drawing/2014/main" id="{EA4D9252-B604-33D5-3ECE-2169F5188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31"/>
            <a:ext cx="10431768" cy="586787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A211A73-97B7-29A8-C14B-3C4E5E7DB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" y="17159"/>
            <a:ext cx="3619893" cy="9729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90D46-C739-9079-235C-E3A0B26677B8}"/>
              </a:ext>
            </a:extLst>
          </p:cNvPr>
          <p:cNvSpPr txBox="1"/>
          <p:nvPr/>
        </p:nvSpPr>
        <p:spPr>
          <a:xfrm>
            <a:off x="103695" y="4297654"/>
            <a:ext cx="6815579" cy="2348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96 Acre Site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Can accommodate up to 1.45M SF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Phase I – 200K SF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Q4 of 2023 Delivery on Phase I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Local Developer Chad Brossett</a:t>
            </a:r>
          </a:p>
        </p:txBody>
      </p:sp>
    </p:spTree>
    <p:extLst>
      <p:ext uri="{BB962C8B-B14F-4D97-AF65-F5344CB8AC3E}">
        <p14:creationId xmlns:p14="http://schemas.microsoft.com/office/powerpoint/2010/main" val="34742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95807" y="263719"/>
            <a:ext cx="11508537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grass, nature&#10;&#10;Description automatically generated">
            <a:extLst>
              <a:ext uri="{FF2B5EF4-FFF2-40B4-BE49-F238E27FC236}">
                <a16:creationId xmlns:a16="http://schemas.microsoft.com/office/drawing/2014/main" id="{E63D9071-7663-108F-31B9-CC4611BF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06" y="263718"/>
            <a:ext cx="11691394" cy="65764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D904BF-0BB7-F585-E962-EAC91F54E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399" y="263717"/>
            <a:ext cx="4134801" cy="11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393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B595C2-78BA-4B61-8991-31453CCD9238}"/>
              </a:ext>
            </a:extLst>
          </p:cNvPr>
          <p:cNvSpPr txBox="1"/>
          <p:nvPr/>
        </p:nvSpPr>
        <p:spPr>
          <a:xfrm>
            <a:off x="2695074" y="1940258"/>
            <a:ext cx="7070558" cy="15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Outlook </a:t>
            </a:r>
          </a:p>
        </p:txBody>
      </p:sp>
    </p:spTree>
    <p:extLst>
      <p:ext uri="{BB962C8B-B14F-4D97-AF65-F5344CB8AC3E}">
        <p14:creationId xmlns:p14="http://schemas.microsoft.com/office/powerpoint/2010/main" val="3867528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solidFill>
                <a:prstClr val="black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FBCA1-F9D0-4FC7-88D5-DAE562DB120D}"/>
              </a:ext>
            </a:extLst>
          </p:cNvPr>
          <p:cNvSpPr txBox="1"/>
          <p:nvPr/>
        </p:nvSpPr>
        <p:spPr>
          <a:xfrm>
            <a:off x="251633" y="828454"/>
            <a:ext cx="11404907" cy="4656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Vacancy will likely rise because it can’t  go much lower.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Should stay below 3%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Rental rates will continue to increase as new inventory comes online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Sale Prices will remain high - $125 - $150/SF is the norm on newer, well-located product.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Stalemate between Buyers and Sellers not agreeing on market value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More announcements on the economic development front – both Petrochem and manufacturing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15EFF-C39C-484B-93B0-BB2AC8503E70}"/>
              </a:ext>
            </a:extLst>
          </p:cNvPr>
          <p:cNvSpPr txBox="1"/>
          <p:nvPr/>
        </p:nvSpPr>
        <p:spPr>
          <a:xfrm>
            <a:off x="421238" y="241797"/>
            <a:ext cx="808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to watch for: </a:t>
            </a:r>
          </a:p>
        </p:txBody>
      </p:sp>
    </p:spTree>
    <p:extLst>
      <p:ext uri="{BB962C8B-B14F-4D97-AF65-F5344CB8AC3E}">
        <p14:creationId xmlns:p14="http://schemas.microsoft.com/office/powerpoint/2010/main" val="7953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5" y="3356879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  <p:sp>
        <p:nvSpPr>
          <p:cNvPr id="2" name="Shape 31">
            <a:extLst>
              <a:ext uri="{FF2B5EF4-FFF2-40B4-BE49-F238E27FC236}">
                <a16:creationId xmlns:a16="http://schemas.microsoft.com/office/drawing/2014/main" id="{59B2800E-FDF4-5652-7845-9661384F0410}"/>
              </a:ext>
            </a:extLst>
          </p:cNvPr>
          <p:cNvSpPr txBox="1">
            <a:spLocks/>
          </p:cNvSpPr>
          <p:nvPr/>
        </p:nvSpPr>
        <p:spPr>
          <a:xfrm>
            <a:off x="2209798" y="4887511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Evan Scroggs, SIOR, CCIM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Managing Principal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Lee &amp; Associates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  <a:hlinkClick r:id="rId4"/>
              </a:rPr>
              <a:t>escroggs@lee-associates.com</a:t>
            </a:r>
            <a:r>
              <a:rPr lang="en-US" altLang="en-US" sz="18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9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683463" y="1832536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5D643-C05A-4DCF-B376-F6407FC4C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90" r="16370"/>
          <a:stretch/>
        </p:blipFill>
        <p:spPr>
          <a:xfrm>
            <a:off x="80183" y="359241"/>
            <a:ext cx="8418837" cy="6430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C033C-C2D1-411A-A49D-8C3962889B04}"/>
              </a:ext>
            </a:extLst>
          </p:cNvPr>
          <p:cNvSpPr txBox="1"/>
          <p:nvPr/>
        </p:nvSpPr>
        <p:spPr>
          <a:xfrm>
            <a:off x="115275" y="-99838"/>
            <a:ext cx="749670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Baton Rouge MSA</a:t>
            </a:r>
            <a:endParaRPr lang="en-US" sz="1600" b="1" spc="300" dirty="0">
              <a:solidFill>
                <a:schemeClr val="accent1">
                  <a:lumMod val="7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32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A1B95-152F-4BEA-AB06-E20AFB74A69E}"/>
              </a:ext>
            </a:extLst>
          </p:cNvPr>
          <p:cNvSpPr txBox="1"/>
          <p:nvPr/>
        </p:nvSpPr>
        <p:spPr>
          <a:xfrm>
            <a:off x="115275" y="-99838"/>
            <a:ext cx="7496704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Bulk Warehouse/Distribution </a:t>
            </a:r>
            <a:r>
              <a:rPr lang="en-US" sz="1600" b="1" spc="300" dirty="0">
                <a:solidFill>
                  <a:schemeClr val="accent1">
                    <a:lumMod val="7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DE8AB-4FA6-1E65-2181-EEABF4A30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618"/>
            <a:ext cx="10240650" cy="57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6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" y="0"/>
            <a:ext cx="11940366" cy="5548807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17845E-F3C2-D747-911C-ABB4851FAA06}"/>
              </a:ext>
            </a:extLst>
          </p:cNvPr>
          <p:cNvSpPr txBox="1"/>
          <p:nvPr/>
        </p:nvSpPr>
        <p:spPr>
          <a:xfrm>
            <a:off x="1172008" y="657295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spc="60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83CE7C-EC52-486C-8023-596B0BFF68AA}"/>
              </a:ext>
            </a:extLst>
          </p:cNvPr>
          <p:cNvSpPr txBox="1"/>
          <p:nvPr/>
        </p:nvSpPr>
        <p:spPr>
          <a:xfrm>
            <a:off x="107254" y="71622"/>
            <a:ext cx="4256199" cy="80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7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Office-Warehouse</a:t>
            </a:r>
            <a:r>
              <a:rPr lang="en-US" sz="1600" b="1" spc="3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5" name="Picture 4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F37742F3-CBC2-773F-DBFB-64B1CD0EE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362"/>
            <a:ext cx="10431767" cy="58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4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838CA6-DBEB-44DF-B19A-DF58A5E7894E}"/>
              </a:ext>
            </a:extLst>
          </p:cNvPr>
          <p:cNvSpPr txBox="1"/>
          <p:nvPr/>
        </p:nvSpPr>
        <p:spPr>
          <a:xfrm>
            <a:off x="208548" y="-91748"/>
            <a:ext cx="6096000" cy="80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3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Office-Warehouse</a:t>
            </a:r>
            <a:r>
              <a: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856B52-4BF0-0795-AFEF-56A4769526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4"/>
          <a:stretch/>
        </p:blipFill>
        <p:spPr>
          <a:xfrm>
            <a:off x="12068" y="1167999"/>
            <a:ext cx="10419700" cy="56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6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1191</Words>
  <Application>Microsoft Office PowerPoint</Application>
  <PresentationFormat>Widescreen</PresentationFormat>
  <Paragraphs>282</Paragraphs>
  <Slides>55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Corbel</vt:lpstr>
      <vt:lpstr>Lato Light</vt:lpstr>
      <vt:lpstr>Montserrat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Alex Cook</cp:lastModifiedBy>
  <cp:revision>3</cp:revision>
  <dcterms:created xsi:type="dcterms:W3CDTF">2023-05-01T20:27:04Z</dcterms:created>
  <dcterms:modified xsi:type="dcterms:W3CDTF">2023-05-01T20:30:19Z</dcterms:modified>
</cp:coreProperties>
</file>