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rts/chart2.xml" ContentType="application/vnd.openxmlformats-officedocument.drawingml.chart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charts/chart3.xml" ContentType="application/vnd.openxmlformats-officedocument.drawingml.chart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6"/>
  </p:notesMasterIdLst>
  <p:sldIdLst>
    <p:sldId id="1483" r:id="rId2"/>
    <p:sldId id="1484" r:id="rId3"/>
    <p:sldId id="1485" r:id="rId4"/>
    <p:sldId id="2147374146" r:id="rId5"/>
    <p:sldId id="2147374176" r:id="rId6"/>
    <p:sldId id="2147374143" r:id="rId7"/>
    <p:sldId id="2147374138" r:id="rId8"/>
    <p:sldId id="2147374135" r:id="rId9"/>
    <p:sldId id="2147374148" r:id="rId10"/>
    <p:sldId id="2147374149" r:id="rId11"/>
    <p:sldId id="2147374140" r:id="rId12"/>
    <p:sldId id="2147374144" r:id="rId13"/>
    <p:sldId id="2145708599" r:id="rId14"/>
    <p:sldId id="2147374167" r:id="rId15"/>
    <p:sldId id="2147374168" r:id="rId16"/>
    <p:sldId id="2145708600" r:id="rId17"/>
    <p:sldId id="2145708603" r:id="rId18"/>
    <p:sldId id="2145708601" r:id="rId19"/>
    <p:sldId id="2145708605" r:id="rId20"/>
    <p:sldId id="2145708573" r:id="rId21"/>
    <p:sldId id="2147374169" r:id="rId22"/>
    <p:sldId id="2147374145" r:id="rId23"/>
    <p:sldId id="2147374171" r:id="rId24"/>
    <p:sldId id="2145708587" r:id="rId25"/>
    <p:sldId id="2147374159" r:id="rId26"/>
    <p:sldId id="2147374175" r:id="rId27"/>
    <p:sldId id="2147374170" r:id="rId28"/>
    <p:sldId id="2147374153" r:id="rId29"/>
    <p:sldId id="2147374177" r:id="rId30"/>
    <p:sldId id="2147374178" r:id="rId31"/>
    <p:sldId id="2147374172" r:id="rId32"/>
    <p:sldId id="2147374161" r:id="rId33"/>
    <p:sldId id="2147374174" r:id="rId34"/>
    <p:sldId id="2147374179" r:id="rId3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80" d="100"/>
          <a:sy n="80" d="100"/>
        </p:scale>
        <p:origin x="60" y="78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fagank1\Downloads\Basket_2023-04-26_14h_41m.XLS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https://moodys-my.sharepoint.com/personal/lix2_moodys_com/Documents/QEB_0206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lix2\Downloads\NCREIF_0126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8.4172227721592191E-2"/>
          <c:y val="9.7285148618140915E-2"/>
          <c:w val="0.88217827744677024"/>
          <c:h val="0.77852529404712989"/>
        </c:manualLayout>
      </c:layout>
      <c:lineChart>
        <c:grouping val="standard"/>
        <c:varyColors val="0"/>
        <c:ser>
          <c:idx val="0"/>
          <c:order val="0"/>
          <c:tx>
            <c:strRef>
              <c:f>chart!$G$11</c:f>
              <c:strCache>
                <c:ptCount val="1"/>
                <c:pt idx="0">
                  <c:v>History</c:v>
                </c:pt>
              </c:strCache>
            </c:strRef>
          </c:tx>
          <c:spPr>
            <a:ln w="25400" cmpd="sng">
              <a:solidFill>
                <a:schemeClr val="tx1"/>
              </a:solidFill>
              <a:prstDash val="solid"/>
            </a:ln>
          </c:spPr>
          <c:marker>
            <c:symbol val="none"/>
          </c:marker>
          <c:cat>
            <c:strRef>
              <c:f>chart!$F$12:$F$28</c:f>
              <c:strCache>
                <c:ptCount val="17"/>
                <c:pt idx="0">
                  <c:v>2021Q1</c:v>
                </c:pt>
                <c:pt idx="1">
                  <c:v>2021Q2</c:v>
                </c:pt>
                <c:pt idx="2">
                  <c:v>2021Q3</c:v>
                </c:pt>
                <c:pt idx="3">
                  <c:v>2021Q4</c:v>
                </c:pt>
                <c:pt idx="4">
                  <c:v>2022Q1</c:v>
                </c:pt>
                <c:pt idx="5">
                  <c:v>2022Q2</c:v>
                </c:pt>
                <c:pt idx="6">
                  <c:v>2022Q3</c:v>
                </c:pt>
                <c:pt idx="7">
                  <c:v>2022Q4</c:v>
                </c:pt>
                <c:pt idx="8">
                  <c:v>2023Q1</c:v>
                </c:pt>
                <c:pt idx="9">
                  <c:v>2023Q2</c:v>
                </c:pt>
                <c:pt idx="10">
                  <c:v>2023Q3</c:v>
                </c:pt>
                <c:pt idx="11">
                  <c:v>2023Q4</c:v>
                </c:pt>
                <c:pt idx="12">
                  <c:v>2024Q1</c:v>
                </c:pt>
                <c:pt idx="13">
                  <c:v>2024Q2</c:v>
                </c:pt>
                <c:pt idx="14">
                  <c:v>2024Q3</c:v>
                </c:pt>
                <c:pt idx="15">
                  <c:v>2024Q4</c:v>
                </c:pt>
                <c:pt idx="16">
                  <c:v>2025Q1</c:v>
                </c:pt>
              </c:strCache>
            </c:strRef>
          </c:cat>
          <c:val>
            <c:numRef>
              <c:f>chart!$G$12:$G$28</c:f>
              <c:numCache>
                <c:formatCode>0.00%</c:formatCode>
                <c:ptCount val="17"/>
                <c:pt idx="0">
                  <c:v>1.1919350504481896E-2</c:v>
                </c:pt>
                <c:pt idx="1">
                  <c:v>0.12460854406241384</c:v>
                </c:pt>
                <c:pt idx="2">
                  <c:v>4.9556544805406721E-2</c:v>
                </c:pt>
                <c:pt idx="3">
                  <c:v>5.7171000908780467E-2</c:v>
                </c:pt>
                <c:pt idx="4">
                  <c:v>3.6836789579472118E-2</c:v>
                </c:pt>
                <c:pt idx="5">
                  <c:v>1.796042498028072E-2</c:v>
                </c:pt>
                <c:pt idx="6">
                  <c:v>1.9421383880539489E-2</c:v>
                </c:pt>
                <c:pt idx="7">
                  <c:v>8.8127764114500629E-3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42BB-4035-AF4F-C2777E27BDAE}"/>
            </c:ext>
          </c:extLst>
        </c:ser>
        <c:ser>
          <c:idx val="1"/>
          <c:order val="1"/>
          <c:tx>
            <c:strRef>
              <c:f>chart!$H$11</c:f>
              <c:strCache>
                <c:ptCount val="1"/>
                <c:pt idx="0">
                  <c:v>Upside (10th percentile)</c:v>
                </c:pt>
              </c:strCache>
            </c:strRef>
          </c:tx>
          <c:spPr>
            <a:ln w="25400" cmpd="sng">
              <a:solidFill>
                <a:srgbClr val="00B050"/>
              </a:solidFill>
              <a:prstDash val="solid"/>
            </a:ln>
          </c:spPr>
          <c:marker>
            <c:symbol val="none"/>
          </c:marker>
          <c:cat>
            <c:strRef>
              <c:f>chart!$F$12:$F$28</c:f>
              <c:strCache>
                <c:ptCount val="17"/>
                <c:pt idx="0">
                  <c:v>2021Q1</c:v>
                </c:pt>
                <c:pt idx="1">
                  <c:v>2021Q2</c:v>
                </c:pt>
                <c:pt idx="2">
                  <c:v>2021Q3</c:v>
                </c:pt>
                <c:pt idx="3">
                  <c:v>2021Q4</c:v>
                </c:pt>
                <c:pt idx="4">
                  <c:v>2022Q1</c:v>
                </c:pt>
                <c:pt idx="5">
                  <c:v>2022Q2</c:v>
                </c:pt>
                <c:pt idx="6">
                  <c:v>2022Q3</c:v>
                </c:pt>
                <c:pt idx="7">
                  <c:v>2022Q4</c:v>
                </c:pt>
                <c:pt idx="8">
                  <c:v>2023Q1</c:v>
                </c:pt>
                <c:pt idx="9">
                  <c:v>2023Q2</c:v>
                </c:pt>
                <c:pt idx="10">
                  <c:v>2023Q3</c:v>
                </c:pt>
                <c:pt idx="11">
                  <c:v>2023Q4</c:v>
                </c:pt>
                <c:pt idx="12">
                  <c:v>2024Q1</c:v>
                </c:pt>
                <c:pt idx="13">
                  <c:v>2024Q2</c:v>
                </c:pt>
                <c:pt idx="14">
                  <c:v>2024Q3</c:v>
                </c:pt>
                <c:pt idx="15">
                  <c:v>2024Q4</c:v>
                </c:pt>
                <c:pt idx="16">
                  <c:v>2025Q1</c:v>
                </c:pt>
              </c:strCache>
            </c:strRef>
          </c:cat>
          <c:val>
            <c:numRef>
              <c:f>chart!$H$12:$H$28</c:f>
              <c:numCache>
                <c:formatCode>General</c:formatCode>
                <c:ptCount val="17"/>
                <c:pt idx="7" formatCode="0.00%">
                  <c:v>8.8127764114500629E-3</c:v>
                </c:pt>
                <c:pt idx="8" formatCode="0.00%">
                  <c:v>1.8359252277643678E-2</c:v>
                </c:pt>
                <c:pt idx="9" formatCode="0.00%">
                  <c:v>2.8989070329100919E-2</c:v>
                </c:pt>
                <c:pt idx="10" formatCode="0.00%">
                  <c:v>2.9517896954297074E-2</c:v>
                </c:pt>
                <c:pt idx="11" formatCode="0.00%">
                  <c:v>3.1772710331539722E-2</c:v>
                </c:pt>
                <c:pt idx="12" formatCode="0.00%">
                  <c:v>3.4742304938141899E-2</c:v>
                </c:pt>
                <c:pt idx="13" formatCode="0.00%">
                  <c:v>3.1856070807801729E-2</c:v>
                </c:pt>
                <c:pt idx="14" formatCode="0.00%">
                  <c:v>2.9499469535974043E-2</c:v>
                </c:pt>
                <c:pt idx="15" formatCode="0.00%">
                  <c:v>2.690900143477637E-2</c:v>
                </c:pt>
                <c:pt idx="16" formatCode="0.00%">
                  <c:v>2.4631230322891495E-2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42BB-4035-AF4F-C2777E27BDAE}"/>
            </c:ext>
          </c:extLst>
        </c:ser>
        <c:ser>
          <c:idx val="4"/>
          <c:order val="2"/>
          <c:tx>
            <c:strRef>
              <c:f>chart!$I$11</c:f>
              <c:strCache>
                <c:ptCount val="1"/>
                <c:pt idx="0">
                  <c:v>Baseline</c:v>
                </c:pt>
              </c:strCache>
            </c:strRef>
          </c:tx>
          <c:spPr>
            <a:ln w="31750">
              <a:solidFill>
                <a:schemeClr val="tx1"/>
              </a:solidFill>
              <a:prstDash val="sysDash"/>
            </a:ln>
          </c:spPr>
          <c:marker>
            <c:symbol val="none"/>
          </c:marker>
          <c:cat>
            <c:strRef>
              <c:f>chart!$F$12:$F$28</c:f>
              <c:strCache>
                <c:ptCount val="17"/>
                <c:pt idx="0">
                  <c:v>2021Q1</c:v>
                </c:pt>
                <c:pt idx="1">
                  <c:v>2021Q2</c:v>
                </c:pt>
                <c:pt idx="2">
                  <c:v>2021Q3</c:v>
                </c:pt>
                <c:pt idx="3">
                  <c:v>2021Q4</c:v>
                </c:pt>
                <c:pt idx="4">
                  <c:v>2022Q1</c:v>
                </c:pt>
                <c:pt idx="5">
                  <c:v>2022Q2</c:v>
                </c:pt>
                <c:pt idx="6">
                  <c:v>2022Q3</c:v>
                </c:pt>
                <c:pt idx="7">
                  <c:v>2022Q4</c:v>
                </c:pt>
                <c:pt idx="8">
                  <c:v>2023Q1</c:v>
                </c:pt>
                <c:pt idx="9">
                  <c:v>2023Q2</c:v>
                </c:pt>
                <c:pt idx="10">
                  <c:v>2023Q3</c:v>
                </c:pt>
                <c:pt idx="11">
                  <c:v>2023Q4</c:v>
                </c:pt>
                <c:pt idx="12">
                  <c:v>2024Q1</c:v>
                </c:pt>
                <c:pt idx="13">
                  <c:v>2024Q2</c:v>
                </c:pt>
                <c:pt idx="14">
                  <c:v>2024Q3</c:v>
                </c:pt>
                <c:pt idx="15">
                  <c:v>2024Q4</c:v>
                </c:pt>
                <c:pt idx="16">
                  <c:v>2025Q1</c:v>
                </c:pt>
              </c:strCache>
            </c:strRef>
          </c:cat>
          <c:val>
            <c:numRef>
              <c:f>chart!$I$12:$I$28</c:f>
              <c:numCache>
                <c:formatCode>General</c:formatCode>
                <c:ptCount val="17"/>
                <c:pt idx="7" formatCode="0.00%">
                  <c:v>8.8127764114500629E-3</c:v>
                </c:pt>
                <c:pt idx="8" formatCode="0.00%">
                  <c:v>1.83592522776439E-2</c:v>
                </c:pt>
                <c:pt idx="9" formatCode="0.00%">
                  <c:v>2.2392422934931933E-2</c:v>
                </c:pt>
                <c:pt idx="10" formatCode="0.00%">
                  <c:v>1.5623190532639164E-2</c:v>
                </c:pt>
                <c:pt idx="11" formatCode="0.00%">
                  <c:v>1.22878741966157E-2</c:v>
                </c:pt>
                <c:pt idx="12" formatCode="0.00%">
                  <c:v>1.1323537381500381E-2</c:v>
                </c:pt>
                <c:pt idx="13" formatCode="0.00%">
                  <c:v>1.473568635758804E-2</c:v>
                </c:pt>
                <c:pt idx="14" formatCode="0.00%">
                  <c:v>1.9783891535752218E-2</c:v>
                </c:pt>
                <c:pt idx="15" formatCode="0.00%">
                  <c:v>2.2497647477736749E-2</c:v>
                </c:pt>
                <c:pt idx="16" formatCode="0.00%">
                  <c:v>2.4644057194661562E-2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42BB-4035-AF4F-C2777E27BDAE}"/>
            </c:ext>
          </c:extLst>
        </c:ser>
        <c:ser>
          <c:idx val="2"/>
          <c:order val="3"/>
          <c:tx>
            <c:strRef>
              <c:f>chart!$J$11</c:f>
              <c:strCache>
                <c:ptCount val="1"/>
                <c:pt idx="0">
                  <c:v>Downside (75th percentile)</c:v>
                </c:pt>
              </c:strCache>
            </c:strRef>
          </c:tx>
          <c:spPr>
            <a:ln w="25400" cmpd="sng">
              <a:solidFill>
                <a:srgbClr val="FFC000"/>
              </a:solidFill>
              <a:prstDash val="solid"/>
            </a:ln>
          </c:spPr>
          <c:marker>
            <c:symbol val="none"/>
          </c:marker>
          <c:cat>
            <c:strRef>
              <c:f>chart!$F$12:$F$28</c:f>
              <c:strCache>
                <c:ptCount val="17"/>
                <c:pt idx="0">
                  <c:v>2021Q1</c:v>
                </c:pt>
                <c:pt idx="1">
                  <c:v>2021Q2</c:v>
                </c:pt>
                <c:pt idx="2">
                  <c:v>2021Q3</c:v>
                </c:pt>
                <c:pt idx="3">
                  <c:v>2021Q4</c:v>
                </c:pt>
                <c:pt idx="4">
                  <c:v>2022Q1</c:v>
                </c:pt>
                <c:pt idx="5">
                  <c:v>2022Q2</c:v>
                </c:pt>
                <c:pt idx="6">
                  <c:v>2022Q3</c:v>
                </c:pt>
                <c:pt idx="7">
                  <c:v>2022Q4</c:v>
                </c:pt>
                <c:pt idx="8">
                  <c:v>2023Q1</c:v>
                </c:pt>
                <c:pt idx="9">
                  <c:v>2023Q2</c:v>
                </c:pt>
                <c:pt idx="10">
                  <c:v>2023Q3</c:v>
                </c:pt>
                <c:pt idx="11">
                  <c:v>2023Q4</c:v>
                </c:pt>
                <c:pt idx="12">
                  <c:v>2024Q1</c:v>
                </c:pt>
                <c:pt idx="13">
                  <c:v>2024Q2</c:v>
                </c:pt>
                <c:pt idx="14">
                  <c:v>2024Q3</c:v>
                </c:pt>
                <c:pt idx="15">
                  <c:v>2024Q4</c:v>
                </c:pt>
                <c:pt idx="16">
                  <c:v>2025Q1</c:v>
                </c:pt>
              </c:strCache>
            </c:strRef>
          </c:cat>
          <c:val>
            <c:numRef>
              <c:f>chart!$J$12:$J$28</c:f>
              <c:numCache>
                <c:formatCode>General</c:formatCode>
                <c:ptCount val="17"/>
                <c:pt idx="7" formatCode="0.00%">
                  <c:v>8.8127764114500629E-3</c:v>
                </c:pt>
                <c:pt idx="8" formatCode="0.00%">
                  <c:v>1.8359252277643678E-2</c:v>
                </c:pt>
                <c:pt idx="9" formatCode="0.00%">
                  <c:v>1.763744711448445E-2</c:v>
                </c:pt>
                <c:pt idx="10" formatCode="0.00%">
                  <c:v>4.1714512861552588E-3</c:v>
                </c:pt>
                <c:pt idx="11" formatCode="0.00%">
                  <c:v>-4.2075996730467358E-3</c:v>
                </c:pt>
                <c:pt idx="12" formatCode="0.00%">
                  <c:v>-3.5973882728841389E-3</c:v>
                </c:pt>
                <c:pt idx="13" formatCode="0.00%">
                  <c:v>5.7009547162325536E-3</c:v>
                </c:pt>
                <c:pt idx="14" formatCode="0.00%">
                  <c:v>1.8044737105730624E-2</c:v>
                </c:pt>
                <c:pt idx="15" formatCode="0.00%">
                  <c:v>2.823941346797576E-2</c:v>
                </c:pt>
                <c:pt idx="16" formatCode="0.00%">
                  <c:v>3.1808354282045093E-2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42BB-4035-AF4F-C2777E27BDAE}"/>
            </c:ext>
          </c:extLst>
        </c:ser>
        <c:ser>
          <c:idx val="3"/>
          <c:order val="4"/>
          <c:tx>
            <c:strRef>
              <c:f>chart!$K$11</c:f>
              <c:strCache>
                <c:ptCount val="1"/>
                <c:pt idx="0">
                  <c:v>Downside (90th percentile)</c:v>
                </c:pt>
              </c:strCache>
            </c:strRef>
          </c:tx>
          <c:spPr>
            <a:ln w="25400" cmpd="sng">
              <a:solidFill>
                <a:srgbClr val="C00000"/>
              </a:solidFill>
              <a:prstDash val="solid"/>
            </a:ln>
          </c:spPr>
          <c:marker>
            <c:symbol val="none"/>
          </c:marker>
          <c:cat>
            <c:strRef>
              <c:f>chart!$F$12:$F$28</c:f>
              <c:strCache>
                <c:ptCount val="17"/>
                <c:pt idx="0">
                  <c:v>2021Q1</c:v>
                </c:pt>
                <c:pt idx="1">
                  <c:v>2021Q2</c:v>
                </c:pt>
                <c:pt idx="2">
                  <c:v>2021Q3</c:v>
                </c:pt>
                <c:pt idx="3">
                  <c:v>2021Q4</c:v>
                </c:pt>
                <c:pt idx="4">
                  <c:v>2022Q1</c:v>
                </c:pt>
                <c:pt idx="5">
                  <c:v>2022Q2</c:v>
                </c:pt>
                <c:pt idx="6">
                  <c:v>2022Q3</c:v>
                </c:pt>
                <c:pt idx="7">
                  <c:v>2022Q4</c:v>
                </c:pt>
                <c:pt idx="8">
                  <c:v>2023Q1</c:v>
                </c:pt>
                <c:pt idx="9">
                  <c:v>2023Q2</c:v>
                </c:pt>
                <c:pt idx="10">
                  <c:v>2023Q3</c:v>
                </c:pt>
                <c:pt idx="11">
                  <c:v>2023Q4</c:v>
                </c:pt>
                <c:pt idx="12">
                  <c:v>2024Q1</c:v>
                </c:pt>
                <c:pt idx="13">
                  <c:v>2024Q2</c:v>
                </c:pt>
                <c:pt idx="14">
                  <c:v>2024Q3</c:v>
                </c:pt>
                <c:pt idx="15">
                  <c:v>2024Q4</c:v>
                </c:pt>
                <c:pt idx="16">
                  <c:v>2025Q1</c:v>
                </c:pt>
              </c:strCache>
            </c:strRef>
          </c:cat>
          <c:val>
            <c:numRef>
              <c:f>chart!$K$12:$K$28</c:f>
              <c:numCache>
                <c:formatCode>General</c:formatCode>
                <c:ptCount val="17"/>
                <c:pt idx="7" formatCode="0.00%">
                  <c:v>8.8127764114500629E-3</c:v>
                </c:pt>
                <c:pt idx="8" formatCode="0.00%">
                  <c:v>1.8359252277643678E-2</c:v>
                </c:pt>
                <c:pt idx="9" formatCode="0.00%">
                  <c:v>1.1787945989720994E-2</c:v>
                </c:pt>
                <c:pt idx="10" formatCode="0.00%">
                  <c:v>-3.9547922691242077E-3</c:v>
                </c:pt>
                <c:pt idx="11" formatCode="0.00%">
                  <c:v>-1.779901343374235E-2</c:v>
                </c:pt>
                <c:pt idx="12" formatCode="0.00%">
                  <c:v>-2.1398722708452445E-2</c:v>
                </c:pt>
                <c:pt idx="13" formatCode="0.00%">
                  <c:v>-1.1132188202220727E-2</c:v>
                </c:pt>
                <c:pt idx="14" formatCode="0.00%">
                  <c:v>1.5389775968621677E-4</c:v>
                </c:pt>
                <c:pt idx="15" formatCode="0.00%">
                  <c:v>1.3969105041484298E-2</c:v>
                </c:pt>
                <c:pt idx="16" formatCode="0.00%">
                  <c:v>1.8244265492767919E-2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42BB-4035-AF4F-C2777E27BDA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205402800"/>
        <c:axId val="1205403128"/>
      </c:lineChart>
      <c:catAx>
        <c:axId val="120540280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low"/>
        <c:spPr>
          <a:ln w="3175">
            <a:solidFill>
              <a:srgbClr val="45484B"/>
            </a:solidFill>
            <a:prstDash val="solid"/>
          </a:ln>
          <a:effectLst/>
        </c:spPr>
        <c:crossAx val="1205403128"/>
        <c:crosses val="autoZero"/>
        <c:auto val="1"/>
        <c:lblAlgn val="ctr"/>
        <c:lblOffset val="100"/>
        <c:noMultiLvlLbl val="0"/>
      </c:catAx>
      <c:valAx>
        <c:axId val="1205403128"/>
        <c:scaling>
          <c:orientation val="minMax"/>
        </c:scaling>
        <c:delete val="0"/>
        <c:axPos val="l"/>
        <c:majorGridlines>
          <c:spPr>
            <a:ln w="3175">
              <a:solidFill>
                <a:srgbClr val="D7DAD6"/>
              </a:solidFill>
              <a:prstDash val="solid"/>
            </a:ln>
          </c:spPr>
        </c:majorGridlines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US  Real GDP Growth YoY</a:t>
                </a:r>
              </a:p>
            </c:rich>
          </c:tx>
          <c:overlay val="0"/>
        </c:title>
        <c:numFmt formatCode="0%" sourceLinked="0"/>
        <c:majorTickMark val="none"/>
        <c:minorTickMark val="none"/>
        <c:tickLblPos val="low"/>
        <c:spPr>
          <a:ln w="6350">
            <a:noFill/>
          </a:ln>
          <a:effectLst/>
        </c:spPr>
        <c:crossAx val="1205402800"/>
        <c:crosses val="autoZero"/>
        <c:crossBetween val="midCat"/>
      </c:valAx>
      <c:spPr>
        <a:solidFill>
          <a:srgbClr val="FFFFFF"/>
        </a:solidFill>
        <a:ln w="25400">
          <a:noFill/>
        </a:ln>
      </c:spPr>
    </c:plotArea>
    <c:legend>
      <c:legendPos val="t"/>
      <c:legendEntry>
        <c:idx val="0"/>
        <c:delete val="1"/>
      </c:legendEntry>
      <c:layout>
        <c:manualLayout>
          <c:xMode val="edge"/>
          <c:yMode val="edge"/>
          <c:x val="4.9829333818644302E-2"/>
          <c:y val="2.4938769919719744E-2"/>
          <c:w val="0.92085115341075041"/>
          <c:h val="5.6112232319369425E-2"/>
        </c:manualLayout>
      </c:layout>
      <c:overlay val="0"/>
      <c:spPr>
        <a:noFill/>
        <a:ln w="25400">
          <a:noFill/>
        </a:ln>
        <a:effectLst/>
        <a:extLst>
          <a:ext uri="{909E8E84-426E-40DD-AFC4-6F175D3DCCD1}">
            <a14:hiddenFill xmlns:a14="http://schemas.microsoft.com/office/drawing/2010/main">
              <a:noFill/>
            </a14:hiddenFill>
          </a:ext>
        </a:extLst>
      </c:sp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rgbClr val="FFFFFF"/>
    </a:solidFill>
    <a:ln w="6350">
      <a:noFill/>
    </a:ln>
    <a:effectLst/>
  </c:spPr>
  <c:txPr>
    <a:bodyPr/>
    <a:lstStyle/>
    <a:p>
      <a:pPr>
        <a:defRPr sz="1050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dirty="0"/>
              <a:t>Share of New CMBS Loans with </a:t>
            </a:r>
            <a:r>
              <a:rPr lang="en-US" dirty="0">
                <a:solidFill>
                  <a:srgbClr val="C00000"/>
                </a:solidFill>
              </a:rPr>
              <a:t>Negative Leverage</a:t>
            </a:r>
          </a:p>
        </c:rich>
      </c:tx>
      <c:layout>
        <c:manualLayout>
          <c:xMode val="edge"/>
          <c:yMode val="edge"/>
          <c:x val="0.34242095157769331"/>
          <c:y val="0.12598425196850394"/>
        </c:manualLayout>
      </c:layout>
      <c:overlay val="0"/>
    </c:title>
    <c:autoTitleDeleted val="0"/>
    <c:plotArea>
      <c:layout>
        <c:manualLayout>
          <c:xMode val="edge"/>
          <c:yMode val="edge"/>
          <c:x val="7.6628352490421452E-3"/>
          <c:y val="8.0321285140562249E-2"/>
          <c:w val="0.98275862068965514"/>
          <c:h val="0.91967871485943764"/>
        </c:manualLayout>
      </c:layout>
      <c:lineChart>
        <c:grouping val="standard"/>
        <c:varyColors val="0"/>
        <c:ser>
          <c:idx val="0"/>
          <c:order val="0"/>
          <c:tx>
            <c:strRef>
              <c:f>'Slide 3'!$B$1</c:f>
              <c:strCache>
                <c:ptCount val="1"/>
                <c:pt idx="0">
                  <c:v>Ind</c:v>
                </c:pt>
              </c:strCache>
            </c:strRef>
          </c:tx>
          <c:spPr>
            <a:ln w="25400" cmpd="sng">
              <a:solidFill>
                <a:srgbClr val="009775"/>
              </a:solidFill>
              <a:prstDash val="solid"/>
            </a:ln>
          </c:spPr>
          <c:marker>
            <c:symbol val="none"/>
          </c:marker>
          <c:cat>
            <c:strRef>
              <c:f>'Slide 3'!$A$2:$A$13</c:f>
              <c:strCache>
                <c:ptCount val="12"/>
                <c:pt idx="0">
                  <c:v>2020Q1</c:v>
                </c:pt>
                <c:pt idx="1">
                  <c:v>2020Q2</c:v>
                </c:pt>
                <c:pt idx="2">
                  <c:v>2020Q3</c:v>
                </c:pt>
                <c:pt idx="3">
                  <c:v>2020Q4</c:v>
                </c:pt>
                <c:pt idx="4">
                  <c:v>2021Q1</c:v>
                </c:pt>
                <c:pt idx="5">
                  <c:v>2021Q2</c:v>
                </c:pt>
                <c:pt idx="6">
                  <c:v>2021Q3</c:v>
                </c:pt>
                <c:pt idx="7">
                  <c:v>2021Q4</c:v>
                </c:pt>
                <c:pt idx="8">
                  <c:v>2022Q1</c:v>
                </c:pt>
                <c:pt idx="9">
                  <c:v>2022Q2</c:v>
                </c:pt>
                <c:pt idx="10">
                  <c:v>2022Q3</c:v>
                </c:pt>
                <c:pt idx="11">
                  <c:v>2022Q4</c:v>
                </c:pt>
              </c:strCache>
            </c:strRef>
          </c:cat>
          <c:val>
            <c:numRef>
              <c:f>'Slide 3'!$B$2:$B$13</c:f>
              <c:numCache>
                <c:formatCode>0%</c:formatCode>
                <c:ptCount val="12"/>
                <c:pt idx="0">
                  <c:v>1.0638297999999999E-2</c:v>
                </c:pt>
                <c:pt idx="1">
                  <c:v>4.3478260999999997E-2</c:v>
                </c:pt>
                <c:pt idx="2">
                  <c:v>0</c:v>
                </c:pt>
                <c:pt idx="3">
                  <c:v>1.3888889E-2</c:v>
                </c:pt>
                <c:pt idx="4">
                  <c:v>0</c:v>
                </c:pt>
                <c:pt idx="5">
                  <c:v>4.1666666999999998E-2</c:v>
                </c:pt>
                <c:pt idx="6">
                  <c:v>1.0752688E-2</c:v>
                </c:pt>
                <c:pt idx="7">
                  <c:v>9.6153850000000006E-3</c:v>
                </c:pt>
                <c:pt idx="8">
                  <c:v>9.6153850000000006E-3</c:v>
                </c:pt>
                <c:pt idx="9">
                  <c:v>0.121621622</c:v>
                </c:pt>
                <c:pt idx="10">
                  <c:v>0.34210526299999999</c:v>
                </c:pt>
                <c:pt idx="11">
                  <c:v>0.58974358999999998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8342-48E1-915F-1D2DC58C157E}"/>
            </c:ext>
          </c:extLst>
        </c:ser>
        <c:ser>
          <c:idx val="1"/>
          <c:order val="1"/>
          <c:tx>
            <c:strRef>
              <c:f>'Slide 3'!$C$1</c:f>
              <c:strCache>
                <c:ptCount val="1"/>
                <c:pt idx="0">
                  <c:v>Apt</c:v>
                </c:pt>
              </c:strCache>
            </c:strRef>
          </c:tx>
          <c:spPr>
            <a:ln w="25400" cmpd="sng">
              <a:solidFill>
                <a:srgbClr val="41B6E6"/>
              </a:solidFill>
              <a:prstDash val="solid"/>
            </a:ln>
          </c:spPr>
          <c:marker>
            <c:symbol val="none"/>
          </c:marker>
          <c:cat>
            <c:strRef>
              <c:f>'Slide 3'!$A$2:$A$13</c:f>
              <c:strCache>
                <c:ptCount val="12"/>
                <c:pt idx="0">
                  <c:v>2020Q1</c:v>
                </c:pt>
                <c:pt idx="1">
                  <c:v>2020Q2</c:v>
                </c:pt>
                <c:pt idx="2">
                  <c:v>2020Q3</c:v>
                </c:pt>
                <c:pt idx="3">
                  <c:v>2020Q4</c:v>
                </c:pt>
                <c:pt idx="4">
                  <c:v>2021Q1</c:v>
                </c:pt>
                <c:pt idx="5">
                  <c:v>2021Q2</c:v>
                </c:pt>
                <c:pt idx="6">
                  <c:v>2021Q3</c:v>
                </c:pt>
                <c:pt idx="7">
                  <c:v>2021Q4</c:v>
                </c:pt>
                <c:pt idx="8">
                  <c:v>2022Q1</c:v>
                </c:pt>
                <c:pt idx="9">
                  <c:v>2022Q2</c:v>
                </c:pt>
                <c:pt idx="10">
                  <c:v>2022Q3</c:v>
                </c:pt>
                <c:pt idx="11">
                  <c:v>2022Q4</c:v>
                </c:pt>
              </c:strCache>
            </c:strRef>
          </c:cat>
          <c:val>
            <c:numRef>
              <c:f>'Slide 3'!$C$2:$C$13</c:f>
              <c:numCache>
                <c:formatCode>0%</c:formatCode>
                <c:ptCount val="12"/>
                <c:pt idx="0">
                  <c:v>5.8646619999999997E-2</c:v>
                </c:pt>
                <c:pt idx="1">
                  <c:v>2.773925E-2</c:v>
                </c:pt>
                <c:pt idx="2">
                  <c:v>7.5877689999999998E-2</c:v>
                </c:pt>
                <c:pt idx="3">
                  <c:v>4.8493750000000002E-2</c:v>
                </c:pt>
                <c:pt idx="4">
                  <c:v>6.9194939999999996E-2</c:v>
                </c:pt>
                <c:pt idx="5">
                  <c:v>4.5302009999999997E-2</c:v>
                </c:pt>
                <c:pt idx="6">
                  <c:v>4.6391750000000002E-2</c:v>
                </c:pt>
                <c:pt idx="7">
                  <c:v>4.5375220000000001E-2</c:v>
                </c:pt>
                <c:pt idx="8">
                  <c:v>5.0894090000000003E-2</c:v>
                </c:pt>
                <c:pt idx="9">
                  <c:v>0.11016948999999999</c:v>
                </c:pt>
                <c:pt idx="10">
                  <c:v>0.26634383</c:v>
                </c:pt>
                <c:pt idx="11">
                  <c:v>0.50896414000000001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8342-48E1-915F-1D2DC58C157E}"/>
            </c:ext>
          </c:extLst>
        </c:ser>
        <c:ser>
          <c:idx val="2"/>
          <c:order val="2"/>
          <c:tx>
            <c:strRef>
              <c:f>'Slide 3'!$D$1</c:f>
              <c:strCache>
                <c:ptCount val="1"/>
                <c:pt idx="0">
                  <c:v>Off</c:v>
                </c:pt>
              </c:strCache>
            </c:strRef>
          </c:tx>
          <c:spPr>
            <a:ln w="25400" cmpd="sng">
              <a:solidFill>
                <a:srgbClr val="0028A0"/>
              </a:solidFill>
              <a:prstDash val="solid"/>
            </a:ln>
          </c:spPr>
          <c:marker>
            <c:symbol val="none"/>
          </c:marker>
          <c:cat>
            <c:strRef>
              <c:f>'Slide 3'!$A$2:$A$13</c:f>
              <c:strCache>
                <c:ptCount val="12"/>
                <c:pt idx="0">
                  <c:v>2020Q1</c:v>
                </c:pt>
                <c:pt idx="1">
                  <c:v>2020Q2</c:v>
                </c:pt>
                <c:pt idx="2">
                  <c:v>2020Q3</c:v>
                </c:pt>
                <c:pt idx="3">
                  <c:v>2020Q4</c:v>
                </c:pt>
                <c:pt idx="4">
                  <c:v>2021Q1</c:v>
                </c:pt>
                <c:pt idx="5">
                  <c:v>2021Q2</c:v>
                </c:pt>
                <c:pt idx="6">
                  <c:v>2021Q3</c:v>
                </c:pt>
                <c:pt idx="7">
                  <c:v>2021Q4</c:v>
                </c:pt>
                <c:pt idx="8">
                  <c:v>2022Q1</c:v>
                </c:pt>
                <c:pt idx="9">
                  <c:v>2022Q2</c:v>
                </c:pt>
                <c:pt idx="10">
                  <c:v>2022Q3</c:v>
                </c:pt>
                <c:pt idx="11">
                  <c:v>2022Q4</c:v>
                </c:pt>
              </c:strCache>
            </c:strRef>
          </c:cat>
          <c:val>
            <c:numRef>
              <c:f>'Slide 3'!$D$2:$D$13</c:f>
              <c:numCache>
                <c:formatCode>0%</c:formatCode>
                <c:ptCount val="12"/>
                <c:pt idx="0">
                  <c:v>4.6728970000000002E-2</c:v>
                </c:pt>
                <c:pt idx="1">
                  <c:v>3.2786889999999999E-2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1.2658229999999999E-2</c:v>
                </c:pt>
                <c:pt idx="6">
                  <c:v>1.282051E-2</c:v>
                </c:pt>
                <c:pt idx="7">
                  <c:v>0</c:v>
                </c:pt>
                <c:pt idx="8">
                  <c:v>3.6363640000000003E-2</c:v>
                </c:pt>
                <c:pt idx="9">
                  <c:v>0.05</c:v>
                </c:pt>
                <c:pt idx="10">
                  <c:v>0.18918919000000001</c:v>
                </c:pt>
                <c:pt idx="11">
                  <c:v>0.26470588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8342-48E1-915F-1D2DC58C157E}"/>
            </c:ext>
          </c:extLst>
        </c:ser>
        <c:ser>
          <c:idx val="3"/>
          <c:order val="3"/>
          <c:tx>
            <c:strRef>
              <c:f>'Slide 3'!$E$1</c:f>
              <c:strCache>
                <c:ptCount val="1"/>
                <c:pt idx="0">
                  <c:v>Ret</c:v>
                </c:pt>
              </c:strCache>
            </c:strRef>
          </c:tx>
          <c:spPr>
            <a:ln w="25400" cmpd="sng">
              <a:solidFill>
                <a:srgbClr val="78BE20"/>
              </a:solidFill>
              <a:prstDash val="solid"/>
            </a:ln>
          </c:spPr>
          <c:marker>
            <c:symbol val="none"/>
          </c:marker>
          <c:cat>
            <c:strRef>
              <c:f>'Slide 3'!$A$2:$A$13</c:f>
              <c:strCache>
                <c:ptCount val="12"/>
                <c:pt idx="0">
                  <c:v>2020Q1</c:v>
                </c:pt>
                <c:pt idx="1">
                  <c:v>2020Q2</c:v>
                </c:pt>
                <c:pt idx="2">
                  <c:v>2020Q3</c:v>
                </c:pt>
                <c:pt idx="3">
                  <c:v>2020Q4</c:v>
                </c:pt>
                <c:pt idx="4">
                  <c:v>2021Q1</c:v>
                </c:pt>
                <c:pt idx="5">
                  <c:v>2021Q2</c:v>
                </c:pt>
                <c:pt idx="6">
                  <c:v>2021Q3</c:v>
                </c:pt>
                <c:pt idx="7">
                  <c:v>2021Q4</c:v>
                </c:pt>
                <c:pt idx="8">
                  <c:v>2022Q1</c:v>
                </c:pt>
                <c:pt idx="9">
                  <c:v>2022Q2</c:v>
                </c:pt>
                <c:pt idx="10">
                  <c:v>2022Q3</c:v>
                </c:pt>
                <c:pt idx="11">
                  <c:v>2022Q4</c:v>
                </c:pt>
              </c:strCache>
            </c:strRef>
          </c:cat>
          <c:val>
            <c:numRef>
              <c:f>'Slide 3'!$E$2:$E$13</c:f>
              <c:numCache>
                <c:formatCode>0%</c:formatCode>
                <c:ptCount val="12"/>
                <c:pt idx="0">
                  <c:v>0</c:v>
                </c:pt>
                <c:pt idx="1">
                  <c:v>0</c:v>
                </c:pt>
                <c:pt idx="2">
                  <c:v>2.3255809999999998E-2</c:v>
                </c:pt>
                <c:pt idx="3">
                  <c:v>2.12766E-2</c:v>
                </c:pt>
                <c:pt idx="4">
                  <c:v>0</c:v>
                </c:pt>
                <c:pt idx="5">
                  <c:v>1.7543860000000001E-2</c:v>
                </c:pt>
                <c:pt idx="6">
                  <c:v>2.5974029999999999E-2</c:v>
                </c:pt>
                <c:pt idx="7">
                  <c:v>8.0000000000000002E-3</c:v>
                </c:pt>
                <c:pt idx="8">
                  <c:v>1.219512E-2</c:v>
                </c:pt>
                <c:pt idx="9">
                  <c:v>1.428571E-2</c:v>
                </c:pt>
                <c:pt idx="10">
                  <c:v>0.30434782999999999</c:v>
                </c:pt>
                <c:pt idx="11">
                  <c:v>0.14285713999999999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8342-48E1-915F-1D2DC58C157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274711336"/>
        <c:axId val="1274710352"/>
      </c:lineChart>
      <c:catAx>
        <c:axId val="127471133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low"/>
        <c:spPr>
          <a:ln w="3175">
            <a:solidFill>
              <a:srgbClr val="45484B"/>
            </a:solidFill>
            <a:prstDash val="solid"/>
          </a:ln>
          <a:effectLst/>
        </c:spPr>
        <c:crossAx val="1274710352"/>
        <c:crosses val="autoZero"/>
        <c:auto val="1"/>
        <c:lblAlgn val="ctr"/>
        <c:lblOffset val="100"/>
        <c:noMultiLvlLbl val="0"/>
      </c:catAx>
      <c:valAx>
        <c:axId val="1274710352"/>
        <c:scaling>
          <c:orientation val="minMax"/>
        </c:scaling>
        <c:delete val="0"/>
        <c:axPos val="l"/>
        <c:majorGridlines>
          <c:spPr>
            <a:ln w="3175">
              <a:solidFill>
                <a:srgbClr val="D7DAD6"/>
              </a:solidFill>
              <a:prstDash val="solid"/>
            </a:ln>
          </c:spPr>
        </c:majorGridlines>
        <c:numFmt formatCode="0%" sourceLinked="1"/>
        <c:majorTickMark val="none"/>
        <c:minorTickMark val="none"/>
        <c:tickLblPos val="low"/>
        <c:spPr>
          <a:ln w="6350">
            <a:noFill/>
          </a:ln>
          <a:effectLst/>
        </c:spPr>
        <c:crossAx val="1274711336"/>
        <c:crosses val="autoZero"/>
        <c:crossBetween val="midCat"/>
      </c:valAx>
      <c:spPr>
        <a:solidFill>
          <a:srgbClr val="FFFFFF"/>
        </a:solidFill>
        <a:ln w="25400">
          <a:noFill/>
        </a:ln>
      </c:spPr>
    </c:plotArea>
    <c:legend>
      <c:legendPos val="t"/>
      <c:layout>
        <c:manualLayout>
          <c:xMode val="edge"/>
          <c:yMode val="edge"/>
          <c:x val="4.9808881648414641E-2"/>
          <c:y val="2.4714241581711462E-2"/>
          <c:w val="0.30995881980269702"/>
          <c:h val="5.5607043558850787E-2"/>
        </c:manualLayout>
      </c:layout>
      <c:overlay val="0"/>
      <c:spPr>
        <a:noFill/>
        <a:ln w="25400">
          <a:noFill/>
        </a:ln>
        <a:effectLst/>
        <a:extLst>
          <a:ext uri="{909E8E84-426E-40DD-AFC4-6F175D3DCCD1}">
            <a14:hiddenFill xmlns:a14="http://schemas.microsoft.com/office/drawing/2010/main">
              <a:noFill/>
            </a14:hiddenFill>
          </a:ext>
        </a:extLst>
      </c:sp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rgbClr val="FFFFFF"/>
    </a:solidFill>
    <a:ln w="6350">
      <a:noFill/>
    </a:ln>
    <a:effectLst/>
  </c:spPr>
  <c:txPr>
    <a:bodyPr/>
    <a:lstStyle/>
    <a:p>
      <a:pPr>
        <a:defRPr sz="1200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en-US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/>
              <a:t>NCREIF: Total Property Returns</a:t>
            </a:r>
          </a:p>
        </c:rich>
      </c:tx>
      <c:layout>
        <c:manualLayout>
          <c:xMode val="edge"/>
          <c:yMode val="edge"/>
          <c:x val="0.43840277434900415"/>
          <c:y val="0.12777777777777777"/>
        </c:manualLayout>
      </c:layout>
      <c:overlay val="0"/>
    </c:title>
    <c:autoTitleDeleted val="0"/>
    <c:plotArea>
      <c:layout>
        <c:manualLayout>
          <c:xMode val="edge"/>
          <c:yMode val="edge"/>
          <c:x val="7.6628352490421452E-3"/>
          <c:y val="8.0246913580246909E-2"/>
          <c:w val="0.98275862068965514"/>
          <c:h val="0.91975308641975306"/>
        </c:manualLayout>
      </c:layout>
      <c:lineChart>
        <c:grouping val="standard"/>
        <c:varyColors val="0"/>
        <c:ser>
          <c:idx val="0"/>
          <c:order val="0"/>
          <c:tx>
            <c:strRef>
              <c:f>NCREIF!$B$5</c:f>
              <c:strCache>
                <c:ptCount val="1"/>
                <c:pt idx="0">
                  <c:v>Apartment</c:v>
                </c:pt>
              </c:strCache>
            </c:strRef>
          </c:tx>
          <c:spPr>
            <a:ln w="25400" cmpd="sng">
              <a:solidFill>
                <a:srgbClr val="009775"/>
              </a:solidFill>
              <a:prstDash val="solid"/>
            </a:ln>
          </c:spPr>
          <c:marker>
            <c:symbol val="none"/>
          </c:marker>
          <c:cat>
            <c:strRef>
              <c:f>NCREIF!$A$6:$A$69</c:f>
              <c:strCache>
                <c:ptCount val="64"/>
                <c:pt idx="0">
                  <c:v>Q1 2007</c:v>
                </c:pt>
                <c:pt idx="1">
                  <c:v>Q2 2007</c:v>
                </c:pt>
                <c:pt idx="2">
                  <c:v>Q3 2007</c:v>
                </c:pt>
                <c:pt idx="3">
                  <c:v>Q4 2007</c:v>
                </c:pt>
                <c:pt idx="4">
                  <c:v>Q1 2008</c:v>
                </c:pt>
                <c:pt idx="5">
                  <c:v>Q2 2008</c:v>
                </c:pt>
                <c:pt idx="6">
                  <c:v>Q3 2008</c:v>
                </c:pt>
                <c:pt idx="7">
                  <c:v>Q4 2008</c:v>
                </c:pt>
                <c:pt idx="8">
                  <c:v>Q1 2009</c:v>
                </c:pt>
                <c:pt idx="9">
                  <c:v>Q2 2009</c:v>
                </c:pt>
                <c:pt idx="10">
                  <c:v>Q3 2009</c:v>
                </c:pt>
                <c:pt idx="11">
                  <c:v>Q4 2009</c:v>
                </c:pt>
                <c:pt idx="12">
                  <c:v>Q1 2010</c:v>
                </c:pt>
                <c:pt idx="13">
                  <c:v>Q2 2010</c:v>
                </c:pt>
                <c:pt idx="14">
                  <c:v>Q3 2010</c:v>
                </c:pt>
                <c:pt idx="15">
                  <c:v>Q4 2010</c:v>
                </c:pt>
                <c:pt idx="16">
                  <c:v>Q1 2011</c:v>
                </c:pt>
                <c:pt idx="17">
                  <c:v>Q2 2011</c:v>
                </c:pt>
                <c:pt idx="18">
                  <c:v>Q3 2011</c:v>
                </c:pt>
                <c:pt idx="19">
                  <c:v>Q4 2011</c:v>
                </c:pt>
                <c:pt idx="20">
                  <c:v>Q1 2012</c:v>
                </c:pt>
                <c:pt idx="21">
                  <c:v>Q2 2012</c:v>
                </c:pt>
                <c:pt idx="22">
                  <c:v>Q3 2012</c:v>
                </c:pt>
                <c:pt idx="23">
                  <c:v>Q4 2012</c:v>
                </c:pt>
                <c:pt idx="24">
                  <c:v>Q1 2013</c:v>
                </c:pt>
                <c:pt idx="25">
                  <c:v>Q2 2013</c:v>
                </c:pt>
                <c:pt idx="26">
                  <c:v>Q3 2013</c:v>
                </c:pt>
                <c:pt idx="27">
                  <c:v>Q4 2013</c:v>
                </c:pt>
                <c:pt idx="28">
                  <c:v>Q1 2014</c:v>
                </c:pt>
                <c:pt idx="29">
                  <c:v>Q2 2014</c:v>
                </c:pt>
                <c:pt idx="30">
                  <c:v>Q3 2014</c:v>
                </c:pt>
                <c:pt idx="31">
                  <c:v>Q4 2014</c:v>
                </c:pt>
                <c:pt idx="32">
                  <c:v>Q1 2015</c:v>
                </c:pt>
                <c:pt idx="33">
                  <c:v>Q2 2015</c:v>
                </c:pt>
                <c:pt idx="34">
                  <c:v>Q3 2015</c:v>
                </c:pt>
                <c:pt idx="35">
                  <c:v>Q4 2015</c:v>
                </c:pt>
                <c:pt idx="36">
                  <c:v>Q1 2016</c:v>
                </c:pt>
                <c:pt idx="37">
                  <c:v>Q2 2016</c:v>
                </c:pt>
                <c:pt idx="38">
                  <c:v>Q3 2016</c:v>
                </c:pt>
                <c:pt idx="39">
                  <c:v>Q4 2016</c:v>
                </c:pt>
                <c:pt idx="40">
                  <c:v>Q1 2017</c:v>
                </c:pt>
                <c:pt idx="41">
                  <c:v>Q2 2017</c:v>
                </c:pt>
                <c:pt idx="42">
                  <c:v>Q3 2017</c:v>
                </c:pt>
                <c:pt idx="43">
                  <c:v>Q4 2017</c:v>
                </c:pt>
                <c:pt idx="44">
                  <c:v>Q1 2018</c:v>
                </c:pt>
                <c:pt idx="45">
                  <c:v>Q2 2018</c:v>
                </c:pt>
                <c:pt idx="46">
                  <c:v>Q3 2018</c:v>
                </c:pt>
                <c:pt idx="47">
                  <c:v>Q4 2018</c:v>
                </c:pt>
                <c:pt idx="48">
                  <c:v>Q1 2019</c:v>
                </c:pt>
                <c:pt idx="49">
                  <c:v>Q2 2019</c:v>
                </c:pt>
                <c:pt idx="50">
                  <c:v>Q3 2019</c:v>
                </c:pt>
                <c:pt idx="51">
                  <c:v>Q4 2019</c:v>
                </c:pt>
                <c:pt idx="52">
                  <c:v>Q1 2020</c:v>
                </c:pt>
                <c:pt idx="53">
                  <c:v>Q2 2020</c:v>
                </c:pt>
                <c:pt idx="54">
                  <c:v>Q3 2020</c:v>
                </c:pt>
                <c:pt idx="55">
                  <c:v>Q4 2020</c:v>
                </c:pt>
                <c:pt idx="56">
                  <c:v>Q1 2021</c:v>
                </c:pt>
                <c:pt idx="57">
                  <c:v>Q2 2021</c:v>
                </c:pt>
                <c:pt idx="58">
                  <c:v>Q3 2021</c:v>
                </c:pt>
                <c:pt idx="59">
                  <c:v>Q4 2021</c:v>
                </c:pt>
                <c:pt idx="60">
                  <c:v>Q1 2022</c:v>
                </c:pt>
                <c:pt idx="61">
                  <c:v>Q2 2022</c:v>
                </c:pt>
                <c:pt idx="62">
                  <c:v>Q3 2022</c:v>
                </c:pt>
                <c:pt idx="63">
                  <c:v>Q4 2022</c:v>
                </c:pt>
              </c:strCache>
            </c:strRef>
          </c:cat>
          <c:val>
            <c:numRef>
              <c:f>NCREIF!$B$6:$B$69</c:f>
              <c:numCache>
                <c:formatCode>0.00%</c:formatCode>
                <c:ptCount val="64"/>
                <c:pt idx="0">
                  <c:v>2.87E-2</c:v>
                </c:pt>
                <c:pt idx="1">
                  <c:v>3.2599999999999997E-2</c:v>
                </c:pt>
                <c:pt idx="2">
                  <c:v>2.9300000000000003E-2</c:v>
                </c:pt>
                <c:pt idx="3">
                  <c:v>1.8500000000000003E-2</c:v>
                </c:pt>
                <c:pt idx="4">
                  <c:v>1.26E-2</c:v>
                </c:pt>
                <c:pt idx="5">
                  <c:v>2.8999999999999998E-3</c:v>
                </c:pt>
                <c:pt idx="6">
                  <c:v>-3.5999999999999999E-3</c:v>
                </c:pt>
                <c:pt idx="7">
                  <c:v>-8.3900000000000002E-2</c:v>
                </c:pt>
                <c:pt idx="8">
                  <c:v>-8.6999999999999994E-2</c:v>
                </c:pt>
                <c:pt idx="9">
                  <c:v>-5.1299999999999998E-2</c:v>
                </c:pt>
                <c:pt idx="10">
                  <c:v>-0.03</c:v>
                </c:pt>
                <c:pt idx="11">
                  <c:v>-1.8100000000000002E-2</c:v>
                </c:pt>
                <c:pt idx="12">
                  <c:v>4.1999999999999997E-3</c:v>
                </c:pt>
                <c:pt idx="13">
                  <c:v>4.4400000000000002E-2</c:v>
                </c:pt>
                <c:pt idx="14">
                  <c:v>6.0400000000000002E-2</c:v>
                </c:pt>
                <c:pt idx="15">
                  <c:v>6.2899999999999998E-2</c:v>
                </c:pt>
                <c:pt idx="16">
                  <c:v>3.3399999999999999E-2</c:v>
                </c:pt>
                <c:pt idx="17">
                  <c:v>4.2099999999999999E-2</c:v>
                </c:pt>
                <c:pt idx="18">
                  <c:v>3.6000000000000004E-2</c:v>
                </c:pt>
                <c:pt idx="19">
                  <c:v>3.4799999999999998E-2</c:v>
                </c:pt>
                <c:pt idx="20">
                  <c:v>2.7900000000000001E-2</c:v>
                </c:pt>
                <c:pt idx="21">
                  <c:v>2.7699999999999999E-2</c:v>
                </c:pt>
                <c:pt idx="22">
                  <c:v>2.4300000000000002E-2</c:v>
                </c:pt>
                <c:pt idx="23">
                  <c:v>2.81E-2</c:v>
                </c:pt>
                <c:pt idx="24">
                  <c:v>2.5699999999999997E-2</c:v>
                </c:pt>
                <c:pt idx="25">
                  <c:v>2.5000000000000001E-2</c:v>
                </c:pt>
                <c:pt idx="26">
                  <c:v>2.4799999999999999E-2</c:v>
                </c:pt>
                <c:pt idx="27">
                  <c:v>2.4799999999999999E-2</c:v>
                </c:pt>
                <c:pt idx="28">
                  <c:v>2.2099999999999998E-2</c:v>
                </c:pt>
                <c:pt idx="29">
                  <c:v>2.41E-2</c:v>
                </c:pt>
                <c:pt idx="30">
                  <c:v>2.53E-2</c:v>
                </c:pt>
                <c:pt idx="31">
                  <c:v>2.7699999999999999E-2</c:v>
                </c:pt>
                <c:pt idx="32">
                  <c:v>2.8500000000000001E-2</c:v>
                </c:pt>
                <c:pt idx="33">
                  <c:v>2.98E-2</c:v>
                </c:pt>
                <c:pt idx="34">
                  <c:v>2.92E-2</c:v>
                </c:pt>
                <c:pt idx="35">
                  <c:v>2.7300000000000001E-2</c:v>
                </c:pt>
                <c:pt idx="36">
                  <c:v>1.8700000000000001E-2</c:v>
                </c:pt>
                <c:pt idx="37">
                  <c:v>1.8799999999999997E-2</c:v>
                </c:pt>
                <c:pt idx="38">
                  <c:v>1.72E-2</c:v>
                </c:pt>
                <c:pt idx="39">
                  <c:v>1.67E-2</c:v>
                </c:pt>
                <c:pt idx="40">
                  <c:v>1.3000000000000001E-2</c:v>
                </c:pt>
                <c:pt idx="41">
                  <c:v>1.4499999999999999E-2</c:v>
                </c:pt>
                <c:pt idx="42">
                  <c:v>1.66E-2</c:v>
                </c:pt>
                <c:pt idx="43">
                  <c:v>1.6200000000000003E-2</c:v>
                </c:pt>
                <c:pt idx="44">
                  <c:v>1.4999999999999999E-2</c:v>
                </c:pt>
                <c:pt idx="45">
                  <c:v>1.54E-2</c:v>
                </c:pt>
                <c:pt idx="46">
                  <c:v>1.55E-2</c:v>
                </c:pt>
                <c:pt idx="47">
                  <c:v>1.3500000000000002E-2</c:v>
                </c:pt>
                <c:pt idx="48">
                  <c:v>1.3500000000000002E-2</c:v>
                </c:pt>
                <c:pt idx="49">
                  <c:v>1.4199999999999999E-2</c:v>
                </c:pt>
                <c:pt idx="50">
                  <c:v>1.18E-2</c:v>
                </c:pt>
                <c:pt idx="51">
                  <c:v>1.46E-2</c:v>
                </c:pt>
                <c:pt idx="52">
                  <c:v>9.4999999999999998E-3</c:v>
                </c:pt>
                <c:pt idx="53">
                  <c:v>-6.3E-3</c:v>
                </c:pt>
                <c:pt idx="54">
                  <c:v>5.1000000000000004E-3</c:v>
                </c:pt>
                <c:pt idx="55">
                  <c:v>9.8999999999999991E-3</c:v>
                </c:pt>
                <c:pt idx="56">
                  <c:v>1.6899999999999998E-2</c:v>
                </c:pt>
                <c:pt idx="57">
                  <c:v>3.6200000000000003E-2</c:v>
                </c:pt>
                <c:pt idx="58">
                  <c:v>6.5299999999999997E-2</c:v>
                </c:pt>
                <c:pt idx="59">
                  <c:v>6.8199999999999997E-2</c:v>
                </c:pt>
                <c:pt idx="60">
                  <c:v>5.2499999999999998E-2</c:v>
                </c:pt>
                <c:pt idx="61">
                  <c:v>3.8599999999999995E-2</c:v>
                </c:pt>
                <c:pt idx="62">
                  <c:v>1.2E-2</c:v>
                </c:pt>
                <c:pt idx="63">
                  <c:v>-3.2099999999999997E-2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E032-4563-928B-C9CD9AD5DC2A}"/>
            </c:ext>
          </c:extLst>
        </c:ser>
        <c:ser>
          <c:idx val="1"/>
          <c:order val="1"/>
          <c:tx>
            <c:strRef>
              <c:f>NCREIF!$C$5</c:f>
              <c:strCache>
                <c:ptCount val="1"/>
                <c:pt idx="0">
                  <c:v>Office</c:v>
                </c:pt>
              </c:strCache>
            </c:strRef>
          </c:tx>
          <c:spPr>
            <a:ln w="25400" cmpd="sng">
              <a:solidFill>
                <a:srgbClr val="41B6E6"/>
              </a:solidFill>
              <a:prstDash val="solid"/>
            </a:ln>
          </c:spPr>
          <c:marker>
            <c:symbol val="none"/>
          </c:marker>
          <c:cat>
            <c:strRef>
              <c:f>NCREIF!$A$6:$A$69</c:f>
              <c:strCache>
                <c:ptCount val="64"/>
                <c:pt idx="0">
                  <c:v>Q1 2007</c:v>
                </c:pt>
                <c:pt idx="1">
                  <c:v>Q2 2007</c:v>
                </c:pt>
                <c:pt idx="2">
                  <c:v>Q3 2007</c:v>
                </c:pt>
                <c:pt idx="3">
                  <c:v>Q4 2007</c:v>
                </c:pt>
                <c:pt idx="4">
                  <c:v>Q1 2008</c:v>
                </c:pt>
                <c:pt idx="5">
                  <c:v>Q2 2008</c:v>
                </c:pt>
                <c:pt idx="6">
                  <c:v>Q3 2008</c:v>
                </c:pt>
                <c:pt idx="7">
                  <c:v>Q4 2008</c:v>
                </c:pt>
                <c:pt idx="8">
                  <c:v>Q1 2009</c:v>
                </c:pt>
                <c:pt idx="9">
                  <c:v>Q2 2009</c:v>
                </c:pt>
                <c:pt idx="10">
                  <c:v>Q3 2009</c:v>
                </c:pt>
                <c:pt idx="11">
                  <c:v>Q4 2009</c:v>
                </c:pt>
                <c:pt idx="12">
                  <c:v>Q1 2010</c:v>
                </c:pt>
                <c:pt idx="13">
                  <c:v>Q2 2010</c:v>
                </c:pt>
                <c:pt idx="14">
                  <c:v>Q3 2010</c:v>
                </c:pt>
                <c:pt idx="15">
                  <c:v>Q4 2010</c:v>
                </c:pt>
                <c:pt idx="16">
                  <c:v>Q1 2011</c:v>
                </c:pt>
                <c:pt idx="17">
                  <c:v>Q2 2011</c:v>
                </c:pt>
                <c:pt idx="18">
                  <c:v>Q3 2011</c:v>
                </c:pt>
                <c:pt idx="19">
                  <c:v>Q4 2011</c:v>
                </c:pt>
                <c:pt idx="20">
                  <c:v>Q1 2012</c:v>
                </c:pt>
                <c:pt idx="21">
                  <c:v>Q2 2012</c:v>
                </c:pt>
                <c:pt idx="22">
                  <c:v>Q3 2012</c:v>
                </c:pt>
                <c:pt idx="23">
                  <c:v>Q4 2012</c:v>
                </c:pt>
                <c:pt idx="24">
                  <c:v>Q1 2013</c:v>
                </c:pt>
                <c:pt idx="25">
                  <c:v>Q2 2013</c:v>
                </c:pt>
                <c:pt idx="26">
                  <c:v>Q3 2013</c:v>
                </c:pt>
                <c:pt idx="27">
                  <c:v>Q4 2013</c:v>
                </c:pt>
                <c:pt idx="28">
                  <c:v>Q1 2014</c:v>
                </c:pt>
                <c:pt idx="29">
                  <c:v>Q2 2014</c:v>
                </c:pt>
                <c:pt idx="30">
                  <c:v>Q3 2014</c:v>
                </c:pt>
                <c:pt idx="31">
                  <c:v>Q4 2014</c:v>
                </c:pt>
                <c:pt idx="32">
                  <c:v>Q1 2015</c:v>
                </c:pt>
                <c:pt idx="33">
                  <c:v>Q2 2015</c:v>
                </c:pt>
                <c:pt idx="34">
                  <c:v>Q3 2015</c:v>
                </c:pt>
                <c:pt idx="35">
                  <c:v>Q4 2015</c:v>
                </c:pt>
                <c:pt idx="36">
                  <c:v>Q1 2016</c:v>
                </c:pt>
                <c:pt idx="37">
                  <c:v>Q2 2016</c:v>
                </c:pt>
                <c:pt idx="38">
                  <c:v>Q3 2016</c:v>
                </c:pt>
                <c:pt idx="39">
                  <c:v>Q4 2016</c:v>
                </c:pt>
                <c:pt idx="40">
                  <c:v>Q1 2017</c:v>
                </c:pt>
                <c:pt idx="41">
                  <c:v>Q2 2017</c:v>
                </c:pt>
                <c:pt idx="42">
                  <c:v>Q3 2017</c:v>
                </c:pt>
                <c:pt idx="43">
                  <c:v>Q4 2017</c:v>
                </c:pt>
                <c:pt idx="44">
                  <c:v>Q1 2018</c:v>
                </c:pt>
                <c:pt idx="45">
                  <c:v>Q2 2018</c:v>
                </c:pt>
                <c:pt idx="46">
                  <c:v>Q3 2018</c:v>
                </c:pt>
                <c:pt idx="47">
                  <c:v>Q4 2018</c:v>
                </c:pt>
                <c:pt idx="48">
                  <c:v>Q1 2019</c:v>
                </c:pt>
                <c:pt idx="49">
                  <c:v>Q2 2019</c:v>
                </c:pt>
                <c:pt idx="50">
                  <c:v>Q3 2019</c:v>
                </c:pt>
                <c:pt idx="51">
                  <c:v>Q4 2019</c:v>
                </c:pt>
                <c:pt idx="52">
                  <c:v>Q1 2020</c:v>
                </c:pt>
                <c:pt idx="53">
                  <c:v>Q2 2020</c:v>
                </c:pt>
                <c:pt idx="54">
                  <c:v>Q3 2020</c:v>
                </c:pt>
                <c:pt idx="55">
                  <c:v>Q4 2020</c:v>
                </c:pt>
                <c:pt idx="56">
                  <c:v>Q1 2021</c:v>
                </c:pt>
                <c:pt idx="57">
                  <c:v>Q2 2021</c:v>
                </c:pt>
                <c:pt idx="58">
                  <c:v>Q3 2021</c:v>
                </c:pt>
                <c:pt idx="59">
                  <c:v>Q4 2021</c:v>
                </c:pt>
                <c:pt idx="60">
                  <c:v>Q1 2022</c:v>
                </c:pt>
                <c:pt idx="61">
                  <c:v>Q2 2022</c:v>
                </c:pt>
                <c:pt idx="62">
                  <c:v>Q3 2022</c:v>
                </c:pt>
                <c:pt idx="63">
                  <c:v>Q4 2022</c:v>
                </c:pt>
              </c:strCache>
            </c:strRef>
          </c:cat>
          <c:val>
            <c:numRef>
              <c:f>NCREIF!$C$6:$C$69</c:f>
              <c:numCache>
                <c:formatCode>0.00%</c:formatCode>
                <c:ptCount val="64"/>
                <c:pt idx="0">
                  <c:v>4.5999999999999999E-2</c:v>
                </c:pt>
                <c:pt idx="1">
                  <c:v>5.9299999999999999E-2</c:v>
                </c:pt>
                <c:pt idx="2">
                  <c:v>4.7599999999999996E-2</c:v>
                </c:pt>
                <c:pt idx="3">
                  <c:v>3.8199999999999998E-2</c:v>
                </c:pt>
                <c:pt idx="4">
                  <c:v>1.9599999999999999E-2</c:v>
                </c:pt>
                <c:pt idx="5">
                  <c:v>5.1999999999999998E-3</c:v>
                </c:pt>
                <c:pt idx="6">
                  <c:v>-3.0999999999999999E-3</c:v>
                </c:pt>
                <c:pt idx="7">
                  <c:v>-9.2600000000000002E-2</c:v>
                </c:pt>
                <c:pt idx="8">
                  <c:v>-7.9699999999999993E-2</c:v>
                </c:pt>
                <c:pt idx="9">
                  <c:v>-6.5199999999999994E-2</c:v>
                </c:pt>
                <c:pt idx="10">
                  <c:v>-3.3000000000000002E-2</c:v>
                </c:pt>
                <c:pt idx="11">
                  <c:v>-2.75E-2</c:v>
                </c:pt>
                <c:pt idx="12">
                  <c:v>8.6E-3</c:v>
                </c:pt>
                <c:pt idx="13">
                  <c:v>3.3700000000000001E-2</c:v>
                </c:pt>
                <c:pt idx="14">
                  <c:v>3.1200000000000002E-2</c:v>
                </c:pt>
                <c:pt idx="15">
                  <c:v>3.9300000000000002E-2</c:v>
                </c:pt>
                <c:pt idx="16">
                  <c:v>3.1899999999999998E-2</c:v>
                </c:pt>
                <c:pt idx="17">
                  <c:v>4.4500000000000005E-2</c:v>
                </c:pt>
                <c:pt idx="18">
                  <c:v>2.9600000000000001E-2</c:v>
                </c:pt>
                <c:pt idx="19">
                  <c:v>2.5099999999999997E-2</c:v>
                </c:pt>
                <c:pt idx="20">
                  <c:v>2.3399999999999997E-2</c:v>
                </c:pt>
                <c:pt idx="21">
                  <c:v>2.3399999999999997E-2</c:v>
                </c:pt>
                <c:pt idx="22">
                  <c:v>2.3199999999999998E-2</c:v>
                </c:pt>
                <c:pt idx="23">
                  <c:v>2.1700000000000001E-2</c:v>
                </c:pt>
                <c:pt idx="24">
                  <c:v>1.9199999999999998E-2</c:v>
                </c:pt>
                <c:pt idx="25">
                  <c:v>2.8399999999999998E-2</c:v>
                </c:pt>
                <c:pt idx="26">
                  <c:v>2.4199999999999999E-2</c:v>
                </c:pt>
                <c:pt idx="27">
                  <c:v>2.3399999999999997E-2</c:v>
                </c:pt>
                <c:pt idx="28">
                  <c:v>2.23E-2</c:v>
                </c:pt>
                <c:pt idx="29">
                  <c:v>2.9300000000000003E-2</c:v>
                </c:pt>
                <c:pt idx="30">
                  <c:v>2.7799999999999998E-2</c:v>
                </c:pt>
                <c:pt idx="31">
                  <c:v>3.0899999999999997E-2</c:v>
                </c:pt>
                <c:pt idx="32">
                  <c:v>3.3000000000000002E-2</c:v>
                </c:pt>
                <c:pt idx="33">
                  <c:v>3.1099999999999999E-2</c:v>
                </c:pt>
                <c:pt idx="34">
                  <c:v>2.9700000000000001E-2</c:v>
                </c:pt>
                <c:pt idx="35">
                  <c:v>2.58E-2</c:v>
                </c:pt>
                <c:pt idx="36">
                  <c:v>1.72E-2</c:v>
                </c:pt>
                <c:pt idx="37">
                  <c:v>1.7399999999999999E-2</c:v>
                </c:pt>
                <c:pt idx="38">
                  <c:v>1.26E-2</c:v>
                </c:pt>
                <c:pt idx="39">
                  <c:v>1.3500000000000002E-2</c:v>
                </c:pt>
                <c:pt idx="40">
                  <c:v>1.26E-2</c:v>
                </c:pt>
                <c:pt idx="41">
                  <c:v>1.5800000000000002E-2</c:v>
                </c:pt>
                <c:pt idx="42">
                  <c:v>1.3999999999999999E-2</c:v>
                </c:pt>
                <c:pt idx="43">
                  <c:v>1.6500000000000001E-2</c:v>
                </c:pt>
                <c:pt idx="44">
                  <c:v>1.8000000000000002E-2</c:v>
                </c:pt>
                <c:pt idx="45">
                  <c:v>1.54E-2</c:v>
                </c:pt>
                <c:pt idx="46">
                  <c:v>1.6899999999999998E-2</c:v>
                </c:pt>
                <c:pt idx="47">
                  <c:v>1.6500000000000001E-2</c:v>
                </c:pt>
                <c:pt idx="48">
                  <c:v>1.6299999999999999E-2</c:v>
                </c:pt>
                <c:pt idx="49">
                  <c:v>1.66E-2</c:v>
                </c:pt>
                <c:pt idx="50">
                  <c:v>1.4499999999999999E-2</c:v>
                </c:pt>
                <c:pt idx="51">
                  <c:v>1.7000000000000001E-2</c:v>
                </c:pt>
                <c:pt idx="52">
                  <c:v>1.2800000000000001E-2</c:v>
                </c:pt>
                <c:pt idx="53">
                  <c:v>-5.0000000000000001E-3</c:v>
                </c:pt>
                <c:pt idx="54">
                  <c:v>3.0999999999999999E-3</c:v>
                </c:pt>
                <c:pt idx="55">
                  <c:v>4.7999999999999996E-3</c:v>
                </c:pt>
                <c:pt idx="56">
                  <c:v>9.8999999999999991E-3</c:v>
                </c:pt>
                <c:pt idx="57">
                  <c:v>1.44E-2</c:v>
                </c:pt>
                <c:pt idx="58">
                  <c:v>1.8700000000000001E-2</c:v>
                </c:pt>
                <c:pt idx="59">
                  <c:v>1.6799999999999999E-2</c:v>
                </c:pt>
                <c:pt idx="60">
                  <c:v>1.6E-2</c:v>
                </c:pt>
                <c:pt idx="61">
                  <c:v>5.7999999999999996E-3</c:v>
                </c:pt>
                <c:pt idx="62">
                  <c:v>-6.6E-3</c:v>
                </c:pt>
                <c:pt idx="63">
                  <c:v>-4.8000000000000001E-2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E032-4563-928B-C9CD9AD5DC2A}"/>
            </c:ext>
          </c:extLst>
        </c:ser>
        <c:ser>
          <c:idx val="2"/>
          <c:order val="2"/>
          <c:tx>
            <c:strRef>
              <c:f>NCREIF!$D$5</c:f>
              <c:strCache>
                <c:ptCount val="1"/>
                <c:pt idx="0">
                  <c:v>Retail</c:v>
                </c:pt>
              </c:strCache>
            </c:strRef>
          </c:tx>
          <c:spPr>
            <a:ln w="25400" cmpd="sng">
              <a:solidFill>
                <a:srgbClr val="0028A0"/>
              </a:solidFill>
              <a:prstDash val="solid"/>
            </a:ln>
          </c:spPr>
          <c:marker>
            <c:symbol val="none"/>
          </c:marker>
          <c:cat>
            <c:strRef>
              <c:f>NCREIF!$A$6:$A$69</c:f>
              <c:strCache>
                <c:ptCount val="64"/>
                <c:pt idx="0">
                  <c:v>Q1 2007</c:v>
                </c:pt>
                <c:pt idx="1">
                  <c:v>Q2 2007</c:v>
                </c:pt>
                <c:pt idx="2">
                  <c:v>Q3 2007</c:v>
                </c:pt>
                <c:pt idx="3">
                  <c:v>Q4 2007</c:v>
                </c:pt>
                <c:pt idx="4">
                  <c:v>Q1 2008</c:v>
                </c:pt>
                <c:pt idx="5">
                  <c:v>Q2 2008</c:v>
                </c:pt>
                <c:pt idx="6">
                  <c:v>Q3 2008</c:v>
                </c:pt>
                <c:pt idx="7">
                  <c:v>Q4 2008</c:v>
                </c:pt>
                <c:pt idx="8">
                  <c:v>Q1 2009</c:v>
                </c:pt>
                <c:pt idx="9">
                  <c:v>Q2 2009</c:v>
                </c:pt>
                <c:pt idx="10">
                  <c:v>Q3 2009</c:v>
                </c:pt>
                <c:pt idx="11">
                  <c:v>Q4 2009</c:v>
                </c:pt>
                <c:pt idx="12">
                  <c:v>Q1 2010</c:v>
                </c:pt>
                <c:pt idx="13">
                  <c:v>Q2 2010</c:v>
                </c:pt>
                <c:pt idx="14">
                  <c:v>Q3 2010</c:v>
                </c:pt>
                <c:pt idx="15">
                  <c:v>Q4 2010</c:v>
                </c:pt>
                <c:pt idx="16">
                  <c:v>Q1 2011</c:v>
                </c:pt>
                <c:pt idx="17">
                  <c:v>Q2 2011</c:v>
                </c:pt>
                <c:pt idx="18">
                  <c:v>Q3 2011</c:v>
                </c:pt>
                <c:pt idx="19">
                  <c:v>Q4 2011</c:v>
                </c:pt>
                <c:pt idx="20">
                  <c:v>Q1 2012</c:v>
                </c:pt>
                <c:pt idx="21">
                  <c:v>Q2 2012</c:v>
                </c:pt>
                <c:pt idx="22">
                  <c:v>Q3 2012</c:v>
                </c:pt>
                <c:pt idx="23">
                  <c:v>Q4 2012</c:v>
                </c:pt>
                <c:pt idx="24">
                  <c:v>Q1 2013</c:v>
                </c:pt>
                <c:pt idx="25">
                  <c:v>Q2 2013</c:v>
                </c:pt>
                <c:pt idx="26">
                  <c:v>Q3 2013</c:v>
                </c:pt>
                <c:pt idx="27">
                  <c:v>Q4 2013</c:v>
                </c:pt>
                <c:pt idx="28">
                  <c:v>Q1 2014</c:v>
                </c:pt>
                <c:pt idx="29">
                  <c:v>Q2 2014</c:v>
                </c:pt>
                <c:pt idx="30">
                  <c:v>Q3 2014</c:v>
                </c:pt>
                <c:pt idx="31">
                  <c:v>Q4 2014</c:v>
                </c:pt>
                <c:pt idx="32">
                  <c:v>Q1 2015</c:v>
                </c:pt>
                <c:pt idx="33">
                  <c:v>Q2 2015</c:v>
                </c:pt>
                <c:pt idx="34">
                  <c:v>Q3 2015</c:v>
                </c:pt>
                <c:pt idx="35">
                  <c:v>Q4 2015</c:v>
                </c:pt>
                <c:pt idx="36">
                  <c:v>Q1 2016</c:v>
                </c:pt>
                <c:pt idx="37">
                  <c:v>Q2 2016</c:v>
                </c:pt>
                <c:pt idx="38">
                  <c:v>Q3 2016</c:v>
                </c:pt>
                <c:pt idx="39">
                  <c:v>Q4 2016</c:v>
                </c:pt>
                <c:pt idx="40">
                  <c:v>Q1 2017</c:v>
                </c:pt>
                <c:pt idx="41">
                  <c:v>Q2 2017</c:v>
                </c:pt>
                <c:pt idx="42">
                  <c:v>Q3 2017</c:v>
                </c:pt>
                <c:pt idx="43">
                  <c:v>Q4 2017</c:v>
                </c:pt>
                <c:pt idx="44">
                  <c:v>Q1 2018</c:v>
                </c:pt>
                <c:pt idx="45">
                  <c:v>Q2 2018</c:v>
                </c:pt>
                <c:pt idx="46">
                  <c:v>Q3 2018</c:v>
                </c:pt>
                <c:pt idx="47">
                  <c:v>Q4 2018</c:v>
                </c:pt>
                <c:pt idx="48">
                  <c:v>Q1 2019</c:v>
                </c:pt>
                <c:pt idx="49">
                  <c:v>Q2 2019</c:v>
                </c:pt>
                <c:pt idx="50">
                  <c:v>Q3 2019</c:v>
                </c:pt>
                <c:pt idx="51">
                  <c:v>Q4 2019</c:v>
                </c:pt>
                <c:pt idx="52">
                  <c:v>Q1 2020</c:v>
                </c:pt>
                <c:pt idx="53">
                  <c:v>Q2 2020</c:v>
                </c:pt>
                <c:pt idx="54">
                  <c:v>Q3 2020</c:v>
                </c:pt>
                <c:pt idx="55">
                  <c:v>Q4 2020</c:v>
                </c:pt>
                <c:pt idx="56">
                  <c:v>Q1 2021</c:v>
                </c:pt>
                <c:pt idx="57">
                  <c:v>Q2 2021</c:v>
                </c:pt>
                <c:pt idx="58">
                  <c:v>Q3 2021</c:v>
                </c:pt>
                <c:pt idx="59">
                  <c:v>Q4 2021</c:v>
                </c:pt>
                <c:pt idx="60">
                  <c:v>Q1 2022</c:v>
                </c:pt>
                <c:pt idx="61">
                  <c:v>Q2 2022</c:v>
                </c:pt>
                <c:pt idx="62">
                  <c:v>Q3 2022</c:v>
                </c:pt>
                <c:pt idx="63">
                  <c:v>Q4 2022</c:v>
                </c:pt>
              </c:strCache>
            </c:strRef>
          </c:cat>
          <c:val>
            <c:numRef>
              <c:f>NCREIF!$D$6:$D$69</c:f>
              <c:numCache>
                <c:formatCode>0.00%</c:formatCode>
                <c:ptCount val="64"/>
                <c:pt idx="0">
                  <c:v>3.1400000000000004E-2</c:v>
                </c:pt>
                <c:pt idx="1">
                  <c:v>3.4200000000000001E-2</c:v>
                </c:pt>
                <c:pt idx="2">
                  <c:v>2.41E-2</c:v>
                </c:pt>
                <c:pt idx="3">
                  <c:v>3.9100000000000003E-2</c:v>
                </c:pt>
                <c:pt idx="4">
                  <c:v>1.44E-2</c:v>
                </c:pt>
                <c:pt idx="5">
                  <c:v>6.8999999999999999E-3</c:v>
                </c:pt>
                <c:pt idx="6">
                  <c:v>1.8E-3</c:v>
                </c:pt>
                <c:pt idx="7">
                  <c:v>-6.3E-2</c:v>
                </c:pt>
                <c:pt idx="8">
                  <c:v>-4.3099999999999999E-2</c:v>
                </c:pt>
                <c:pt idx="9">
                  <c:v>-3.0299999999999997E-2</c:v>
                </c:pt>
                <c:pt idx="10">
                  <c:v>-3.1400000000000004E-2</c:v>
                </c:pt>
                <c:pt idx="11">
                  <c:v>-9.1999999999999998E-3</c:v>
                </c:pt>
                <c:pt idx="12">
                  <c:v>1.1299999999999999E-2</c:v>
                </c:pt>
                <c:pt idx="13">
                  <c:v>2.81E-2</c:v>
                </c:pt>
                <c:pt idx="14">
                  <c:v>3.39E-2</c:v>
                </c:pt>
                <c:pt idx="15">
                  <c:v>4.7699999999999992E-2</c:v>
                </c:pt>
                <c:pt idx="16">
                  <c:v>3.6299999999999999E-2</c:v>
                </c:pt>
                <c:pt idx="17">
                  <c:v>2.53E-2</c:v>
                </c:pt>
                <c:pt idx="18">
                  <c:v>3.5799999999999998E-2</c:v>
                </c:pt>
                <c:pt idx="19">
                  <c:v>3.3700000000000001E-2</c:v>
                </c:pt>
                <c:pt idx="20">
                  <c:v>2.81E-2</c:v>
                </c:pt>
                <c:pt idx="21">
                  <c:v>3.04E-2</c:v>
                </c:pt>
                <c:pt idx="22">
                  <c:v>2.3099999999999999E-2</c:v>
                </c:pt>
                <c:pt idx="23">
                  <c:v>2.9700000000000001E-2</c:v>
                </c:pt>
                <c:pt idx="24">
                  <c:v>3.7200000000000004E-2</c:v>
                </c:pt>
                <c:pt idx="25">
                  <c:v>3.2099999999999997E-2</c:v>
                </c:pt>
                <c:pt idx="26">
                  <c:v>2.7000000000000003E-2</c:v>
                </c:pt>
                <c:pt idx="27">
                  <c:v>2.6600000000000002E-2</c:v>
                </c:pt>
                <c:pt idx="28">
                  <c:v>4.2999999999999997E-2</c:v>
                </c:pt>
                <c:pt idx="29">
                  <c:v>3.2199999999999999E-2</c:v>
                </c:pt>
                <c:pt idx="30">
                  <c:v>2.3300000000000001E-2</c:v>
                </c:pt>
                <c:pt idx="31">
                  <c:v>2.69E-2</c:v>
                </c:pt>
                <c:pt idx="32">
                  <c:v>4.9299999999999997E-2</c:v>
                </c:pt>
                <c:pt idx="33">
                  <c:v>2.98E-2</c:v>
                </c:pt>
                <c:pt idx="34">
                  <c:v>3.1099999999999999E-2</c:v>
                </c:pt>
                <c:pt idx="35">
                  <c:v>3.4599999999999999E-2</c:v>
                </c:pt>
                <c:pt idx="36">
                  <c:v>2.9600000000000001E-2</c:v>
                </c:pt>
                <c:pt idx="37">
                  <c:v>2.1700000000000001E-2</c:v>
                </c:pt>
                <c:pt idx="38">
                  <c:v>1.9799999999999998E-2</c:v>
                </c:pt>
                <c:pt idx="39">
                  <c:v>1.6500000000000001E-2</c:v>
                </c:pt>
                <c:pt idx="40">
                  <c:v>1.5600000000000001E-2</c:v>
                </c:pt>
                <c:pt idx="41">
                  <c:v>1.52E-2</c:v>
                </c:pt>
                <c:pt idx="42">
                  <c:v>1.2E-2</c:v>
                </c:pt>
                <c:pt idx="43">
                  <c:v>1.2699999999999999E-2</c:v>
                </c:pt>
                <c:pt idx="44">
                  <c:v>7.1999999999999998E-3</c:v>
                </c:pt>
                <c:pt idx="45">
                  <c:v>1.32E-2</c:v>
                </c:pt>
                <c:pt idx="46">
                  <c:v>5.6000000000000008E-3</c:v>
                </c:pt>
                <c:pt idx="47">
                  <c:v>-4.3E-3</c:v>
                </c:pt>
                <c:pt idx="48">
                  <c:v>1.7399999999999999E-2</c:v>
                </c:pt>
                <c:pt idx="49">
                  <c:v>-1.1000000000000001E-3</c:v>
                </c:pt>
                <c:pt idx="50">
                  <c:v>2.2000000000000001E-3</c:v>
                </c:pt>
                <c:pt idx="51">
                  <c:v>5.0000000000000001E-4</c:v>
                </c:pt>
                <c:pt idx="52">
                  <c:v>-2.06E-2</c:v>
                </c:pt>
                <c:pt idx="53">
                  <c:v>-3.85E-2</c:v>
                </c:pt>
                <c:pt idx="54">
                  <c:v>-5.1999999999999998E-3</c:v>
                </c:pt>
                <c:pt idx="55">
                  <c:v>-1.24E-2</c:v>
                </c:pt>
                <c:pt idx="56">
                  <c:v>-4.5000000000000005E-3</c:v>
                </c:pt>
                <c:pt idx="57">
                  <c:v>9.0000000000000011E-3</c:v>
                </c:pt>
                <c:pt idx="58">
                  <c:v>1.55E-2</c:v>
                </c:pt>
                <c:pt idx="59">
                  <c:v>2.18E-2</c:v>
                </c:pt>
                <c:pt idx="60">
                  <c:v>2.2599999999999999E-2</c:v>
                </c:pt>
                <c:pt idx="61">
                  <c:v>1.6799999999999999E-2</c:v>
                </c:pt>
                <c:pt idx="62">
                  <c:v>3.9000000000000003E-3</c:v>
                </c:pt>
                <c:pt idx="63">
                  <c:v>-1.6E-2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E032-4563-928B-C9CD9AD5DC2A}"/>
            </c:ext>
          </c:extLst>
        </c:ser>
        <c:ser>
          <c:idx val="3"/>
          <c:order val="3"/>
          <c:tx>
            <c:strRef>
              <c:f>NCREIF!$E$5</c:f>
              <c:strCache>
                <c:ptCount val="1"/>
                <c:pt idx="0">
                  <c:v>Industrial</c:v>
                </c:pt>
              </c:strCache>
            </c:strRef>
          </c:tx>
          <c:spPr>
            <a:ln w="25400" cmpd="sng">
              <a:solidFill>
                <a:srgbClr val="78BE20"/>
              </a:solidFill>
              <a:prstDash val="solid"/>
            </a:ln>
          </c:spPr>
          <c:marker>
            <c:symbol val="none"/>
          </c:marker>
          <c:cat>
            <c:strRef>
              <c:f>NCREIF!$A$6:$A$69</c:f>
              <c:strCache>
                <c:ptCount val="64"/>
                <c:pt idx="0">
                  <c:v>Q1 2007</c:v>
                </c:pt>
                <c:pt idx="1">
                  <c:v>Q2 2007</c:v>
                </c:pt>
                <c:pt idx="2">
                  <c:v>Q3 2007</c:v>
                </c:pt>
                <c:pt idx="3">
                  <c:v>Q4 2007</c:v>
                </c:pt>
                <c:pt idx="4">
                  <c:v>Q1 2008</c:v>
                </c:pt>
                <c:pt idx="5">
                  <c:v>Q2 2008</c:v>
                </c:pt>
                <c:pt idx="6">
                  <c:v>Q3 2008</c:v>
                </c:pt>
                <c:pt idx="7">
                  <c:v>Q4 2008</c:v>
                </c:pt>
                <c:pt idx="8">
                  <c:v>Q1 2009</c:v>
                </c:pt>
                <c:pt idx="9">
                  <c:v>Q2 2009</c:v>
                </c:pt>
                <c:pt idx="10">
                  <c:v>Q3 2009</c:v>
                </c:pt>
                <c:pt idx="11">
                  <c:v>Q4 2009</c:v>
                </c:pt>
                <c:pt idx="12">
                  <c:v>Q1 2010</c:v>
                </c:pt>
                <c:pt idx="13">
                  <c:v>Q2 2010</c:v>
                </c:pt>
                <c:pt idx="14">
                  <c:v>Q3 2010</c:v>
                </c:pt>
                <c:pt idx="15">
                  <c:v>Q4 2010</c:v>
                </c:pt>
                <c:pt idx="16">
                  <c:v>Q1 2011</c:v>
                </c:pt>
                <c:pt idx="17">
                  <c:v>Q2 2011</c:v>
                </c:pt>
                <c:pt idx="18">
                  <c:v>Q3 2011</c:v>
                </c:pt>
                <c:pt idx="19">
                  <c:v>Q4 2011</c:v>
                </c:pt>
                <c:pt idx="20">
                  <c:v>Q1 2012</c:v>
                </c:pt>
                <c:pt idx="21">
                  <c:v>Q2 2012</c:v>
                </c:pt>
                <c:pt idx="22">
                  <c:v>Q3 2012</c:v>
                </c:pt>
                <c:pt idx="23">
                  <c:v>Q4 2012</c:v>
                </c:pt>
                <c:pt idx="24">
                  <c:v>Q1 2013</c:v>
                </c:pt>
                <c:pt idx="25">
                  <c:v>Q2 2013</c:v>
                </c:pt>
                <c:pt idx="26">
                  <c:v>Q3 2013</c:v>
                </c:pt>
                <c:pt idx="27">
                  <c:v>Q4 2013</c:v>
                </c:pt>
                <c:pt idx="28">
                  <c:v>Q1 2014</c:v>
                </c:pt>
                <c:pt idx="29">
                  <c:v>Q2 2014</c:v>
                </c:pt>
                <c:pt idx="30">
                  <c:v>Q3 2014</c:v>
                </c:pt>
                <c:pt idx="31">
                  <c:v>Q4 2014</c:v>
                </c:pt>
                <c:pt idx="32">
                  <c:v>Q1 2015</c:v>
                </c:pt>
                <c:pt idx="33">
                  <c:v>Q2 2015</c:v>
                </c:pt>
                <c:pt idx="34">
                  <c:v>Q3 2015</c:v>
                </c:pt>
                <c:pt idx="35">
                  <c:v>Q4 2015</c:v>
                </c:pt>
                <c:pt idx="36">
                  <c:v>Q1 2016</c:v>
                </c:pt>
                <c:pt idx="37">
                  <c:v>Q2 2016</c:v>
                </c:pt>
                <c:pt idx="38">
                  <c:v>Q3 2016</c:v>
                </c:pt>
                <c:pt idx="39">
                  <c:v>Q4 2016</c:v>
                </c:pt>
                <c:pt idx="40">
                  <c:v>Q1 2017</c:v>
                </c:pt>
                <c:pt idx="41">
                  <c:v>Q2 2017</c:v>
                </c:pt>
                <c:pt idx="42">
                  <c:v>Q3 2017</c:v>
                </c:pt>
                <c:pt idx="43">
                  <c:v>Q4 2017</c:v>
                </c:pt>
                <c:pt idx="44">
                  <c:v>Q1 2018</c:v>
                </c:pt>
                <c:pt idx="45">
                  <c:v>Q2 2018</c:v>
                </c:pt>
                <c:pt idx="46">
                  <c:v>Q3 2018</c:v>
                </c:pt>
                <c:pt idx="47">
                  <c:v>Q4 2018</c:v>
                </c:pt>
                <c:pt idx="48">
                  <c:v>Q1 2019</c:v>
                </c:pt>
                <c:pt idx="49">
                  <c:v>Q2 2019</c:v>
                </c:pt>
                <c:pt idx="50">
                  <c:v>Q3 2019</c:v>
                </c:pt>
                <c:pt idx="51">
                  <c:v>Q4 2019</c:v>
                </c:pt>
                <c:pt idx="52">
                  <c:v>Q1 2020</c:v>
                </c:pt>
                <c:pt idx="53">
                  <c:v>Q2 2020</c:v>
                </c:pt>
                <c:pt idx="54">
                  <c:v>Q3 2020</c:v>
                </c:pt>
                <c:pt idx="55">
                  <c:v>Q4 2020</c:v>
                </c:pt>
                <c:pt idx="56">
                  <c:v>Q1 2021</c:v>
                </c:pt>
                <c:pt idx="57">
                  <c:v>Q2 2021</c:v>
                </c:pt>
                <c:pt idx="58">
                  <c:v>Q3 2021</c:v>
                </c:pt>
                <c:pt idx="59">
                  <c:v>Q4 2021</c:v>
                </c:pt>
                <c:pt idx="60">
                  <c:v>Q1 2022</c:v>
                </c:pt>
                <c:pt idx="61">
                  <c:v>Q2 2022</c:v>
                </c:pt>
                <c:pt idx="62">
                  <c:v>Q3 2022</c:v>
                </c:pt>
                <c:pt idx="63">
                  <c:v>Q4 2022</c:v>
                </c:pt>
              </c:strCache>
            </c:strRef>
          </c:cat>
          <c:val>
            <c:numRef>
              <c:f>NCREIF!$E$6:$E$69</c:f>
              <c:numCache>
                <c:formatCode>0.00%</c:formatCode>
                <c:ptCount val="64"/>
                <c:pt idx="0">
                  <c:v>3.2199999999999999E-2</c:v>
                </c:pt>
                <c:pt idx="1">
                  <c:v>5.1399999999999994E-2</c:v>
                </c:pt>
                <c:pt idx="2">
                  <c:v>3.1899999999999998E-2</c:v>
                </c:pt>
                <c:pt idx="3">
                  <c:v>2.64E-2</c:v>
                </c:pt>
                <c:pt idx="4">
                  <c:v>1.44E-2</c:v>
                </c:pt>
                <c:pt idx="5">
                  <c:v>9.3999999999999986E-3</c:v>
                </c:pt>
                <c:pt idx="6">
                  <c:v>-1E-4</c:v>
                </c:pt>
                <c:pt idx="7">
                  <c:v>-7.9600000000000004E-2</c:v>
                </c:pt>
                <c:pt idx="8">
                  <c:v>-7.4999999999999997E-2</c:v>
                </c:pt>
                <c:pt idx="9">
                  <c:v>-5.0900000000000001E-2</c:v>
                </c:pt>
                <c:pt idx="10">
                  <c:v>-3.9399999999999998E-2</c:v>
                </c:pt>
                <c:pt idx="11">
                  <c:v>-2.5899999999999999E-2</c:v>
                </c:pt>
                <c:pt idx="12">
                  <c:v>6.4000000000000003E-3</c:v>
                </c:pt>
                <c:pt idx="13">
                  <c:v>2.2200000000000001E-2</c:v>
                </c:pt>
                <c:pt idx="14">
                  <c:v>2.7999999999999997E-2</c:v>
                </c:pt>
                <c:pt idx="15">
                  <c:v>3.4200000000000001E-2</c:v>
                </c:pt>
                <c:pt idx="16">
                  <c:v>3.2799999999999996E-2</c:v>
                </c:pt>
                <c:pt idx="17">
                  <c:v>4.4900000000000002E-2</c:v>
                </c:pt>
                <c:pt idx="18">
                  <c:v>3.39E-2</c:v>
                </c:pt>
                <c:pt idx="19">
                  <c:v>2.69E-2</c:v>
                </c:pt>
                <c:pt idx="20">
                  <c:v>2.7000000000000003E-2</c:v>
                </c:pt>
                <c:pt idx="21">
                  <c:v>2.92E-2</c:v>
                </c:pt>
                <c:pt idx="22">
                  <c:v>2.3199999999999998E-2</c:v>
                </c:pt>
                <c:pt idx="23">
                  <c:v>2.3700000000000002E-2</c:v>
                </c:pt>
                <c:pt idx="24">
                  <c:v>2.5000000000000001E-2</c:v>
                </c:pt>
                <c:pt idx="25">
                  <c:v>3.2199999999999999E-2</c:v>
                </c:pt>
                <c:pt idx="26">
                  <c:v>3.1400000000000004E-2</c:v>
                </c:pt>
                <c:pt idx="27">
                  <c:v>2.9300000000000003E-2</c:v>
                </c:pt>
                <c:pt idx="28">
                  <c:v>2.75E-2</c:v>
                </c:pt>
                <c:pt idx="29">
                  <c:v>3.2599999999999997E-2</c:v>
                </c:pt>
                <c:pt idx="30">
                  <c:v>2.92E-2</c:v>
                </c:pt>
                <c:pt idx="31">
                  <c:v>3.8699999999999998E-2</c:v>
                </c:pt>
                <c:pt idx="32">
                  <c:v>3.4700000000000002E-2</c:v>
                </c:pt>
                <c:pt idx="33">
                  <c:v>3.78E-2</c:v>
                </c:pt>
                <c:pt idx="34">
                  <c:v>3.6699999999999997E-2</c:v>
                </c:pt>
                <c:pt idx="35">
                  <c:v>3.1899999999999998E-2</c:v>
                </c:pt>
                <c:pt idx="36">
                  <c:v>2.9600000000000001E-2</c:v>
                </c:pt>
                <c:pt idx="37">
                  <c:v>2.8999999999999998E-2</c:v>
                </c:pt>
                <c:pt idx="38">
                  <c:v>2.8900000000000002E-2</c:v>
                </c:pt>
                <c:pt idx="39">
                  <c:v>3.04E-2</c:v>
                </c:pt>
                <c:pt idx="40">
                  <c:v>2.8300000000000002E-2</c:v>
                </c:pt>
                <c:pt idx="41">
                  <c:v>3.0699999999999998E-2</c:v>
                </c:pt>
                <c:pt idx="42">
                  <c:v>3.2899999999999999E-2</c:v>
                </c:pt>
                <c:pt idx="43">
                  <c:v>3.2799999999999996E-2</c:v>
                </c:pt>
                <c:pt idx="44">
                  <c:v>3.2500000000000001E-2</c:v>
                </c:pt>
                <c:pt idx="45">
                  <c:v>3.5799999999999998E-2</c:v>
                </c:pt>
                <c:pt idx="46">
                  <c:v>3.3599999999999998E-2</c:v>
                </c:pt>
                <c:pt idx="47">
                  <c:v>3.4000000000000002E-2</c:v>
                </c:pt>
                <c:pt idx="48">
                  <c:v>3.0200000000000001E-2</c:v>
                </c:pt>
                <c:pt idx="49">
                  <c:v>3.4200000000000001E-2</c:v>
                </c:pt>
                <c:pt idx="50">
                  <c:v>3.1600000000000003E-2</c:v>
                </c:pt>
                <c:pt idx="51">
                  <c:v>3.15E-2</c:v>
                </c:pt>
                <c:pt idx="52">
                  <c:v>2.58E-2</c:v>
                </c:pt>
                <c:pt idx="53">
                  <c:v>1.0200000000000001E-2</c:v>
                </c:pt>
                <c:pt idx="54">
                  <c:v>3.04E-2</c:v>
                </c:pt>
                <c:pt idx="55">
                  <c:v>4.6799999999999994E-2</c:v>
                </c:pt>
                <c:pt idx="56">
                  <c:v>4.7199999999999999E-2</c:v>
                </c:pt>
                <c:pt idx="57">
                  <c:v>8.8800000000000004E-2</c:v>
                </c:pt>
                <c:pt idx="58">
                  <c:v>0.10920000000000001</c:v>
                </c:pt>
                <c:pt idx="59">
                  <c:v>0.13339999999999999</c:v>
                </c:pt>
                <c:pt idx="60">
                  <c:v>0.1096</c:v>
                </c:pt>
                <c:pt idx="61">
                  <c:v>5.8600000000000006E-2</c:v>
                </c:pt>
                <c:pt idx="62">
                  <c:v>1.11E-2</c:v>
                </c:pt>
                <c:pt idx="63">
                  <c:v>-3.56E-2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E032-4563-928B-C9CD9AD5DC2A}"/>
            </c:ext>
          </c:extLst>
        </c:ser>
        <c:ser>
          <c:idx val="4"/>
          <c:order val="4"/>
          <c:tx>
            <c:strRef>
              <c:f>NCREIF!$F$5</c:f>
              <c:strCache>
                <c:ptCount val="1"/>
                <c:pt idx="0">
                  <c:v>Hotel</c:v>
                </c:pt>
              </c:strCache>
            </c:strRef>
          </c:tx>
          <c:spPr>
            <a:ln w="25400" cmpd="sng">
              <a:solidFill>
                <a:srgbClr val="75787B"/>
              </a:solidFill>
              <a:prstDash val="solid"/>
            </a:ln>
          </c:spPr>
          <c:marker>
            <c:symbol val="none"/>
          </c:marker>
          <c:cat>
            <c:strRef>
              <c:f>NCREIF!$A$6:$A$69</c:f>
              <c:strCache>
                <c:ptCount val="64"/>
                <c:pt idx="0">
                  <c:v>Q1 2007</c:v>
                </c:pt>
                <c:pt idx="1">
                  <c:v>Q2 2007</c:v>
                </c:pt>
                <c:pt idx="2">
                  <c:v>Q3 2007</c:v>
                </c:pt>
                <c:pt idx="3">
                  <c:v>Q4 2007</c:v>
                </c:pt>
                <c:pt idx="4">
                  <c:v>Q1 2008</c:v>
                </c:pt>
                <c:pt idx="5">
                  <c:v>Q2 2008</c:v>
                </c:pt>
                <c:pt idx="6">
                  <c:v>Q3 2008</c:v>
                </c:pt>
                <c:pt idx="7">
                  <c:v>Q4 2008</c:v>
                </c:pt>
                <c:pt idx="8">
                  <c:v>Q1 2009</c:v>
                </c:pt>
                <c:pt idx="9">
                  <c:v>Q2 2009</c:v>
                </c:pt>
                <c:pt idx="10">
                  <c:v>Q3 2009</c:v>
                </c:pt>
                <c:pt idx="11">
                  <c:v>Q4 2009</c:v>
                </c:pt>
                <c:pt idx="12">
                  <c:v>Q1 2010</c:v>
                </c:pt>
                <c:pt idx="13">
                  <c:v>Q2 2010</c:v>
                </c:pt>
                <c:pt idx="14">
                  <c:v>Q3 2010</c:v>
                </c:pt>
                <c:pt idx="15">
                  <c:v>Q4 2010</c:v>
                </c:pt>
                <c:pt idx="16">
                  <c:v>Q1 2011</c:v>
                </c:pt>
                <c:pt idx="17">
                  <c:v>Q2 2011</c:v>
                </c:pt>
                <c:pt idx="18">
                  <c:v>Q3 2011</c:v>
                </c:pt>
                <c:pt idx="19">
                  <c:v>Q4 2011</c:v>
                </c:pt>
                <c:pt idx="20">
                  <c:v>Q1 2012</c:v>
                </c:pt>
                <c:pt idx="21">
                  <c:v>Q2 2012</c:v>
                </c:pt>
                <c:pt idx="22">
                  <c:v>Q3 2012</c:v>
                </c:pt>
                <c:pt idx="23">
                  <c:v>Q4 2012</c:v>
                </c:pt>
                <c:pt idx="24">
                  <c:v>Q1 2013</c:v>
                </c:pt>
                <c:pt idx="25">
                  <c:v>Q2 2013</c:v>
                </c:pt>
                <c:pt idx="26">
                  <c:v>Q3 2013</c:v>
                </c:pt>
                <c:pt idx="27">
                  <c:v>Q4 2013</c:v>
                </c:pt>
                <c:pt idx="28">
                  <c:v>Q1 2014</c:v>
                </c:pt>
                <c:pt idx="29">
                  <c:v>Q2 2014</c:v>
                </c:pt>
                <c:pt idx="30">
                  <c:v>Q3 2014</c:v>
                </c:pt>
                <c:pt idx="31">
                  <c:v>Q4 2014</c:v>
                </c:pt>
                <c:pt idx="32">
                  <c:v>Q1 2015</c:v>
                </c:pt>
                <c:pt idx="33">
                  <c:v>Q2 2015</c:v>
                </c:pt>
                <c:pt idx="34">
                  <c:v>Q3 2015</c:v>
                </c:pt>
                <c:pt idx="35">
                  <c:v>Q4 2015</c:v>
                </c:pt>
                <c:pt idx="36">
                  <c:v>Q1 2016</c:v>
                </c:pt>
                <c:pt idx="37">
                  <c:v>Q2 2016</c:v>
                </c:pt>
                <c:pt idx="38">
                  <c:v>Q3 2016</c:v>
                </c:pt>
                <c:pt idx="39">
                  <c:v>Q4 2016</c:v>
                </c:pt>
                <c:pt idx="40">
                  <c:v>Q1 2017</c:v>
                </c:pt>
                <c:pt idx="41">
                  <c:v>Q2 2017</c:v>
                </c:pt>
                <c:pt idx="42">
                  <c:v>Q3 2017</c:v>
                </c:pt>
                <c:pt idx="43">
                  <c:v>Q4 2017</c:v>
                </c:pt>
                <c:pt idx="44">
                  <c:v>Q1 2018</c:v>
                </c:pt>
                <c:pt idx="45">
                  <c:v>Q2 2018</c:v>
                </c:pt>
                <c:pt idx="46">
                  <c:v>Q3 2018</c:v>
                </c:pt>
                <c:pt idx="47">
                  <c:v>Q4 2018</c:v>
                </c:pt>
                <c:pt idx="48">
                  <c:v>Q1 2019</c:v>
                </c:pt>
                <c:pt idx="49">
                  <c:v>Q2 2019</c:v>
                </c:pt>
                <c:pt idx="50">
                  <c:v>Q3 2019</c:v>
                </c:pt>
                <c:pt idx="51">
                  <c:v>Q4 2019</c:v>
                </c:pt>
                <c:pt idx="52">
                  <c:v>Q1 2020</c:v>
                </c:pt>
                <c:pt idx="53">
                  <c:v>Q2 2020</c:v>
                </c:pt>
                <c:pt idx="54">
                  <c:v>Q3 2020</c:v>
                </c:pt>
                <c:pt idx="55">
                  <c:v>Q4 2020</c:v>
                </c:pt>
                <c:pt idx="56">
                  <c:v>Q1 2021</c:v>
                </c:pt>
                <c:pt idx="57">
                  <c:v>Q2 2021</c:v>
                </c:pt>
                <c:pt idx="58">
                  <c:v>Q3 2021</c:v>
                </c:pt>
                <c:pt idx="59">
                  <c:v>Q4 2021</c:v>
                </c:pt>
                <c:pt idx="60">
                  <c:v>Q1 2022</c:v>
                </c:pt>
                <c:pt idx="61">
                  <c:v>Q2 2022</c:v>
                </c:pt>
                <c:pt idx="62">
                  <c:v>Q3 2022</c:v>
                </c:pt>
                <c:pt idx="63">
                  <c:v>Q4 2022</c:v>
                </c:pt>
              </c:strCache>
            </c:strRef>
          </c:cat>
          <c:val>
            <c:numRef>
              <c:f>NCREIF!$F$6:$F$69</c:f>
              <c:numCache>
                <c:formatCode>0.00%</c:formatCode>
                <c:ptCount val="64"/>
                <c:pt idx="0">
                  <c:v>3.56E-2</c:v>
                </c:pt>
                <c:pt idx="1">
                  <c:v>0.05</c:v>
                </c:pt>
                <c:pt idx="2">
                  <c:v>4.41E-2</c:v>
                </c:pt>
                <c:pt idx="3">
                  <c:v>4.0300000000000002E-2</c:v>
                </c:pt>
                <c:pt idx="4">
                  <c:v>1.3500000000000002E-2</c:v>
                </c:pt>
                <c:pt idx="5">
                  <c:v>4.1999999999999997E-3</c:v>
                </c:pt>
                <c:pt idx="6">
                  <c:v>2.0000000000000001E-4</c:v>
                </c:pt>
                <c:pt idx="7">
                  <c:v>-0.10949999999999999</c:v>
                </c:pt>
                <c:pt idx="8">
                  <c:v>-8.5500000000000007E-2</c:v>
                </c:pt>
                <c:pt idx="9">
                  <c:v>-5.4600000000000003E-2</c:v>
                </c:pt>
                <c:pt idx="10">
                  <c:v>-4.4699999999999997E-2</c:v>
                </c:pt>
                <c:pt idx="11">
                  <c:v>-3.6299999999999999E-2</c:v>
                </c:pt>
                <c:pt idx="12">
                  <c:v>-4.1999999999999997E-3</c:v>
                </c:pt>
                <c:pt idx="13">
                  <c:v>2.7000000000000003E-2</c:v>
                </c:pt>
                <c:pt idx="14">
                  <c:v>3.0899999999999997E-2</c:v>
                </c:pt>
                <c:pt idx="15">
                  <c:v>3.3500000000000002E-2</c:v>
                </c:pt>
                <c:pt idx="16">
                  <c:v>3.6799999999999999E-2</c:v>
                </c:pt>
                <c:pt idx="17">
                  <c:v>3.5200000000000002E-2</c:v>
                </c:pt>
                <c:pt idx="18">
                  <c:v>2.0299999999999999E-2</c:v>
                </c:pt>
                <c:pt idx="19">
                  <c:v>2.0799999999999999E-2</c:v>
                </c:pt>
                <c:pt idx="20">
                  <c:v>1.4999999999999999E-2</c:v>
                </c:pt>
                <c:pt idx="21">
                  <c:v>2.1299999999999999E-2</c:v>
                </c:pt>
                <c:pt idx="22">
                  <c:v>2.1400000000000002E-2</c:v>
                </c:pt>
                <c:pt idx="23">
                  <c:v>2.2400000000000003E-2</c:v>
                </c:pt>
                <c:pt idx="24">
                  <c:v>1.15E-2</c:v>
                </c:pt>
                <c:pt idx="25">
                  <c:v>1.95E-2</c:v>
                </c:pt>
                <c:pt idx="26">
                  <c:v>2.1099999999999997E-2</c:v>
                </c:pt>
                <c:pt idx="27">
                  <c:v>2.2700000000000001E-2</c:v>
                </c:pt>
                <c:pt idx="28">
                  <c:v>7.9000000000000008E-3</c:v>
                </c:pt>
                <c:pt idx="29">
                  <c:v>2.63E-2</c:v>
                </c:pt>
                <c:pt idx="30">
                  <c:v>2.9300000000000003E-2</c:v>
                </c:pt>
                <c:pt idx="31">
                  <c:v>4.3099999999999999E-2</c:v>
                </c:pt>
                <c:pt idx="32">
                  <c:v>2.52E-2</c:v>
                </c:pt>
                <c:pt idx="33">
                  <c:v>3.5400000000000001E-2</c:v>
                </c:pt>
                <c:pt idx="34">
                  <c:v>3.5200000000000002E-2</c:v>
                </c:pt>
                <c:pt idx="35">
                  <c:v>3.0299999999999997E-2</c:v>
                </c:pt>
                <c:pt idx="36">
                  <c:v>1.1599999999999999E-2</c:v>
                </c:pt>
                <c:pt idx="37">
                  <c:v>1.46E-2</c:v>
                </c:pt>
                <c:pt idx="38">
                  <c:v>1.3500000000000002E-2</c:v>
                </c:pt>
                <c:pt idx="39">
                  <c:v>6.7000000000000002E-3</c:v>
                </c:pt>
                <c:pt idx="40">
                  <c:v>-1.6000000000000001E-3</c:v>
                </c:pt>
                <c:pt idx="41">
                  <c:v>1.7600000000000001E-2</c:v>
                </c:pt>
                <c:pt idx="42">
                  <c:v>2.3E-2</c:v>
                </c:pt>
                <c:pt idx="43">
                  <c:v>9.5999999999999992E-3</c:v>
                </c:pt>
                <c:pt idx="44">
                  <c:v>0.01</c:v>
                </c:pt>
                <c:pt idx="45">
                  <c:v>1.95E-2</c:v>
                </c:pt>
                <c:pt idx="46">
                  <c:v>3.2199999999999999E-2</c:v>
                </c:pt>
                <c:pt idx="47">
                  <c:v>1.21E-2</c:v>
                </c:pt>
                <c:pt idx="48">
                  <c:v>4.4000000000000003E-3</c:v>
                </c:pt>
                <c:pt idx="49">
                  <c:v>1.09E-2</c:v>
                </c:pt>
                <c:pt idx="50">
                  <c:v>1.77E-2</c:v>
                </c:pt>
                <c:pt idx="51">
                  <c:v>1.7000000000000001E-3</c:v>
                </c:pt>
                <c:pt idx="52">
                  <c:v>-3.6900000000000002E-2</c:v>
                </c:pt>
                <c:pt idx="53">
                  <c:v>-0.16589999999999999</c:v>
                </c:pt>
                <c:pt idx="54">
                  <c:v>-4.1700000000000001E-2</c:v>
                </c:pt>
                <c:pt idx="55">
                  <c:v>-3.3099999999999997E-2</c:v>
                </c:pt>
                <c:pt idx="56">
                  <c:v>-1.61E-2</c:v>
                </c:pt>
                <c:pt idx="57">
                  <c:v>6.0999999999999995E-3</c:v>
                </c:pt>
                <c:pt idx="58">
                  <c:v>1.83E-2</c:v>
                </c:pt>
                <c:pt idx="59">
                  <c:v>4.6399999999999997E-2</c:v>
                </c:pt>
                <c:pt idx="60">
                  <c:v>1.7600000000000001E-2</c:v>
                </c:pt>
                <c:pt idx="61">
                  <c:v>1.8000000000000002E-2</c:v>
                </c:pt>
                <c:pt idx="62">
                  <c:v>2.69E-2</c:v>
                </c:pt>
                <c:pt idx="63">
                  <c:v>3.3700000000000001E-2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E032-4563-928B-C9CD9AD5DC2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258078360"/>
        <c:axId val="1258072784"/>
      </c:lineChart>
      <c:catAx>
        <c:axId val="125807836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low"/>
        <c:spPr>
          <a:ln w="3175">
            <a:solidFill>
              <a:srgbClr val="45484B"/>
            </a:solidFill>
            <a:prstDash val="solid"/>
          </a:ln>
          <a:effectLst/>
        </c:spPr>
        <c:crossAx val="1258072784"/>
        <c:crosses val="autoZero"/>
        <c:auto val="1"/>
        <c:lblAlgn val="ctr"/>
        <c:lblOffset val="100"/>
        <c:noMultiLvlLbl val="0"/>
      </c:catAx>
      <c:valAx>
        <c:axId val="1258072784"/>
        <c:scaling>
          <c:orientation val="minMax"/>
        </c:scaling>
        <c:delete val="0"/>
        <c:axPos val="l"/>
        <c:majorGridlines>
          <c:spPr>
            <a:ln w="3175">
              <a:solidFill>
                <a:srgbClr val="D7DAD6"/>
              </a:solidFill>
              <a:prstDash val="solid"/>
            </a:ln>
          </c:spPr>
        </c:majorGridlines>
        <c:numFmt formatCode="0%" sourceLinked="0"/>
        <c:majorTickMark val="none"/>
        <c:minorTickMark val="none"/>
        <c:tickLblPos val="low"/>
        <c:spPr>
          <a:ln w="6350">
            <a:noFill/>
          </a:ln>
          <a:effectLst/>
        </c:spPr>
        <c:crossAx val="1258078360"/>
        <c:crosses val="autoZero"/>
        <c:crossBetween val="midCat"/>
      </c:valAx>
      <c:spPr>
        <a:solidFill>
          <a:srgbClr val="FFFFFF"/>
        </a:solidFill>
        <a:ln w="25400">
          <a:noFill/>
        </a:ln>
      </c:spPr>
    </c:plotArea>
    <c:legend>
      <c:legendPos val="t"/>
      <c:layout>
        <c:manualLayout>
          <c:xMode val="edge"/>
          <c:yMode val="edge"/>
          <c:x val="5.3640299272935711E-2"/>
          <c:y val="2.4691358024691357E-2"/>
          <c:w val="0.50847769028871403"/>
          <c:h val="5.5555555555555552E-2"/>
        </c:manualLayout>
      </c:layout>
      <c:overlay val="0"/>
      <c:spPr>
        <a:noFill/>
        <a:ln w="25400">
          <a:noFill/>
        </a:ln>
        <a:effectLst/>
        <a:extLst>
          <a:ext uri="{909E8E84-426E-40DD-AFC4-6F175D3DCCD1}">
            <a14:hiddenFill xmlns:a14="http://schemas.microsoft.com/office/drawing/2010/main">
              <a:noFill/>
            </a14:hiddenFill>
          </a:ext>
        </a:extLst>
      </c:sp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rgbClr val="FFFFFF"/>
    </a:solidFill>
    <a:ln w="6350">
      <a:noFill/>
    </a:ln>
    <a:effectLst/>
  </c:spPr>
  <c:txPr>
    <a:bodyPr/>
    <a:lstStyle/>
    <a:p>
      <a:pPr>
        <a:defRPr sz="1200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en-US"/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A3F1541-FA88-44B2-BE8F-7612F57264B8}" type="datetimeFigureOut">
              <a:rPr lang="en-US" smtClean="0"/>
              <a:t>5/1/2023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F495996-B253-4C20-832B-423E79E31D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22478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A74B2DE-5488-4A99-8C52-B7A8EFA28EC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6561179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A74B2DE-5488-4A99-8C52-B7A8EFA28EC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5637876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A74B2DE-5488-4A99-8C52-B7A8EFA28EC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290852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A74B2DE-5488-4A99-8C52-B7A8EFA28EC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1495496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A74B2DE-5488-4A99-8C52-B7A8EFA28EC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1340745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A74B2DE-5488-4A99-8C52-B7A8EFA28EC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2106913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A74B2DE-5488-4A99-8C52-B7A8EFA28EC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6635741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A74B2DE-5488-4A99-8C52-B7A8EFA28EC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27035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A74B2DE-5488-4A99-8C52-B7A8EFA28EC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4269078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A74B2DE-5488-4A99-8C52-B7A8EFA28EC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2085325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A74B2DE-5488-4A99-8C52-B7A8EFA28EC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8511694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A74B2DE-5488-4A99-8C52-B7A8EFA28EC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8229440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A74B2DE-5488-4A99-8C52-B7A8EFA28EC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5869442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A74B2DE-5488-4A99-8C52-B7A8EFA28EC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902633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7AFBBE-6D96-94CA-3D1F-A326662FAB3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A30AF6C-EC08-C89C-794D-E1A1D65B7ED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724185A-103D-075B-5C06-7B68DFF19E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53418A-1EF5-4DCE-A355-A6039D3A7D3C}" type="datetimeFigureOut">
              <a:rPr lang="en-US" smtClean="0"/>
              <a:t>5/1/2023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EF6B3A5-405A-BADA-1782-1680DB97E7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EDE513C-C8C2-72E7-3D61-5B21DE94C4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B76273-807D-431E-96C3-5E567CCF4F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69323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2E3ED0-B1A8-CA52-D01C-6D867CA8E3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5722AFA-9AA3-A80F-CCFD-CCAA8EA7A78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C51DB6E-DF35-9FF2-9AEB-EC33C36FB7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53418A-1EF5-4DCE-A355-A6039D3A7D3C}" type="datetimeFigureOut">
              <a:rPr lang="en-US" smtClean="0"/>
              <a:t>5/1/2023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A17DD04-3A98-2329-782F-2B543DD683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4194484-25E7-0345-3C5A-DAF15CECCA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B76273-807D-431E-96C3-5E567CCF4F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82823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031E103-676C-9B29-1E88-40AEA2D0093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C17EC6B-37FD-0666-590B-A473C836AE4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5442C73-0F87-9668-B0C9-CA9E6CFB07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53418A-1EF5-4DCE-A355-A6039D3A7D3C}" type="datetimeFigureOut">
              <a:rPr lang="en-US" smtClean="0"/>
              <a:t>5/1/2023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555F838-4436-8232-CF03-0C26D18118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F33978D-895B-7E76-FF0B-ED187CBF48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B76273-807D-431E-96C3-5E567CCF4F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763131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Full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6F0C59F9-7C1D-4EED-94C8-9831D9FA182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0" t="25001" r="1117" b="46563"/>
          <a:stretch/>
        </p:blipFill>
        <p:spPr>
          <a:xfrm flipH="1">
            <a:off x="-8352" y="-37578"/>
            <a:ext cx="12200352" cy="6895578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EEB5ADE0-B8E9-40A9-AECB-21D8117BE2B5}"/>
              </a:ext>
            </a:extLst>
          </p:cNvPr>
          <p:cNvSpPr/>
          <p:nvPr userDrawn="1"/>
        </p:nvSpPr>
        <p:spPr>
          <a:xfrm>
            <a:off x="-9144" y="402335"/>
            <a:ext cx="12200352" cy="6455665"/>
          </a:xfrm>
          <a:prstGeom prst="rect">
            <a:avLst/>
          </a:prstGeom>
          <a:solidFill>
            <a:schemeClr val="bg1">
              <a:alpha val="7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7950969-C0B6-4704-A2C4-E13877DE009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493543" y="5361928"/>
            <a:ext cx="1536481" cy="15085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030970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483235" y="1077238"/>
            <a:ext cx="11264265" cy="430887"/>
          </a:xfrm>
        </p:spPr>
        <p:txBody>
          <a:bodyPr wrap="square" numCol="1">
            <a:sp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2800">
                <a:solidFill>
                  <a:schemeClr val="bg2">
                    <a:lumMod val="65000"/>
                    <a:lumOff val="35000"/>
                  </a:schemeClr>
                </a:solidFill>
              </a:defRPr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F78B5A3-2429-44A7-B57E-FD0087D3D7F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0" t="25001" r="1117" b="46563"/>
          <a:stretch/>
        </p:blipFill>
        <p:spPr>
          <a:xfrm flipH="1">
            <a:off x="-8352" y="-37578"/>
            <a:ext cx="12200352" cy="6895578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1C16445D-2A21-430F-BCC8-354619C836FF}"/>
              </a:ext>
            </a:extLst>
          </p:cNvPr>
          <p:cNvSpPr/>
          <p:nvPr userDrawn="1"/>
        </p:nvSpPr>
        <p:spPr>
          <a:xfrm>
            <a:off x="-9144" y="402335"/>
            <a:ext cx="12200352" cy="6455665"/>
          </a:xfrm>
          <a:prstGeom prst="rect">
            <a:avLst/>
          </a:prstGeom>
          <a:solidFill>
            <a:schemeClr val="bg1">
              <a:alpha val="7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0449732-BA4A-4A65-9772-42AC9E6B5099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493543" y="5361928"/>
            <a:ext cx="1536481" cy="15085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67069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D5C5F529-A1BF-4246-927B-0B5B71ED132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0" t="25001" r="1117" b="46563"/>
          <a:stretch/>
        </p:blipFill>
        <p:spPr>
          <a:xfrm flipH="1">
            <a:off x="-8352" y="-37578"/>
            <a:ext cx="12200352" cy="6895578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31F6FD0B-2951-4056-A12D-43EFFACBF00F}"/>
              </a:ext>
            </a:extLst>
          </p:cNvPr>
          <p:cNvSpPr/>
          <p:nvPr userDrawn="1"/>
        </p:nvSpPr>
        <p:spPr>
          <a:xfrm>
            <a:off x="-9144" y="402335"/>
            <a:ext cx="12200352" cy="6455665"/>
          </a:xfrm>
          <a:prstGeom prst="rect">
            <a:avLst/>
          </a:prstGeom>
          <a:solidFill>
            <a:schemeClr val="bg1">
              <a:alpha val="7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5DDBC92-4676-401E-B2FD-ABF67BB011A9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493543" y="5361928"/>
            <a:ext cx="1536481" cy="15085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138823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&amp; Content (ONE COL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9424" y="1828801"/>
            <a:ext cx="11268075" cy="4114800"/>
          </a:xfrm>
        </p:spPr>
        <p:txBody>
          <a:bodyPr numCol="1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0028A0"/>
              </a:buClr>
              <a:buSzTx/>
              <a:buFont typeface="Arial" panose="020B0604020202020204" pitchFamily="34" charset="0"/>
              <a:buNone/>
              <a:tabLst/>
              <a:defRPr/>
            </a:lvl1pPr>
            <a:lvl2pPr marL="288925" marR="0" indent="-288925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9FDF"/>
              </a:buClr>
              <a:buSzTx/>
              <a:buFont typeface="Arial" panose="020B0604020202020204" pitchFamily="34" charset="0"/>
              <a:buChar char="»"/>
              <a:tabLst/>
              <a:defRPr/>
            </a:lvl2pPr>
            <a:lvl3pPr marL="517525" marR="0" indent="-284163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9FDF"/>
              </a:buClr>
              <a:buSzTx/>
              <a:buFont typeface="Arial" panose="020B0604020202020204" pitchFamily="34" charset="0"/>
              <a:buChar char="–"/>
              <a:tabLst/>
              <a:defRPr/>
            </a:lvl3pPr>
            <a:lvl4pPr marL="746125" marR="0" indent="-290513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9FDF"/>
              </a:buClr>
              <a:buSzTx/>
              <a:buFont typeface="Arial" panose="020B0604020202020204" pitchFamily="34" charset="0"/>
              <a:buChar char="›"/>
              <a:tabLst/>
              <a:defRPr/>
            </a:lvl4pPr>
            <a:lvl5pPr marL="974725" marR="0" indent="-288925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9FDF"/>
              </a:buClr>
              <a:buSzTx/>
              <a:buFont typeface="Arial" panose="020B0604020202020204" pitchFamily="34" charset="0"/>
              <a:buChar char="-"/>
              <a:tabLst/>
              <a:defRPr/>
            </a:lvl5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28A0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Click to edit Master text styles</a:t>
            </a:r>
          </a:p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28A0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Second level</a:t>
            </a:r>
          </a:p>
          <a:p>
            <a:pPr marL="0" marR="0" lvl="2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28A0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Third level</a:t>
            </a:r>
          </a:p>
          <a:p>
            <a:pPr marL="0" marR="0" lvl="3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28A0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Fourth level</a:t>
            </a:r>
          </a:p>
          <a:p>
            <a:pPr marL="0" marR="0" lvl="4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28A0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Fifth level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479425" y="1080373"/>
            <a:ext cx="11268074" cy="430887"/>
          </a:xfrm>
        </p:spPr>
        <p:txBody>
          <a:bodyPr wrap="square" numCol="1">
            <a:sp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2800">
                <a:solidFill>
                  <a:schemeClr val="bg2">
                    <a:lumMod val="65000"/>
                    <a:lumOff val="35000"/>
                  </a:schemeClr>
                </a:solidFill>
              </a:defRPr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9424" y="457200"/>
            <a:ext cx="11268075" cy="61555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B999546-4C7E-4660-9B90-95A69B86CB2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0" t="25001" r="1117" b="46563"/>
          <a:stretch/>
        </p:blipFill>
        <p:spPr>
          <a:xfrm flipH="1">
            <a:off x="-8352" y="-37578"/>
            <a:ext cx="12200352" cy="6895578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34BC506F-F1FA-4DC3-A503-DEE415A05F99}"/>
              </a:ext>
            </a:extLst>
          </p:cNvPr>
          <p:cNvSpPr/>
          <p:nvPr userDrawn="1"/>
        </p:nvSpPr>
        <p:spPr>
          <a:xfrm>
            <a:off x="-9144" y="402335"/>
            <a:ext cx="12200352" cy="6455665"/>
          </a:xfrm>
          <a:prstGeom prst="rect">
            <a:avLst/>
          </a:prstGeom>
          <a:solidFill>
            <a:schemeClr val="bg1">
              <a:alpha val="7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263DABB-F797-42D1-8723-17C8C758EBAE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493543" y="5361928"/>
            <a:ext cx="1536481" cy="15085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92717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8351D4-33E1-1CF0-D6FB-B481749A86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311354F-5C45-C81C-34B5-A912E1F023A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01C7DBB-E4A4-AFF6-9AFB-62C27BB0AC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53418A-1EF5-4DCE-A355-A6039D3A7D3C}" type="datetimeFigureOut">
              <a:rPr lang="en-US" smtClean="0"/>
              <a:t>5/1/2023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13AAF46-25B6-A2E6-581B-BFC78390AB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30AC53A-53E6-C165-9C23-2572453B1A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B76273-807D-431E-96C3-5E567CCF4F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00329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E37381-9873-F38D-64AA-63AD3DCC65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08AD921-E040-D4DB-8CAC-DC593A5DFD4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3B10301-9C5B-F0A1-AD2C-A44B0E645A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53418A-1EF5-4DCE-A355-A6039D3A7D3C}" type="datetimeFigureOut">
              <a:rPr lang="en-US" smtClean="0"/>
              <a:t>5/1/2023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1D82629-BD1F-7251-EF14-B0BB94484A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6E4AF82-69B0-CA50-4121-920BC589EA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B76273-807D-431E-96C3-5E567CCF4F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65572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25A387-CEAB-4887-AF18-40047E9416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1B151BF-F116-7ACE-7A9D-A424729689F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DADA8B1-746E-611D-7314-7D21CC328A8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14A5EFE-464E-2B0D-8C51-EE992F1FF2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53418A-1EF5-4DCE-A355-A6039D3A7D3C}" type="datetimeFigureOut">
              <a:rPr lang="en-US" smtClean="0"/>
              <a:t>5/1/2023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DC7C4A8-E4C6-C9F5-F4A9-CE9BE40093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A1CFECF-E820-CEA0-3340-225E23F33F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B76273-807D-431E-96C3-5E567CCF4F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17079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9BD202-26FB-41DF-6F5C-A5A9887FCE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992F3D8-D480-FB23-060C-333F87E2EF6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6DC5387-75E8-9856-DC7E-68280C180E0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72AA15D-6D9E-FF51-2A67-0BE33CDCAE6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A37FA1A-E6AC-7CFE-3ECB-02844CD1C1B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68BD296-2462-131E-2C04-12D48337E5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53418A-1EF5-4DCE-A355-A6039D3A7D3C}" type="datetimeFigureOut">
              <a:rPr lang="en-US" smtClean="0"/>
              <a:t>5/1/2023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6586B28-68F9-73FE-A287-A57A8C17F7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2EB4B5C-4738-D3D2-CA12-93F45C356C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B76273-807D-431E-96C3-5E567CCF4F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1001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949784-C6E8-FAC9-1C48-8C0D39FC4C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94700F3-835C-D6EF-E5B6-07F8932C6E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53418A-1EF5-4DCE-A355-A6039D3A7D3C}" type="datetimeFigureOut">
              <a:rPr lang="en-US" smtClean="0"/>
              <a:t>5/1/2023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97CF66B-02E6-4418-8CFA-9C34E3A4E7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FB17269-24A9-C253-3DC6-6C1CF1C613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B76273-807D-431E-96C3-5E567CCF4F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55034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0E58932-1300-59F0-4061-9F4BE7DEC3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53418A-1EF5-4DCE-A355-A6039D3A7D3C}" type="datetimeFigureOut">
              <a:rPr lang="en-US" smtClean="0"/>
              <a:t>5/1/2023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40CA963-ADFF-F0D2-BD60-543305EE65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A57E718-9F79-283C-EDEA-5A32D0D542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B76273-807D-431E-96C3-5E567CCF4F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51641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A7756A-752D-6885-AE78-F3E1D92BE6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9043171-A3F2-B819-478E-7D8BACF34D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49CB78B-1136-E0F5-E8B7-16D64C01357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9F5189A-9CD4-A495-400D-2147D2961F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53418A-1EF5-4DCE-A355-A6039D3A7D3C}" type="datetimeFigureOut">
              <a:rPr lang="en-US" smtClean="0"/>
              <a:t>5/1/2023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469E9B7-FFAE-85E5-DEDE-8200A53276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2798D93-F77F-D2E1-2B83-08DAFC7178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B76273-807D-431E-96C3-5E567CCF4F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3753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F020BB-867C-22C3-A6C2-BC04098646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2881700-561B-A5B1-8EFA-066842C4A9C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14D72E4-4625-C6BF-BA02-AE1A59A3905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962B4D3-A6D7-46E4-3C81-1E8808CE7F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53418A-1EF5-4DCE-A355-A6039D3A7D3C}" type="datetimeFigureOut">
              <a:rPr lang="en-US" smtClean="0"/>
              <a:t>5/1/2023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F909126-0BCA-A184-A516-CA75CC4F3C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A2FCB31-9CE4-B155-984D-AC7438053A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B76273-807D-431E-96C3-5E567CCF4F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75609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A714CE1-2F56-66DA-9A73-915693B2CC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94E2078-7742-BEC9-030E-FDCA7828F98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72BE28B-3989-5062-FF8E-35DD6E5FB1B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53418A-1EF5-4DCE-A355-A6039D3A7D3C}" type="datetimeFigureOut">
              <a:rPr lang="en-US" smtClean="0"/>
              <a:t>5/1/2023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7755CC6-D152-7345-5CAE-AF16F30065A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B3A2C55-FDC5-0B96-CF1F-CF6300DC8BF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B76273-807D-431E-96C3-5E567CCF4F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61278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1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1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19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2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24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5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5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5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3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5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3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em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7.emf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346"/>
          <a:stretch/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-1" y="216308"/>
            <a:ext cx="12192000" cy="6945683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hape 31"/>
          <p:cNvSpPr txBox="1">
            <a:spLocks/>
          </p:cNvSpPr>
          <p:nvPr/>
        </p:nvSpPr>
        <p:spPr>
          <a:xfrm>
            <a:off x="5425398" y="4952206"/>
            <a:ext cx="7772400" cy="1609725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>
                <a:srgbClr val="CCCCCC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688948"/>
                </a:solidFill>
                <a:effectLst/>
                <a:uLnTx/>
                <a:uFillTx/>
                <a:latin typeface="Corbel" panose="020B0503020204020204" pitchFamily="34" charset="0"/>
                <a:ea typeface="+mn-ea"/>
                <a:cs typeface="Arial" panose="020B0604020202020204" pitchFamily="34" charset="0"/>
              </a:rPr>
              <a:t>PRESENTED BY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>
                <a:srgbClr val="CCCCCC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688948"/>
                </a:solidFill>
                <a:effectLst/>
                <a:uLnTx/>
                <a:uFillTx/>
                <a:latin typeface="Corbel" panose="020B0503020204020204" pitchFamily="34" charset="0"/>
                <a:ea typeface="+mn-ea"/>
                <a:cs typeface="Arial" panose="020B0604020202020204" pitchFamily="34" charset="0"/>
              </a:rPr>
              <a:t>Kevin Fagan, Sr Director and Head of CRE Economic Analysis – Moody’s Analytics CRE</a:t>
            </a: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>
                <a:srgbClr val="CCCCCC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altLang="en-US" sz="1400" b="1" i="0" u="none" strike="noStrike" kern="1200" cap="none" spc="0" normalizeH="0" baseline="0" noProof="0" dirty="0">
              <a:ln>
                <a:noFill/>
              </a:ln>
              <a:solidFill>
                <a:srgbClr val="688948"/>
              </a:solidFill>
              <a:effectLst/>
              <a:uLnTx/>
              <a:uFillTx/>
              <a:latin typeface="Corbel" panose="020B0503020204020204" pitchFamily="34" charset="0"/>
              <a:ea typeface="+mn-ea"/>
              <a:cs typeface="Arial" panose="020B0604020202020204" pitchFamily="34" charset="0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>
                <a:srgbClr val="CCCCCC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altLang="en-US" sz="1400" b="1" i="0" u="none" strike="noStrike" kern="1200" cap="none" spc="0" normalizeH="0" baseline="0" noProof="0" dirty="0">
              <a:ln>
                <a:noFill/>
              </a:ln>
              <a:solidFill>
                <a:srgbClr val="688948"/>
              </a:solidFill>
              <a:effectLst/>
              <a:uLnTx/>
              <a:uFillTx/>
              <a:latin typeface="Corbel" panose="020B0503020204020204" pitchFamily="34" charset="0"/>
              <a:ea typeface="+mn-ea"/>
              <a:cs typeface="Arial" panose="020B0604020202020204" pitchFamily="34" charset="0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>
                <a:srgbClr val="CCCCCC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altLang="en-US" sz="1400" b="1" i="0" u="none" strike="noStrike" kern="1200" cap="none" spc="0" normalizeH="0" baseline="0" noProof="0" dirty="0">
              <a:ln>
                <a:noFill/>
              </a:ln>
              <a:solidFill>
                <a:srgbClr val="688948"/>
              </a:solidFill>
              <a:effectLst/>
              <a:uLnTx/>
              <a:uFillTx/>
              <a:latin typeface="Corbel" panose="020B0503020204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7" name="Shape 32"/>
          <p:cNvSpPr txBox="1">
            <a:spLocks/>
          </p:cNvSpPr>
          <p:nvPr/>
        </p:nvSpPr>
        <p:spPr>
          <a:xfrm>
            <a:off x="2270888" y="3429000"/>
            <a:ext cx="7887716" cy="122713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>
                <a:srgbClr val="FFFFFF"/>
              </a:buClr>
              <a:buSzTx/>
              <a:buFontTx/>
              <a:buNone/>
              <a:tabLst/>
              <a:defRPr/>
            </a:pPr>
            <a:r>
              <a:rPr kumimoji="0" lang="en-US" altLang="en-US" sz="3600" b="1" i="0" u="none" strike="noStrike" kern="1200" cap="none" spc="30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Montserrat" panose="00000800000000000000" pitchFamily="50" charset="0"/>
                <a:ea typeface="+mj-ea"/>
                <a:cs typeface="Arial" panose="020B0604020202020204" pitchFamily="34" charset="0"/>
              </a:rPr>
              <a:t>CRE Economic Update: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>
                <a:srgbClr val="FFFFFF"/>
              </a:buClr>
              <a:buSzTx/>
              <a:buFontTx/>
              <a:buNone/>
              <a:tabLst/>
              <a:defRPr/>
            </a:pPr>
            <a:r>
              <a:rPr kumimoji="0" lang="en-US" altLang="en-US" sz="3600" b="1" i="0" u="none" strike="noStrike" kern="1200" cap="none" spc="30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Montserrat" panose="00000800000000000000" pitchFamily="50" charset="0"/>
                <a:ea typeface="+mj-ea"/>
                <a:cs typeface="Arial" panose="020B0604020202020204" pitchFamily="34" charset="0"/>
              </a:rPr>
              <a:t>A Clear Transition Period</a:t>
            </a:r>
          </a:p>
        </p:txBody>
      </p:sp>
      <p:sp>
        <p:nvSpPr>
          <p:cNvPr id="9" name="Rectangle 8"/>
          <p:cNvSpPr/>
          <p:nvPr/>
        </p:nvSpPr>
        <p:spPr>
          <a:xfrm>
            <a:off x="5599134" y="4843419"/>
            <a:ext cx="6592866" cy="45719"/>
          </a:xfrm>
          <a:prstGeom prst="rect">
            <a:avLst/>
          </a:prstGeom>
          <a:solidFill>
            <a:srgbClr val="87A4D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1CF55297-95CF-4395-A50A-9A5A11EA49D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871318" y="1002294"/>
            <a:ext cx="2686856" cy="26868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435035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61962" y="794225"/>
            <a:ext cx="11268075" cy="615553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pPr>
              <a:buClr>
                <a:srgbClr val="FFFFFF"/>
              </a:buClr>
            </a:pPr>
            <a:r>
              <a:rPr lang="en-US" sz="2800" b="1" spc="300" dirty="0">
                <a:solidFill>
                  <a:srgbClr val="44546A"/>
                </a:solidFill>
                <a:latin typeface="Montserrat" panose="00000800000000000000" pitchFamily="50" charset="0"/>
                <a:cs typeface="Arial" panose="020B0604020202020204" pitchFamily="34" charset="0"/>
              </a:rPr>
              <a:t>Fighting Inflation – When a Good Things a Good Thing		</a:t>
            </a:r>
          </a:p>
        </p:txBody>
      </p:sp>
      <p:sp>
        <p:nvSpPr>
          <p:cNvPr id="8" name="Text Box 34">
            <a:extLst>
              <a:ext uri="{FF2B5EF4-FFF2-40B4-BE49-F238E27FC236}">
                <a16:creationId xmlns:a16="http://schemas.microsoft.com/office/drawing/2014/main" id="{28231449-B16F-403F-AD8A-F1F92219CE5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8289" y="6063775"/>
            <a:ext cx="6187007" cy="3736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5" tIns="91425" rIns="91425" bIns="91425" numCol="1" anchor="b" anchorCtr="0" compatLnSpc="1">
            <a:prstTxWarp prst="textNoShape">
              <a:avLst/>
            </a:prstTxWarp>
          </a:bodyPr>
          <a:lstStyle>
            <a:def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lang="en-US"/>
            </a:defPPr>
            <a:lvl1pPr fontAlgn="base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defRPr sz="1100" b="1" i="1" kern="0" spc="300">
                <a:solidFill>
                  <a:srgbClr val="44546A"/>
                </a:solidFill>
                <a:latin typeface="Montserrat" panose="00000800000000000000" pitchFamily="50" charset="0"/>
                <a:ea typeface="Arial"/>
                <a:cs typeface="Arial" panose="020B0604020202020204" pitchFamily="34" charset="0"/>
                <a:rtl val="0"/>
              </a:defRPr>
            </a:lvl1pPr>
            <a:lvl2pPr eaLnBrk="0" fontAlgn="base" hangingPunct="0">
              <a:spcBef>
                <a:spcPts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rtl val="0"/>
              </a:defRPr>
            </a:lvl2pPr>
            <a:lvl3pPr eaLnBrk="0" fontAlgn="base" hangingPunct="0">
              <a:spcBef>
                <a:spcPts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eaLnBrk="0" fontAlgn="base" hangingPunct="0">
              <a:spcBef>
                <a:spcPts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eaLnBrk="0" fontAlgn="base" hangingPunct="0">
              <a:spcBef>
                <a:spcPts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457200" eaLnBrk="0" fontAlgn="base" hangingPunct="0">
              <a:spcBef>
                <a:spcPts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914400" eaLnBrk="0" fontAlgn="base" hangingPunct="0">
              <a:spcBef>
                <a:spcPts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371600" eaLnBrk="0" fontAlgn="base" hangingPunct="0">
              <a:spcBef>
                <a:spcPts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828800" eaLnBrk="0" fontAlgn="base" hangingPunct="0">
              <a:spcBef>
                <a:spcPts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Tx/>
              <a:buFontTx/>
              <a:buNone/>
              <a:tabLst/>
              <a:defRPr/>
            </a:pPr>
            <a:r>
              <a:rPr kumimoji="0" lang="en-US" sz="1100" b="1" i="1" u="none" strike="noStrike" kern="0" cap="none" spc="30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Montserrat" panose="00000800000000000000" pitchFamily="50" charset="0"/>
                <a:cs typeface="Arial" panose="020B0604020202020204" pitchFamily="34" charset="0"/>
                <a:rtl val="0"/>
              </a:rPr>
              <a:t>Source: Moody’s Analytics, US EIA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FB6726B-F808-4052-9FCA-C04C12FE2F5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097" y="1823255"/>
            <a:ext cx="5996525" cy="357353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453989CA-4EF5-457A-8B56-EA1998101C0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5999" y="1823256"/>
            <a:ext cx="5988904" cy="35735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225240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61962" y="486449"/>
            <a:ext cx="11268075" cy="615553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buClr>
                <a:srgbClr val="FFFFFF"/>
              </a:buClr>
            </a:pPr>
            <a:r>
              <a:rPr lang="en-US" sz="2800" b="1" spc="300" dirty="0">
                <a:solidFill>
                  <a:srgbClr val="44546A"/>
                </a:solidFill>
                <a:latin typeface="Montserrat" panose="00000800000000000000" pitchFamily="50" charset="0"/>
                <a:cs typeface="Arial" panose="020B0604020202020204" pitchFamily="34" charset="0"/>
              </a:rPr>
              <a:t>If optimistic outcome, is all well? 		</a:t>
            </a:r>
          </a:p>
        </p:txBody>
      </p:sp>
      <p:sp>
        <p:nvSpPr>
          <p:cNvPr id="6" name="Content Placeholder 1">
            <a:extLst>
              <a:ext uri="{FF2B5EF4-FFF2-40B4-BE49-F238E27FC236}">
                <a16:creationId xmlns:a16="http://schemas.microsoft.com/office/drawing/2014/main" id="{5C9786C8-A8CC-4820-B43C-FA354C0C9230}"/>
              </a:ext>
            </a:extLst>
          </p:cNvPr>
          <p:cNvSpPr txBox="1">
            <a:spLocks/>
          </p:cNvSpPr>
          <p:nvPr/>
        </p:nvSpPr>
        <p:spPr>
          <a:xfrm>
            <a:off x="446368" y="1168221"/>
            <a:ext cx="11028998" cy="2057400"/>
          </a:xfrm>
          <a:prstGeom prst="rect">
            <a:avLst/>
          </a:prstGeom>
        </p:spPr>
        <p:txBody>
          <a:bodyPr/>
          <a:lstStyle>
            <a:lvl1pPr marL="0" indent="0" algn="l" defTabSz="685800" rtl="0" eaLnBrk="1" latinLnBrk="0" hangingPunct="1">
              <a:lnSpc>
                <a:spcPct val="100000"/>
              </a:lnSpc>
              <a:spcBef>
                <a:spcPts val="1350"/>
              </a:spcBef>
              <a:buClr>
                <a:schemeClr val="tx1"/>
              </a:buClr>
              <a:buFont typeface="Arial" panose="020B0604020202020204" pitchFamily="34" charset="0"/>
              <a:buNone/>
              <a:defRPr sz="21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 marL="216694" indent="-216694" algn="l" defTabSz="685800" rtl="0" eaLnBrk="1" latinLnBrk="0" hangingPunct="1">
              <a:lnSpc>
                <a:spcPct val="100000"/>
              </a:lnSpc>
              <a:spcBef>
                <a:spcPts val="900"/>
              </a:spcBef>
              <a:buClr>
                <a:schemeClr val="tx2"/>
              </a:buClr>
              <a:buFont typeface="Arial" panose="020B0604020202020204" pitchFamily="34" charset="0"/>
              <a:buChar char="»"/>
              <a:defRPr sz="18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2pPr>
            <a:lvl3pPr marL="388144" indent="-213122" algn="l" defTabSz="685800" rtl="0" eaLnBrk="1" latinLnBrk="0" hangingPunct="1">
              <a:lnSpc>
                <a:spcPct val="100000"/>
              </a:lnSpc>
              <a:spcBef>
                <a:spcPts val="900"/>
              </a:spcBef>
              <a:buClr>
                <a:schemeClr val="tx2"/>
              </a:buClr>
              <a:buFont typeface="Arial" panose="020B0604020202020204" pitchFamily="34" charset="0"/>
              <a:buChar char="–"/>
              <a:defRPr sz="18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3pPr>
            <a:lvl4pPr marL="559594" indent="-217885" algn="l" defTabSz="685800" rtl="0" eaLnBrk="1" latinLnBrk="0" hangingPunct="1">
              <a:lnSpc>
                <a:spcPct val="100000"/>
              </a:lnSpc>
              <a:spcBef>
                <a:spcPts val="900"/>
              </a:spcBef>
              <a:buClr>
                <a:schemeClr val="tx2"/>
              </a:buClr>
              <a:buFont typeface="Arial" panose="020B0604020202020204" pitchFamily="34" charset="0"/>
              <a:buChar char="›"/>
              <a:defRPr sz="15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4pPr>
            <a:lvl5pPr marL="731044" indent="-216694" algn="l" defTabSz="685800" rtl="0" eaLnBrk="1" latinLnBrk="0" hangingPunct="1">
              <a:lnSpc>
                <a:spcPct val="100000"/>
              </a:lnSpc>
              <a:spcBef>
                <a:spcPts val="900"/>
              </a:spcBef>
              <a:buClr>
                <a:schemeClr val="tx2"/>
              </a:buClr>
              <a:buFont typeface="Arial" panose="020B0604020202020204" pitchFamily="34" charset="0"/>
              <a:buChar char="-"/>
              <a:defRPr sz="15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1" indent="0" algn="l" defTabSz="685800" rtl="0" eaLnBrk="1" fontAlgn="auto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tserrat Medium" panose="020B0604020202020204" pitchFamily="2" charset="0"/>
                <a:ea typeface="+mn-ea"/>
                <a:cs typeface="+mn-cs"/>
              </a:rPr>
              <a:t>-Not quite (“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tserrat Medium" panose="020B0604020202020204" pitchFamily="2" charset="0"/>
                <a:ea typeface="+mn-ea"/>
                <a:cs typeface="+mn-cs"/>
              </a:rPr>
              <a:t>Slowcession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tserrat Medium" panose="020B0604020202020204" pitchFamily="2" charset="0"/>
                <a:ea typeface="+mn-ea"/>
                <a:cs typeface="+mn-cs"/>
              </a:rPr>
              <a:t>”)</a:t>
            </a:r>
          </a:p>
          <a:p>
            <a:pPr marL="216694" marR="0" lvl="1" indent="-216694" algn="l" defTabSz="685800" rtl="0" eaLnBrk="1" fontAlgn="auto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tserrat Medium" panose="020B0604020202020204" pitchFamily="2" charset="0"/>
                <a:ea typeface="+mn-ea"/>
                <a:cs typeface="+mn-cs"/>
              </a:rPr>
              <a:t>Positive but Slow GDP growth 0-1.5% </a:t>
            </a:r>
          </a:p>
          <a:p>
            <a:pPr marL="216694" marR="0" lvl="1" indent="-216694" algn="l" defTabSz="685800" rtl="0" eaLnBrk="1" fontAlgn="auto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tserrat Medium" panose="020B0604020202020204" pitchFamily="2" charset="0"/>
                <a:ea typeface="+mn-ea"/>
                <a:cs typeface="+mn-cs"/>
              </a:rPr>
              <a:t>Unemployment rate slightly increases to ~4% as Fed watches “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tserrat Medium" panose="020B0604020202020204" pitchFamily="2" charset="0"/>
                <a:ea typeface="+mn-ea"/>
                <a:cs typeface="+mn-cs"/>
              </a:rPr>
              <a:t>supercore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tserrat Medium" panose="020B0604020202020204" pitchFamily="2" charset="0"/>
                <a:ea typeface="+mn-ea"/>
                <a:cs typeface="+mn-cs"/>
              </a:rPr>
              <a:t>” inflation from non-housing services wages</a:t>
            </a:r>
          </a:p>
          <a:p>
            <a:pPr marL="0" marR="0" lvl="1" indent="0" algn="l" defTabSz="685800" rtl="0" eaLnBrk="1" fontAlgn="auto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ontserrat Medium" panose="020B0604020202020204" pitchFamily="2" charset="0"/>
              <a:ea typeface="+mn-ea"/>
              <a:cs typeface="+mn-cs"/>
            </a:endParaRPr>
          </a:p>
        </p:txBody>
      </p:sp>
      <p:sp>
        <p:nvSpPr>
          <p:cNvPr id="8" name="Content Placeholder 1">
            <a:extLst>
              <a:ext uri="{FF2B5EF4-FFF2-40B4-BE49-F238E27FC236}">
                <a16:creationId xmlns:a16="http://schemas.microsoft.com/office/drawing/2014/main" id="{925B6F3B-B52B-4219-BA70-0AC512BFD837}"/>
              </a:ext>
            </a:extLst>
          </p:cNvPr>
          <p:cNvSpPr txBox="1">
            <a:spLocks/>
          </p:cNvSpPr>
          <p:nvPr/>
        </p:nvSpPr>
        <p:spPr>
          <a:xfrm>
            <a:off x="446368" y="4069080"/>
            <a:ext cx="11028998" cy="2057400"/>
          </a:xfrm>
          <a:prstGeom prst="rect">
            <a:avLst/>
          </a:prstGeom>
        </p:spPr>
        <p:txBody>
          <a:bodyPr/>
          <a:lstStyle>
            <a:lvl1pPr marL="0" indent="0" algn="l" defTabSz="685800" rtl="0" eaLnBrk="1" latinLnBrk="0" hangingPunct="1">
              <a:lnSpc>
                <a:spcPct val="100000"/>
              </a:lnSpc>
              <a:spcBef>
                <a:spcPts val="1350"/>
              </a:spcBef>
              <a:buClr>
                <a:schemeClr val="tx1"/>
              </a:buClr>
              <a:buFont typeface="Arial" panose="020B0604020202020204" pitchFamily="34" charset="0"/>
              <a:buNone/>
              <a:defRPr sz="21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 marL="216694" indent="-216694" algn="l" defTabSz="685800" rtl="0" eaLnBrk="1" latinLnBrk="0" hangingPunct="1">
              <a:lnSpc>
                <a:spcPct val="100000"/>
              </a:lnSpc>
              <a:spcBef>
                <a:spcPts val="900"/>
              </a:spcBef>
              <a:buClr>
                <a:schemeClr val="tx2"/>
              </a:buClr>
              <a:buFont typeface="Arial" panose="020B0604020202020204" pitchFamily="34" charset="0"/>
              <a:buChar char="»"/>
              <a:defRPr sz="18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2pPr>
            <a:lvl3pPr marL="388144" indent="-213122" algn="l" defTabSz="685800" rtl="0" eaLnBrk="1" latinLnBrk="0" hangingPunct="1">
              <a:lnSpc>
                <a:spcPct val="100000"/>
              </a:lnSpc>
              <a:spcBef>
                <a:spcPts val="900"/>
              </a:spcBef>
              <a:buClr>
                <a:schemeClr val="tx2"/>
              </a:buClr>
              <a:buFont typeface="Arial" panose="020B0604020202020204" pitchFamily="34" charset="0"/>
              <a:buChar char="–"/>
              <a:defRPr sz="18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3pPr>
            <a:lvl4pPr marL="559594" indent="-217885" algn="l" defTabSz="685800" rtl="0" eaLnBrk="1" latinLnBrk="0" hangingPunct="1">
              <a:lnSpc>
                <a:spcPct val="100000"/>
              </a:lnSpc>
              <a:spcBef>
                <a:spcPts val="900"/>
              </a:spcBef>
              <a:buClr>
                <a:schemeClr val="tx2"/>
              </a:buClr>
              <a:buFont typeface="Arial" panose="020B0604020202020204" pitchFamily="34" charset="0"/>
              <a:buChar char="›"/>
              <a:defRPr sz="15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4pPr>
            <a:lvl5pPr marL="731044" indent="-216694" algn="l" defTabSz="685800" rtl="0" eaLnBrk="1" latinLnBrk="0" hangingPunct="1">
              <a:lnSpc>
                <a:spcPct val="100000"/>
              </a:lnSpc>
              <a:spcBef>
                <a:spcPts val="900"/>
              </a:spcBef>
              <a:buClr>
                <a:schemeClr val="tx2"/>
              </a:buClr>
              <a:buFont typeface="Arial" panose="020B0604020202020204" pitchFamily="34" charset="0"/>
              <a:buChar char="-"/>
              <a:defRPr sz="15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1" indent="0" algn="l" defTabSz="685800" rtl="0" eaLnBrk="1" fontAlgn="auto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tserrat Medium" panose="020B0604020202020204" pitchFamily="2" charset="0"/>
                <a:ea typeface="+mn-ea"/>
                <a:cs typeface="+mn-cs"/>
              </a:rPr>
              <a:t>-Not quite (this is not 2008)</a:t>
            </a:r>
          </a:p>
          <a:p>
            <a:pPr marL="216694" marR="0" lvl="1" indent="-216694" algn="l" defTabSz="685800" rtl="0" eaLnBrk="1" fontAlgn="auto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tserrat Medium" panose="020B0604020202020204" pitchFamily="2" charset="0"/>
                <a:ea typeface="+mn-ea"/>
                <a:cs typeface="+mn-cs"/>
              </a:rPr>
              <a:t>Negative GDP growth 1 - 2%</a:t>
            </a:r>
          </a:p>
          <a:p>
            <a:pPr marL="216694" marR="0" lvl="1" indent="-216694" algn="l" defTabSz="685800" rtl="0" eaLnBrk="1" fontAlgn="auto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tserrat Medium" panose="020B0604020202020204" pitchFamily="2" charset="0"/>
                <a:ea typeface="+mn-ea"/>
                <a:cs typeface="+mn-cs"/>
              </a:rPr>
              <a:t>Unemployment rate increases to 6 - 8%</a:t>
            </a:r>
          </a:p>
          <a:p>
            <a:pPr marL="0" marR="0" lvl="1" indent="0" algn="l" defTabSz="685800" rtl="0" eaLnBrk="1" fontAlgn="auto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ontserrat Medium" panose="020B0604020202020204" pitchFamily="2" charset="0"/>
              <a:ea typeface="+mn-ea"/>
              <a:cs typeface="+mn-cs"/>
            </a:endParaRPr>
          </a:p>
        </p:txBody>
      </p:sp>
      <p:sp>
        <p:nvSpPr>
          <p:cNvPr id="9" name="Title 3">
            <a:extLst>
              <a:ext uri="{FF2B5EF4-FFF2-40B4-BE49-F238E27FC236}">
                <a16:creationId xmlns:a16="http://schemas.microsoft.com/office/drawing/2014/main" id="{A5DAAA71-9664-4B58-959E-D18ED6F93BDB}"/>
              </a:ext>
            </a:extLst>
          </p:cNvPr>
          <p:cNvSpPr txBox="1">
            <a:spLocks/>
          </p:cNvSpPr>
          <p:nvPr/>
        </p:nvSpPr>
        <p:spPr>
          <a:xfrm>
            <a:off x="446368" y="3387308"/>
            <a:ext cx="11268075" cy="61555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lnSpc>
                <a:spcPct val="90000"/>
              </a:lnSpc>
              <a:spcBef>
                <a:spcPct val="0"/>
              </a:spcBef>
              <a:buClr>
                <a:srgbClr val="FFFFFF"/>
              </a:buClr>
              <a:buNone/>
              <a:defRPr sz="2800" b="1" spc="300">
                <a:solidFill>
                  <a:srgbClr val="44546A"/>
                </a:solidFill>
                <a:latin typeface="Montserrat" panose="00000800000000000000" pitchFamily="50" charset="0"/>
                <a:ea typeface="+mj-ea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>
                <a:srgbClr val="FFFFFF"/>
              </a:buClr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30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Montserrat" panose="00000800000000000000" pitchFamily="50" charset="0"/>
                <a:ea typeface="+mj-ea"/>
                <a:cs typeface="Arial" panose="020B0604020202020204" pitchFamily="34" charset="0"/>
              </a:rPr>
              <a:t>If pessimistic outcome, is all hell? 		</a:t>
            </a:r>
          </a:p>
        </p:txBody>
      </p:sp>
    </p:spTree>
    <p:extLst>
      <p:ext uri="{BB962C8B-B14F-4D97-AF65-F5344CB8AC3E}">
        <p14:creationId xmlns:p14="http://schemas.microsoft.com/office/powerpoint/2010/main" val="35393747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Rectangle 72">
            <a:extLst>
              <a:ext uri="{FF2B5EF4-FFF2-40B4-BE49-F238E27FC236}">
                <a16:creationId xmlns:a16="http://schemas.microsoft.com/office/drawing/2014/main" id="{ED30F1AB-829F-A344-B924-DA1A9A05FA96}"/>
              </a:ext>
            </a:extLst>
          </p:cNvPr>
          <p:cNvSpPr/>
          <p:nvPr/>
        </p:nvSpPr>
        <p:spPr>
          <a:xfrm rot="10800000" flipV="1">
            <a:off x="0" y="-68589"/>
            <a:ext cx="5196716" cy="6858000"/>
          </a:xfrm>
          <a:prstGeom prst="rect">
            <a:avLst/>
          </a:prstGeom>
          <a:gradFill>
            <a:gsLst>
              <a:gs pos="15000">
                <a:schemeClr val="accent1"/>
              </a:gs>
              <a:gs pos="100000">
                <a:schemeClr val="accent4">
                  <a:alpha val="80000"/>
                </a:schemeClr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458393" y="2401335"/>
            <a:ext cx="52859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30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ontserrat" panose="00000800000000000000" pitchFamily="50" charset="0"/>
                <a:ea typeface="+mn-ea"/>
                <a:cs typeface="+mn-cs"/>
              </a:rPr>
              <a:t>CRE Capital Markets</a:t>
            </a:r>
          </a:p>
        </p:txBody>
      </p:sp>
      <p:sp>
        <p:nvSpPr>
          <p:cNvPr id="21" name="Rectangle 20"/>
          <p:cNvSpPr/>
          <p:nvPr/>
        </p:nvSpPr>
        <p:spPr>
          <a:xfrm>
            <a:off x="558976" y="3733391"/>
            <a:ext cx="388500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000" b="0" i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Lato Light" panose="020F0502020204030203"/>
                <a:ea typeface="+mn-ea"/>
                <a:cs typeface="+mn-cs"/>
              </a:rPr>
              <a:t>Rate pressure roils the lending and transaction markets</a:t>
            </a:r>
          </a:p>
        </p:txBody>
      </p:sp>
      <p:sp>
        <p:nvSpPr>
          <p:cNvPr id="23" name="Rectangle 22"/>
          <p:cNvSpPr/>
          <p:nvPr/>
        </p:nvSpPr>
        <p:spPr>
          <a:xfrm>
            <a:off x="1500592" y="3360411"/>
            <a:ext cx="6592866" cy="457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0708915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61962" y="348216"/>
            <a:ext cx="11531918" cy="492443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defTabSz="914400">
              <a:buClr>
                <a:srgbClr val="FFFFFF"/>
              </a:buClr>
            </a:pPr>
            <a:r>
              <a:rPr lang="en-US" sz="2800" b="1" spc="300" dirty="0">
                <a:solidFill>
                  <a:srgbClr val="44546A"/>
                </a:solidFill>
                <a:latin typeface="Montserrat" panose="00000800000000000000" pitchFamily="50" charset="0"/>
                <a:cs typeface="Arial" panose="020B0604020202020204" pitchFamily="34" charset="0"/>
              </a:rPr>
              <a:t>Banking Crisis Controlled, but Will Spur Issues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1404E33-F24E-4A48-931E-C757133A3F33}"/>
              </a:ext>
            </a:extLst>
          </p:cNvPr>
          <p:cNvSpPr txBox="1"/>
          <p:nvPr/>
        </p:nvSpPr>
        <p:spPr>
          <a:xfrm>
            <a:off x="461962" y="6688723"/>
            <a:ext cx="6734097" cy="169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5" tIns="91425" rIns="91425" bIns="91425" numCol="1" anchor="b" anchorCtr="0" compatLnSpc="1">
            <a:prstTxWarp prst="textNoShape">
              <a:avLst/>
            </a:prstTxWarp>
          </a:bodyPr>
          <a:lstStyle>
            <a:def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lang="en-US"/>
            </a:defPPr>
            <a:lvl1pPr fontAlgn="base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defRPr sz="1100" b="1" i="1" kern="0" spc="300">
                <a:solidFill>
                  <a:srgbClr val="44546A"/>
                </a:solidFill>
                <a:latin typeface="Montserrat" panose="00000800000000000000" pitchFamily="50" charset="0"/>
                <a:ea typeface="Arial"/>
                <a:cs typeface="Arial" panose="020B0604020202020204" pitchFamily="34" charset="0"/>
                <a:rtl val="0"/>
              </a:defRPr>
            </a:lvl1pPr>
            <a:lvl2pPr eaLnBrk="0" fontAlgn="base" hangingPunct="0">
              <a:spcBef>
                <a:spcPts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rtl val="0"/>
              </a:defRPr>
            </a:lvl2pPr>
            <a:lvl3pPr eaLnBrk="0" fontAlgn="base" hangingPunct="0">
              <a:spcBef>
                <a:spcPts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eaLnBrk="0" fontAlgn="base" hangingPunct="0">
              <a:spcBef>
                <a:spcPts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eaLnBrk="0" fontAlgn="base" hangingPunct="0">
              <a:spcBef>
                <a:spcPts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457200" eaLnBrk="0" fontAlgn="base" hangingPunct="0">
              <a:spcBef>
                <a:spcPts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914400" eaLnBrk="0" fontAlgn="base" hangingPunct="0">
              <a:spcBef>
                <a:spcPts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371600" eaLnBrk="0" fontAlgn="base" hangingPunct="0">
              <a:spcBef>
                <a:spcPts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828800" eaLnBrk="0" fontAlgn="base" hangingPunct="0">
              <a:spcBef>
                <a:spcPts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Tx/>
              <a:buFontTx/>
              <a:buNone/>
              <a:tabLst/>
              <a:defRPr/>
            </a:pPr>
            <a:r>
              <a:rPr kumimoji="0" lang="en-US" sz="1100" b="1" i="1" u="none" strike="noStrike" kern="0" cap="none" spc="30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Montserrat" panose="00000800000000000000" pitchFamily="50" charset="0"/>
                <a:cs typeface="Arial" panose="020B0604020202020204" pitchFamily="34" charset="0"/>
                <a:rtl val="0"/>
              </a:rPr>
              <a:t>Sources: MBA, FDIC, Moody’s Analytics CRE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C38CB22D-327C-48D4-9446-0026CE79DD3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04560" y="2250070"/>
            <a:ext cx="5541744" cy="3377477"/>
          </a:xfrm>
          <a:prstGeom prst="rect">
            <a:avLst/>
          </a:prstGeom>
        </p:spPr>
      </p:pic>
      <p:sp>
        <p:nvSpPr>
          <p:cNvPr id="12" name="Oval 11">
            <a:extLst>
              <a:ext uri="{FF2B5EF4-FFF2-40B4-BE49-F238E27FC236}">
                <a16:creationId xmlns:a16="http://schemas.microsoft.com/office/drawing/2014/main" id="{59D9D385-929A-443D-8023-D2D2274DB402}"/>
              </a:ext>
            </a:extLst>
          </p:cNvPr>
          <p:cNvSpPr/>
          <p:nvPr/>
        </p:nvSpPr>
        <p:spPr>
          <a:xfrm>
            <a:off x="10549688" y="4206240"/>
            <a:ext cx="1005840" cy="1005840"/>
          </a:xfrm>
          <a:prstGeom prst="ellipse">
            <a:avLst/>
          </a:prstGeom>
          <a:noFill/>
          <a:ln w="28575"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0F259472-9B50-48C8-8DF4-DCA02B1F28C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6665" y="2124235"/>
            <a:ext cx="4578493" cy="34872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594709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61962" y="348216"/>
            <a:ext cx="11531918" cy="98488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defTabSz="914400">
              <a:buClr>
                <a:srgbClr val="FFFFFF"/>
              </a:buClr>
            </a:pPr>
            <a:r>
              <a:rPr lang="en-US" sz="2800" b="1" spc="300" dirty="0">
                <a:solidFill>
                  <a:srgbClr val="44546A"/>
                </a:solidFill>
                <a:latin typeface="Montserrat" panose="00000800000000000000" pitchFamily="50" charset="0"/>
                <a:cs typeface="Arial" panose="020B0604020202020204" pitchFamily="34" charset="0"/>
              </a:rPr>
              <a:t>Cost of Capital and Cap Rates Have (Mostly) Followed the Fed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D48887DA-9CC3-4806-B0F4-96721C25294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35242" y="1784780"/>
            <a:ext cx="5475668" cy="354761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215D625-7B4F-4A10-A5E8-12C68EF2008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3180" y="1784780"/>
            <a:ext cx="5642062" cy="3547616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C0AC4F42-D635-48B6-A335-30433082CE25}"/>
              </a:ext>
            </a:extLst>
          </p:cNvPr>
          <p:cNvSpPr txBox="1"/>
          <p:nvPr/>
        </p:nvSpPr>
        <p:spPr>
          <a:xfrm>
            <a:off x="2271324" y="1438805"/>
            <a:ext cx="19796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Loan Interest Rates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337208B-D982-483B-ABB6-9A4FFD494887}"/>
              </a:ext>
            </a:extLst>
          </p:cNvPr>
          <p:cNvSpPr txBox="1"/>
          <p:nvPr/>
        </p:nvSpPr>
        <p:spPr>
          <a:xfrm>
            <a:off x="7583254" y="1438805"/>
            <a:ext cx="19749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Property Cap Rates</a:t>
            </a:r>
          </a:p>
        </p:txBody>
      </p:sp>
      <p:sp>
        <p:nvSpPr>
          <p:cNvPr id="12" name="Shape 32">
            <a:extLst>
              <a:ext uri="{FF2B5EF4-FFF2-40B4-BE49-F238E27FC236}">
                <a16:creationId xmlns:a16="http://schemas.microsoft.com/office/drawing/2014/main" id="{61863A60-189C-4A3B-A032-4BA259FD6773}"/>
              </a:ext>
            </a:extLst>
          </p:cNvPr>
          <p:cNvSpPr txBox="1">
            <a:spLocks/>
          </p:cNvSpPr>
          <p:nvPr/>
        </p:nvSpPr>
        <p:spPr bwMode="auto">
          <a:xfrm>
            <a:off x="461962" y="5527624"/>
            <a:ext cx="9144000" cy="63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5" tIns="91425" rIns="91425" bIns="91425" numCol="1" anchor="b" anchorCtr="0" compatLnSpc="1">
            <a:prstTxWarp prst="textNoShape">
              <a:avLst/>
            </a:prstTxWarp>
          </a:bodyPr>
          <a:lstStyle>
            <a:def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algn="l" rtl="0" eaLnBrk="0" fontAlgn="base" hangingPunct="0">
              <a:spcBef>
                <a:spcPts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 panose="020B0604020202020204" pitchFamily="34" charset="0"/>
                <a:rtl val="0"/>
              </a:defRPr>
            </a:lvl1pPr>
            <a:lvl2pPr algn="l" rtl="0" eaLnBrk="0" fontAlgn="base" hangingPunct="0">
              <a:spcBef>
                <a:spcPts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 panose="020B0604020202020204" pitchFamily="34" charset="0"/>
                <a:rtl val="0"/>
              </a:defRPr>
            </a:lvl2pPr>
            <a:lvl3pPr algn="l" rtl="0" eaLnBrk="0" fontAlgn="base" hangingPunct="0">
              <a:spcBef>
                <a:spcPts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algn="l" rtl="0" eaLnBrk="0" fontAlgn="base" hangingPunct="0">
              <a:spcBef>
                <a:spcPts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algn="l" rtl="0" eaLnBrk="0" fontAlgn="base" hangingPunct="0">
              <a:spcBef>
                <a:spcPts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457200" algn="l" rtl="0" eaLnBrk="0" fontAlgn="base" hangingPunct="0">
              <a:spcBef>
                <a:spcPts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914400" algn="l" rtl="0" eaLnBrk="0" fontAlgn="base" hangingPunct="0">
              <a:spcBef>
                <a:spcPts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1371600" algn="l" rtl="0" eaLnBrk="0" fontAlgn="base" hangingPunct="0">
              <a:spcBef>
                <a:spcPts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1828800" algn="l" rtl="0" eaLnBrk="0" fontAlgn="base" hangingPunct="0">
              <a:spcBef>
                <a:spcPts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Tx/>
              <a:buFontTx/>
              <a:buNone/>
              <a:tabLst/>
              <a:defRPr/>
            </a:pPr>
            <a:r>
              <a:rPr kumimoji="0" lang="en-US" altLang="en-US" sz="1100" b="1" i="1" u="none" strike="noStrike" kern="0" cap="none" spc="30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Montserrat" panose="00000800000000000000" pitchFamily="50" charset="0"/>
                <a:cs typeface="Arial" panose="020B0604020202020204" pitchFamily="34" charset="0"/>
                <a:sym typeface="Arial" panose="020B0604020202020204" pitchFamily="34" charset="0"/>
                <a:rtl val="0"/>
              </a:rPr>
              <a:t>SOURCE: Moody’s Analytics CMBS</a:t>
            </a:r>
          </a:p>
        </p:txBody>
      </p:sp>
    </p:spTree>
    <p:extLst>
      <p:ext uri="{BB962C8B-B14F-4D97-AF65-F5344CB8AC3E}">
        <p14:creationId xmlns:p14="http://schemas.microsoft.com/office/powerpoint/2010/main" val="319600148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61962" y="348216"/>
            <a:ext cx="11531918" cy="492443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defTabSz="914400">
              <a:buClr>
                <a:srgbClr val="FFFFFF"/>
              </a:buClr>
            </a:pPr>
            <a:r>
              <a:rPr lang="en-US" sz="2800" b="1" spc="300" dirty="0">
                <a:solidFill>
                  <a:srgbClr val="44546A"/>
                </a:solidFill>
                <a:latin typeface="Montserrat" panose="00000800000000000000" pitchFamily="50" charset="0"/>
                <a:cs typeface="Arial" panose="020B0604020202020204" pitchFamily="34" charset="0"/>
              </a:rPr>
              <a:t>Watch Upcoming Maturities; Pressure on Values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925AEB1-8EA7-4BEB-9FB1-8F0CAC11D2BF}"/>
              </a:ext>
            </a:extLst>
          </p:cNvPr>
          <p:cNvSpPr txBox="1"/>
          <p:nvPr/>
        </p:nvSpPr>
        <p:spPr>
          <a:xfrm>
            <a:off x="461962" y="1051560"/>
            <a:ext cx="11166158" cy="4308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FFFF">
                    <a:lumMod val="65000"/>
                    <a:lumOff val="3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- Likely will add momentum to price trends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DC018DA-7846-42BB-AC73-4E50BBC3917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599" y="1114365"/>
            <a:ext cx="7546242" cy="2350730"/>
          </a:xfrm>
          <a:prstGeom prst="rect">
            <a:avLst/>
          </a:prstGeom>
          <a:noFill/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46FDAB2B-D620-44FE-9033-AF308663A16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21933" y="3681937"/>
            <a:ext cx="5982218" cy="2645905"/>
          </a:xfrm>
          <a:prstGeom prst="rect">
            <a:avLst/>
          </a:prstGeom>
        </p:spPr>
      </p:pic>
      <p:sp>
        <p:nvSpPr>
          <p:cNvPr id="11" name="Arrow: Right 10">
            <a:extLst>
              <a:ext uri="{FF2B5EF4-FFF2-40B4-BE49-F238E27FC236}">
                <a16:creationId xmlns:a16="http://schemas.microsoft.com/office/drawing/2014/main" id="{52BAA859-C5D6-4445-81DA-7DC9E81C701B}"/>
              </a:ext>
            </a:extLst>
          </p:cNvPr>
          <p:cNvSpPr/>
          <p:nvPr/>
        </p:nvSpPr>
        <p:spPr>
          <a:xfrm rot="1971693">
            <a:off x="7028918" y="3789876"/>
            <a:ext cx="457206" cy="201275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Arrow: Curved Down 4">
            <a:extLst>
              <a:ext uri="{FF2B5EF4-FFF2-40B4-BE49-F238E27FC236}">
                <a16:creationId xmlns:a16="http://schemas.microsoft.com/office/drawing/2014/main" id="{EB319F5D-B132-476C-AEED-46EE5298A303}"/>
              </a:ext>
            </a:extLst>
          </p:cNvPr>
          <p:cNvSpPr/>
          <p:nvPr/>
        </p:nvSpPr>
        <p:spPr>
          <a:xfrm rot="4748250">
            <a:off x="8121947" y="3099334"/>
            <a:ext cx="1445542" cy="731520"/>
          </a:xfrm>
          <a:prstGeom prst="curvedDownArrow">
            <a:avLst>
              <a:gd name="adj1" fmla="val 25000"/>
              <a:gd name="adj2" fmla="val 54239"/>
              <a:gd name="adj3" fmla="val 20292"/>
            </a:avLst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999999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Shape 32">
            <a:extLst>
              <a:ext uri="{FF2B5EF4-FFF2-40B4-BE49-F238E27FC236}">
                <a16:creationId xmlns:a16="http://schemas.microsoft.com/office/drawing/2014/main" id="{ABFB5D86-6DA5-42E7-BBD8-8A790A928A69}"/>
              </a:ext>
            </a:extLst>
          </p:cNvPr>
          <p:cNvSpPr txBox="1">
            <a:spLocks/>
          </p:cNvSpPr>
          <p:nvPr/>
        </p:nvSpPr>
        <p:spPr bwMode="auto">
          <a:xfrm>
            <a:off x="344905" y="6192284"/>
            <a:ext cx="9144000" cy="63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5" tIns="91425" rIns="91425" bIns="91425" numCol="1" anchor="b" anchorCtr="0" compatLnSpc="1">
            <a:prstTxWarp prst="textNoShape">
              <a:avLst/>
            </a:prstTxWarp>
          </a:bodyPr>
          <a:lstStyle>
            <a:def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algn="l" rtl="0" eaLnBrk="0" fontAlgn="base" hangingPunct="0">
              <a:spcBef>
                <a:spcPts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 panose="020B0604020202020204" pitchFamily="34" charset="0"/>
                <a:rtl val="0"/>
              </a:defRPr>
            </a:lvl1pPr>
            <a:lvl2pPr algn="l" rtl="0" eaLnBrk="0" fontAlgn="base" hangingPunct="0">
              <a:spcBef>
                <a:spcPts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 panose="020B0604020202020204" pitchFamily="34" charset="0"/>
                <a:rtl val="0"/>
              </a:defRPr>
            </a:lvl2pPr>
            <a:lvl3pPr algn="l" rtl="0" eaLnBrk="0" fontAlgn="base" hangingPunct="0">
              <a:spcBef>
                <a:spcPts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algn="l" rtl="0" eaLnBrk="0" fontAlgn="base" hangingPunct="0">
              <a:spcBef>
                <a:spcPts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algn="l" rtl="0" eaLnBrk="0" fontAlgn="base" hangingPunct="0">
              <a:spcBef>
                <a:spcPts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457200" algn="l" rtl="0" eaLnBrk="0" fontAlgn="base" hangingPunct="0">
              <a:spcBef>
                <a:spcPts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914400" algn="l" rtl="0" eaLnBrk="0" fontAlgn="base" hangingPunct="0">
              <a:spcBef>
                <a:spcPts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1371600" algn="l" rtl="0" eaLnBrk="0" fontAlgn="base" hangingPunct="0">
              <a:spcBef>
                <a:spcPts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1828800" algn="l" rtl="0" eaLnBrk="0" fontAlgn="base" hangingPunct="0">
              <a:spcBef>
                <a:spcPts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Tx/>
              <a:buFontTx/>
              <a:buNone/>
              <a:tabLst/>
              <a:defRPr/>
            </a:pPr>
            <a:r>
              <a:rPr kumimoji="0" lang="en-US" altLang="en-US" sz="1100" b="1" i="1" u="none" strike="noStrike" kern="0" cap="none" spc="30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Montserrat" panose="00000800000000000000" pitchFamily="50" charset="0"/>
                <a:cs typeface="Arial" panose="020B0604020202020204" pitchFamily="34" charset="0"/>
                <a:sym typeface="Arial" panose="020B0604020202020204" pitchFamily="34" charset="0"/>
                <a:rtl val="0"/>
              </a:rPr>
              <a:t>SOURCE: Moody’s Analytics CMBS, MSCI</a:t>
            </a:r>
          </a:p>
        </p:txBody>
      </p:sp>
    </p:spTree>
    <p:extLst>
      <p:ext uri="{BB962C8B-B14F-4D97-AF65-F5344CB8AC3E}">
        <p14:creationId xmlns:p14="http://schemas.microsoft.com/office/powerpoint/2010/main" val="242843514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644842" y="256794"/>
            <a:ext cx="11268075" cy="553998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defTabSz="914400">
              <a:buClr>
                <a:srgbClr val="FFFFFF"/>
              </a:buClr>
            </a:pPr>
            <a:r>
              <a:rPr lang="en-US" sz="2800" b="1" spc="300" dirty="0">
                <a:solidFill>
                  <a:srgbClr val="44546A"/>
                </a:solidFill>
                <a:latin typeface="Montserrat" panose="00000800000000000000" pitchFamily="50" charset="0"/>
                <a:cs typeface="Arial" panose="020B0604020202020204" pitchFamily="34" charset="0"/>
              </a:rPr>
              <a:t>DSCR and LTV Moves Lower as Rates Rise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1404E33-F24E-4A48-931E-C757133A3F33}"/>
              </a:ext>
            </a:extLst>
          </p:cNvPr>
          <p:cNvSpPr txBox="1"/>
          <p:nvPr/>
        </p:nvSpPr>
        <p:spPr>
          <a:xfrm>
            <a:off x="883920" y="6162624"/>
            <a:ext cx="6734097" cy="16158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0" i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Sources: Moody’s Analytics CRE, Moody’s Analytics CMBS</a:t>
            </a:r>
          </a:p>
        </p:txBody>
      </p:sp>
      <p:sp>
        <p:nvSpPr>
          <p:cNvPr id="7" name="Shape 32">
            <a:extLst>
              <a:ext uri="{FF2B5EF4-FFF2-40B4-BE49-F238E27FC236}">
                <a16:creationId xmlns:a16="http://schemas.microsoft.com/office/drawing/2014/main" id="{28FA5A2C-3DEA-4D38-AAA5-26CBC4D46C43}"/>
              </a:ext>
            </a:extLst>
          </p:cNvPr>
          <p:cNvSpPr txBox="1">
            <a:spLocks/>
          </p:cNvSpPr>
          <p:nvPr/>
        </p:nvSpPr>
        <p:spPr bwMode="auto">
          <a:xfrm>
            <a:off x="518160" y="6006707"/>
            <a:ext cx="9144000" cy="63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5" tIns="91425" rIns="91425" bIns="91425" numCol="1" anchor="b" anchorCtr="0" compatLnSpc="1">
            <a:prstTxWarp prst="textNoShape">
              <a:avLst/>
            </a:prstTxWarp>
          </a:bodyPr>
          <a:lstStyle>
            <a:def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algn="l" rtl="0" eaLnBrk="0" fontAlgn="base" hangingPunct="0">
              <a:spcBef>
                <a:spcPts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 panose="020B0604020202020204" pitchFamily="34" charset="0"/>
                <a:rtl val="0"/>
              </a:defRPr>
            </a:lvl1pPr>
            <a:lvl2pPr algn="l" rtl="0" eaLnBrk="0" fontAlgn="base" hangingPunct="0">
              <a:spcBef>
                <a:spcPts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 panose="020B0604020202020204" pitchFamily="34" charset="0"/>
                <a:rtl val="0"/>
              </a:defRPr>
            </a:lvl2pPr>
            <a:lvl3pPr algn="l" rtl="0" eaLnBrk="0" fontAlgn="base" hangingPunct="0">
              <a:spcBef>
                <a:spcPts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algn="l" rtl="0" eaLnBrk="0" fontAlgn="base" hangingPunct="0">
              <a:spcBef>
                <a:spcPts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algn="l" rtl="0" eaLnBrk="0" fontAlgn="base" hangingPunct="0">
              <a:spcBef>
                <a:spcPts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457200" algn="l" rtl="0" eaLnBrk="0" fontAlgn="base" hangingPunct="0">
              <a:spcBef>
                <a:spcPts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914400" algn="l" rtl="0" eaLnBrk="0" fontAlgn="base" hangingPunct="0">
              <a:spcBef>
                <a:spcPts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1371600" algn="l" rtl="0" eaLnBrk="0" fontAlgn="base" hangingPunct="0">
              <a:spcBef>
                <a:spcPts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1828800" algn="l" rtl="0" eaLnBrk="0" fontAlgn="base" hangingPunct="0">
              <a:spcBef>
                <a:spcPts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Tx/>
              <a:buFontTx/>
              <a:buNone/>
              <a:tabLst/>
              <a:defRPr/>
            </a:pPr>
            <a:r>
              <a:rPr kumimoji="0" lang="en-US" altLang="en-US" sz="1100" b="1" i="1" u="none" strike="noStrike" kern="0" cap="none" spc="30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Montserrat" panose="00000800000000000000" pitchFamily="50" charset="0"/>
                <a:cs typeface="Arial" panose="020B0604020202020204" pitchFamily="34" charset="0"/>
                <a:sym typeface="Arial" panose="020B0604020202020204" pitchFamily="34" charset="0"/>
                <a:rtl val="0"/>
              </a:rPr>
              <a:t>SOURCE: Moody’s Analytics CMBS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0CED2337-3F9A-426C-B269-31E1F63C459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1898393"/>
            <a:ext cx="5774174" cy="3395274"/>
          </a:xfrm>
          <a:prstGeom prst="rect">
            <a:avLst/>
          </a:prstGeom>
        </p:spPr>
      </p:pic>
      <p:sp>
        <p:nvSpPr>
          <p:cNvPr id="8" name="Title 3">
            <a:extLst>
              <a:ext uri="{FF2B5EF4-FFF2-40B4-BE49-F238E27FC236}">
                <a16:creationId xmlns:a16="http://schemas.microsoft.com/office/drawing/2014/main" id="{D31A4917-8B8F-4FCD-BF0B-56FE3E14FD3F}"/>
              </a:ext>
            </a:extLst>
          </p:cNvPr>
          <p:cNvSpPr txBox="1">
            <a:spLocks/>
          </p:cNvSpPr>
          <p:nvPr/>
        </p:nvSpPr>
        <p:spPr>
          <a:xfrm>
            <a:off x="644842" y="810792"/>
            <a:ext cx="8509890" cy="7130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>
                <a:srgbClr val="FFFFFF"/>
              </a:buClr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300" normalizeH="0" baseline="0" noProof="0" dirty="0">
                <a:ln>
                  <a:noFill/>
                </a:ln>
                <a:solidFill>
                  <a:srgbClr val="3B6D79"/>
                </a:solidFill>
                <a:effectLst/>
                <a:uLnTx/>
                <a:uFillTx/>
                <a:latin typeface="Montserrat" panose="00000800000000000000" pitchFamily="50" charset="0"/>
                <a:ea typeface="+mj-ea"/>
                <a:cs typeface="Arial" panose="020B0604020202020204" pitchFamily="34" charset="0"/>
              </a:rPr>
              <a:t>Big Pressure on Volume at Current Levels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18CC5D0-A8BF-4414-8BFD-0F71BE88D193}"/>
              </a:ext>
            </a:extLst>
          </p:cNvPr>
          <p:cNvSpPr txBox="1"/>
          <p:nvPr/>
        </p:nvSpPr>
        <p:spPr>
          <a:xfrm>
            <a:off x="2749559" y="1506682"/>
            <a:ext cx="5888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LTVs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1035C92-1A5F-4249-955F-48CFDB805333}"/>
              </a:ext>
            </a:extLst>
          </p:cNvPr>
          <p:cNvSpPr txBox="1"/>
          <p:nvPr/>
        </p:nvSpPr>
        <p:spPr>
          <a:xfrm>
            <a:off x="8363010" y="1489532"/>
            <a:ext cx="7713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DSCRs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0E7E8FF1-D73B-416B-A45A-A5254C14939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7799" y="1933321"/>
            <a:ext cx="5618538" cy="33952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433478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609600" y="320040"/>
            <a:ext cx="9875521" cy="822960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pPr defTabSz="914400">
              <a:buClr>
                <a:srgbClr val="FFFFFF"/>
              </a:buClr>
            </a:pPr>
            <a:r>
              <a:rPr lang="en-US" sz="2800" b="1" spc="300" dirty="0">
                <a:solidFill>
                  <a:srgbClr val="44546A"/>
                </a:solidFill>
                <a:latin typeface="Montserrat" panose="00000800000000000000" pitchFamily="50" charset="0"/>
                <a:cs typeface="Arial" panose="020B0604020202020204" pitchFamily="34" charset="0"/>
              </a:rPr>
              <a:t>Negative Leverage Hits New Highs for Hot Asset Classes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1404E33-F24E-4A48-931E-C757133A3F33}"/>
              </a:ext>
            </a:extLst>
          </p:cNvPr>
          <p:cNvSpPr txBox="1"/>
          <p:nvPr/>
        </p:nvSpPr>
        <p:spPr>
          <a:xfrm>
            <a:off x="883920" y="6162624"/>
            <a:ext cx="6734097" cy="16158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0" i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Sources: Moody’s Analytics CRE, Moody’s Analytics CMBS</a:t>
            </a:r>
          </a:p>
        </p:txBody>
      </p:sp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903E3EA9-01F1-448D-A5FD-3C19E48E40FF}"/>
              </a:ext>
            </a:extLst>
          </p:cNvPr>
          <p:cNvGraphicFramePr>
            <a:graphicFrameLocks/>
          </p:cNvGraphicFramePr>
          <p:nvPr/>
        </p:nvGraphicFramePr>
        <p:xfrm>
          <a:off x="1158240" y="1143000"/>
          <a:ext cx="9875520" cy="47091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Shape 32">
            <a:extLst>
              <a:ext uri="{FF2B5EF4-FFF2-40B4-BE49-F238E27FC236}">
                <a16:creationId xmlns:a16="http://schemas.microsoft.com/office/drawing/2014/main" id="{5A819033-861D-49EF-9C6E-4970E39BB991}"/>
              </a:ext>
            </a:extLst>
          </p:cNvPr>
          <p:cNvSpPr txBox="1">
            <a:spLocks/>
          </p:cNvSpPr>
          <p:nvPr/>
        </p:nvSpPr>
        <p:spPr bwMode="auto">
          <a:xfrm>
            <a:off x="518160" y="6006707"/>
            <a:ext cx="9144000" cy="63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5" tIns="91425" rIns="91425" bIns="91425" numCol="1" anchor="b" anchorCtr="0" compatLnSpc="1">
            <a:prstTxWarp prst="textNoShape">
              <a:avLst/>
            </a:prstTxWarp>
          </a:bodyPr>
          <a:lstStyle>
            <a:def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algn="l" rtl="0" eaLnBrk="0" fontAlgn="base" hangingPunct="0">
              <a:spcBef>
                <a:spcPts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 panose="020B0604020202020204" pitchFamily="34" charset="0"/>
                <a:rtl val="0"/>
              </a:defRPr>
            </a:lvl1pPr>
            <a:lvl2pPr algn="l" rtl="0" eaLnBrk="0" fontAlgn="base" hangingPunct="0">
              <a:spcBef>
                <a:spcPts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 panose="020B0604020202020204" pitchFamily="34" charset="0"/>
                <a:rtl val="0"/>
              </a:defRPr>
            </a:lvl2pPr>
            <a:lvl3pPr algn="l" rtl="0" eaLnBrk="0" fontAlgn="base" hangingPunct="0">
              <a:spcBef>
                <a:spcPts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algn="l" rtl="0" eaLnBrk="0" fontAlgn="base" hangingPunct="0">
              <a:spcBef>
                <a:spcPts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algn="l" rtl="0" eaLnBrk="0" fontAlgn="base" hangingPunct="0">
              <a:spcBef>
                <a:spcPts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457200" algn="l" rtl="0" eaLnBrk="0" fontAlgn="base" hangingPunct="0">
              <a:spcBef>
                <a:spcPts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914400" algn="l" rtl="0" eaLnBrk="0" fontAlgn="base" hangingPunct="0">
              <a:spcBef>
                <a:spcPts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1371600" algn="l" rtl="0" eaLnBrk="0" fontAlgn="base" hangingPunct="0">
              <a:spcBef>
                <a:spcPts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1828800" algn="l" rtl="0" eaLnBrk="0" fontAlgn="base" hangingPunct="0">
              <a:spcBef>
                <a:spcPts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Tx/>
              <a:buFontTx/>
              <a:buNone/>
              <a:tabLst/>
              <a:defRPr/>
            </a:pPr>
            <a:r>
              <a:rPr kumimoji="0" lang="en-US" altLang="en-US" sz="1100" b="1" i="1" u="none" strike="noStrike" kern="0" cap="none" spc="30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Montserrat" panose="00000800000000000000" pitchFamily="50" charset="0"/>
                <a:cs typeface="Arial" panose="020B0604020202020204" pitchFamily="34" charset="0"/>
                <a:sym typeface="Arial" panose="020B0604020202020204" pitchFamily="34" charset="0"/>
                <a:rtl val="0"/>
              </a:rPr>
              <a:t>SOURCE: Moody’s Analytics CMBS</a:t>
            </a:r>
          </a:p>
        </p:txBody>
      </p:sp>
    </p:spTree>
    <p:extLst>
      <p:ext uri="{BB962C8B-B14F-4D97-AF65-F5344CB8AC3E}">
        <p14:creationId xmlns:p14="http://schemas.microsoft.com/office/powerpoint/2010/main" val="185641818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596196" y="309089"/>
            <a:ext cx="11268075" cy="553998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defTabSz="914400">
              <a:buClr>
                <a:srgbClr val="FFFFFF"/>
              </a:buClr>
            </a:pPr>
            <a:r>
              <a:rPr lang="en-US" sz="2800" b="1" spc="300" dirty="0">
                <a:solidFill>
                  <a:srgbClr val="44546A"/>
                </a:solidFill>
                <a:latin typeface="Montserrat" panose="00000800000000000000" pitchFamily="50" charset="0"/>
                <a:cs typeface="Arial" panose="020B0604020202020204" pitchFamily="34" charset="0"/>
              </a:rPr>
              <a:t>Brakes Have Slammed on the Transaction Market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1404E33-F24E-4A48-931E-C757133A3F33}"/>
              </a:ext>
            </a:extLst>
          </p:cNvPr>
          <p:cNvSpPr txBox="1"/>
          <p:nvPr/>
        </p:nvSpPr>
        <p:spPr>
          <a:xfrm>
            <a:off x="883920" y="6162624"/>
            <a:ext cx="7955280" cy="16158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0" i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Source: Moody’s Analytics CRE. Note: Volume includes only the four core asset classes of multifamily, office, industrial and retail.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AEE0AA5B-4D79-4B89-8782-86E3924D504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68279" y="1649893"/>
            <a:ext cx="8050454" cy="4397228"/>
          </a:xfrm>
          <a:prstGeom prst="rect">
            <a:avLst/>
          </a:prstGeom>
        </p:spPr>
      </p:pic>
      <p:sp>
        <p:nvSpPr>
          <p:cNvPr id="6" name="Title 3">
            <a:extLst>
              <a:ext uri="{FF2B5EF4-FFF2-40B4-BE49-F238E27FC236}">
                <a16:creationId xmlns:a16="http://schemas.microsoft.com/office/drawing/2014/main" id="{56C187AB-D0CB-44C6-96F0-C0F8FA4044B8}"/>
              </a:ext>
            </a:extLst>
          </p:cNvPr>
          <p:cNvSpPr txBox="1">
            <a:spLocks/>
          </p:cNvSpPr>
          <p:nvPr/>
        </p:nvSpPr>
        <p:spPr>
          <a:xfrm>
            <a:off x="682823" y="780936"/>
            <a:ext cx="7252966" cy="7130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>
                <a:srgbClr val="FFFFFF"/>
              </a:buClr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300" normalizeH="0" baseline="0" noProof="0" dirty="0">
                <a:ln>
                  <a:noFill/>
                </a:ln>
                <a:solidFill>
                  <a:srgbClr val="3B6D79"/>
                </a:solidFill>
                <a:effectLst/>
                <a:uLnTx/>
                <a:uFillTx/>
                <a:latin typeface="Montserrat" panose="00000800000000000000" pitchFamily="50" charset="0"/>
                <a:ea typeface="+mj-ea"/>
                <a:cs typeface="Arial" panose="020B0604020202020204" pitchFamily="34" charset="0"/>
              </a:rPr>
              <a:t>Impact Across the Board</a:t>
            </a:r>
          </a:p>
        </p:txBody>
      </p:sp>
      <p:sp>
        <p:nvSpPr>
          <p:cNvPr id="7" name="Shape 32">
            <a:extLst>
              <a:ext uri="{FF2B5EF4-FFF2-40B4-BE49-F238E27FC236}">
                <a16:creationId xmlns:a16="http://schemas.microsoft.com/office/drawing/2014/main" id="{DCAF7560-200E-4024-BE69-B5EF8AE77B18}"/>
              </a:ext>
            </a:extLst>
          </p:cNvPr>
          <p:cNvSpPr txBox="1">
            <a:spLocks/>
          </p:cNvSpPr>
          <p:nvPr/>
        </p:nvSpPr>
        <p:spPr bwMode="auto">
          <a:xfrm>
            <a:off x="518160" y="6006707"/>
            <a:ext cx="9144000" cy="63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5" tIns="91425" rIns="91425" bIns="91425" numCol="1" anchor="b" anchorCtr="0" compatLnSpc="1">
            <a:prstTxWarp prst="textNoShape">
              <a:avLst/>
            </a:prstTxWarp>
          </a:bodyPr>
          <a:lstStyle>
            <a:def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algn="l" rtl="0" eaLnBrk="0" fontAlgn="base" hangingPunct="0">
              <a:spcBef>
                <a:spcPts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 panose="020B0604020202020204" pitchFamily="34" charset="0"/>
                <a:rtl val="0"/>
              </a:defRPr>
            </a:lvl1pPr>
            <a:lvl2pPr algn="l" rtl="0" eaLnBrk="0" fontAlgn="base" hangingPunct="0">
              <a:spcBef>
                <a:spcPts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 panose="020B0604020202020204" pitchFamily="34" charset="0"/>
                <a:rtl val="0"/>
              </a:defRPr>
            </a:lvl2pPr>
            <a:lvl3pPr algn="l" rtl="0" eaLnBrk="0" fontAlgn="base" hangingPunct="0">
              <a:spcBef>
                <a:spcPts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algn="l" rtl="0" eaLnBrk="0" fontAlgn="base" hangingPunct="0">
              <a:spcBef>
                <a:spcPts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algn="l" rtl="0" eaLnBrk="0" fontAlgn="base" hangingPunct="0">
              <a:spcBef>
                <a:spcPts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457200" algn="l" rtl="0" eaLnBrk="0" fontAlgn="base" hangingPunct="0">
              <a:spcBef>
                <a:spcPts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914400" algn="l" rtl="0" eaLnBrk="0" fontAlgn="base" hangingPunct="0">
              <a:spcBef>
                <a:spcPts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1371600" algn="l" rtl="0" eaLnBrk="0" fontAlgn="base" hangingPunct="0">
              <a:spcBef>
                <a:spcPts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1828800" algn="l" rtl="0" eaLnBrk="0" fontAlgn="base" hangingPunct="0">
              <a:spcBef>
                <a:spcPts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Tx/>
              <a:buFontTx/>
              <a:buNone/>
              <a:tabLst/>
              <a:defRPr/>
            </a:pPr>
            <a:r>
              <a:rPr kumimoji="0" lang="en-US" altLang="en-US" sz="1100" b="1" i="1" u="none" strike="noStrike" kern="0" cap="none" spc="30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Montserrat" panose="00000800000000000000" pitchFamily="50" charset="0"/>
                <a:cs typeface="Arial" panose="020B0604020202020204" pitchFamily="34" charset="0"/>
                <a:sym typeface="Arial" panose="020B0604020202020204" pitchFamily="34" charset="0"/>
                <a:rtl val="0"/>
              </a:rPr>
              <a:t>SOURCE: Moody’s Analytics CRE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2D053F19-48B3-410C-AA71-4DE6229C7859}"/>
              </a:ext>
            </a:extLst>
          </p:cNvPr>
          <p:cNvSpPr/>
          <p:nvPr/>
        </p:nvSpPr>
        <p:spPr>
          <a:xfrm>
            <a:off x="5320992" y="3515816"/>
            <a:ext cx="4265770" cy="2173391"/>
          </a:xfrm>
          <a:prstGeom prst="ellipse">
            <a:avLst/>
          </a:prstGeom>
          <a:noFill/>
          <a:ln w="28575"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7365096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29768" y="309089"/>
            <a:ext cx="11667744" cy="742471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pPr defTabSz="914400">
              <a:buClr>
                <a:srgbClr val="FFFFFF"/>
              </a:buClr>
            </a:pPr>
            <a:r>
              <a:rPr lang="en-US" sz="2800" b="1" spc="300" dirty="0">
                <a:solidFill>
                  <a:srgbClr val="44546A"/>
                </a:solidFill>
                <a:latin typeface="Montserrat" panose="00000800000000000000" pitchFamily="50" charset="0"/>
                <a:cs typeface="Arial" panose="020B0604020202020204" pitchFamily="34" charset="0"/>
              </a:rPr>
              <a:t>Total Returns Move Decidedly Negative </a:t>
            </a:r>
            <a:br>
              <a:rPr lang="en-US" sz="2800" b="1" spc="300" dirty="0">
                <a:solidFill>
                  <a:srgbClr val="44546A"/>
                </a:solidFill>
                <a:latin typeface="Montserrat" panose="00000800000000000000" pitchFamily="50" charset="0"/>
                <a:cs typeface="Arial" panose="020B0604020202020204" pitchFamily="34" charset="0"/>
              </a:rPr>
            </a:br>
            <a:r>
              <a:rPr lang="en-US" sz="2800" b="1" spc="300" dirty="0">
                <a:solidFill>
                  <a:srgbClr val="44546A"/>
                </a:solidFill>
                <a:latin typeface="Montserrat" panose="00000800000000000000" pitchFamily="50" charset="0"/>
                <a:cs typeface="Arial" panose="020B0604020202020204" pitchFamily="34" charset="0"/>
              </a:rPr>
              <a:t>(Except for Hotels!)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1404E33-F24E-4A48-931E-C757133A3F33}"/>
              </a:ext>
            </a:extLst>
          </p:cNvPr>
          <p:cNvSpPr txBox="1"/>
          <p:nvPr/>
        </p:nvSpPr>
        <p:spPr>
          <a:xfrm>
            <a:off x="883920" y="6162624"/>
            <a:ext cx="6734097" cy="16158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0" i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Source: NCREIF (total return on institutional properties in the NCREIF database)</a:t>
            </a:r>
          </a:p>
        </p:txBody>
      </p:sp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B6241EA4-6394-4308-8B18-93C121FED922}"/>
              </a:ext>
            </a:extLst>
          </p:cNvPr>
          <p:cNvGraphicFramePr>
            <a:graphicFrameLocks/>
          </p:cNvGraphicFramePr>
          <p:nvPr/>
        </p:nvGraphicFramePr>
        <p:xfrm>
          <a:off x="760055" y="1234440"/>
          <a:ext cx="10227985" cy="4572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Shape 32">
            <a:extLst>
              <a:ext uri="{FF2B5EF4-FFF2-40B4-BE49-F238E27FC236}">
                <a16:creationId xmlns:a16="http://schemas.microsoft.com/office/drawing/2014/main" id="{02BC2F4D-4B7A-418E-B337-A99C2FCB0616}"/>
              </a:ext>
            </a:extLst>
          </p:cNvPr>
          <p:cNvSpPr txBox="1">
            <a:spLocks/>
          </p:cNvSpPr>
          <p:nvPr/>
        </p:nvSpPr>
        <p:spPr bwMode="auto">
          <a:xfrm>
            <a:off x="518160" y="6006707"/>
            <a:ext cx="9144000" cy="63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5" tIns="91425" rIns="91425" bIns="91425" numCol="1" anchor="b" anchorCtr="0" compatLnSpc="1">
            <a:prstTxWarp prst="textNoShape">
              <a:avLst/>
            </a:prstTxWarp>
          </a:bodyPr>
          <a:lstStyle>
            <a:def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algn="l" rtl="0" eaLnBrk="0" fontAlgn="base" hangingPunct="0">
              <a:spcBef>
                <a:spcPts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 panose="020B0604020202020204" pitchFamily="34" charset="0"/>
                <a:rtl val="0"/>
              </a:defRPr>
            </a:lvl1pPr>
            <a:lvl2pPr algn="l" rtl="0" eaLnBrk="0" fontAlgn="base" hangingPunct="0">
              <a:spcBef>
                <a:spcPts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 panose="020B0604020202020204" pitchFamily="34" charset="0"/>
                <a:rtl val="0"/>
              </a:defRPr>
            </a:lvl2pPr>
            <a:lvl3pPr algn="l" rtl="0" eaLnBrk="0" fontAlgn="base" hangingPunct="0">
              <a:spcBef>
                <a:spcPts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algn="l" rtl="0" eaLnBrk="0" fontAlgn="base" hangingPunct="0">
              <a:spcBef>
                <a:spcPts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algn="l" rtl="0" eaLnBrk="0" fontAlgn="base" hangingPunct="0">
              <a:spcBef>
                <a:spcPts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457200" algn="l" rtl="0" eaLnBrk="0" fontAlgn="base" hangingPunct="0">
              <a:spcBef>
                <a:spcPts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914400" algn="l" rtl="0" eaLnBrk="0" fontAlgn="base" hangingPunct="0">
              <a:spcBef>
                <a:spcPts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1371600" algn="l" rtl="0" eaLnBrk="0" fontAlgn="base" hangingPunct="0">
              <a:spcBef>
                <a:spcPts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1828800" algn="l" rtl="0" eaLnBrk="0" fontAlgn="base" hangingPunct="0">
              <a:spcBef>
                <a:spcPts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Tx/>
              <a:buFontTx/>
              <a:buNone/>
              <a:tabLst/>
              <a:defRPr/>
            </a:pPr>
            <a:r>
              <a:rPr kumimoji="0" lang="en-US" altLang="en-US" sz="1100" b="1" i="1" u="none" strike="noStrike" kern="0" cap="none" spc="30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Montserrat" panose="00000800000000000000" pitchFamily="50" charset="0"/>
                <a:cs typeface="Arial" panose="020B0604020202020204" pitchFamily="34" charset="0"/>
                <a:sym typeface="Arial" panose="020B0604020202020204" pitchFamily="34" charset="0"/>
                <a:rtl val="0"/>
              </a:rPr>
              <a:t>SOURCE: NCREIF</a:t>
            </a:r>
          </a:p>
        </p:txBody>
      </p:sp>
    </p:spTree>
    <p:extLst>
      <p:ext uri="{BB962C8B-B14F-4D97-AF65-F5344CB8AC3E}">
        <p14:creationId xmlns:p14="http://schemas.microsoft.com/office/powerpoint/2010/main" val="32269207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Rectangle 72">
            <a:extLst>
              <a:ext uri="{FF2B5EF4-FFF2-40B4-BE49-F238E27FC236}">
                <a16:creationId xmlns:a16="http://schemas.microsoft.com/office/drawing/2014/main" id="{ED30F1AB-829F-A344-B924-DA1A9A05FA96}"/>
              </a:ext>
            </a:extLst>
          </p:cNvPr>
          <p:cNvSpPr/>
          <p:nvPr/>
        </p:nvSpPr>
        <p:spPr>
          <a:xfrm rot="10800000" flipV="1">
            <a:off x="0" y="-68589"/>
            <a:ext cx="5196716" cy="6858000"/>
          </a:xfrm>
          <a:prstGeom prst="rect">
            <a:avLst/>
          </a:prstGeom>
          <a:gradFill>
            <a:gsLst>
              <a:gs pos="15000">
                <a:schemeClr val="accent1"/>
              </a:gs>
              <a:gs pos="100000">
                <a:schemeClr val="accent4">
                  <a:alpha val="80000"/>
                </a:schemeClr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915593" y="2380104"/>
            <a:ext cx="52859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30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ontserrat" panose="00000800000000000000" pitchFamily="50" charset="0"/>
                <a:ea typeface="+mn-ea"/>
                <a:cs typeface="+mn-cs"/>
              </a:rPr>
              <a:t>Macro Picture</a:t>
            </a:r>
          </a:p>
        </p:txBody>
      </p:sp>
      <p:sp>
        <p:nvSpPr>
          <p:cNvPr id="21" name="Rectangle 20"/>
          <p:cNvSpPr/>
          <p:nvPr/>
        </p:nvSpPr>
        <p:spPr>
          <a:xfrm>
            <a:off x="915593" y="3754622"/>
            <a:ext cx="304890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000" b="0" i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Lato Light" panose="020F0502020204030203"/>
                <a:ea typeface="+mn-ea"/>
                <a:cs typeface="+mn-cs"/>
              </a:rPr>
              <a:t>An economy in transition</a:t>
            </a:r>
          </a:p>
        </p:txBody>
      </p:sp>
      <p:sp>
        <p:nvSpPr>
          <p:cNvPr id="23" name="Rectangle 22"/>
          <p:cNvSpPr/>
          <p:nvPr/>
        </p:nvSpPr>
        <p:spPr>
          <a:xfrm>
            <a:off x="1500592" y="3360411"/>
            <a:ext cx="6592866" cy="457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5750215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7CCDEF04-53C4-4A20-B337-4A4D53351A5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17368" y="2248240"/>
            <a:ext cx="6012801" cy="2928578"/>
          </a:xfrm>
          <a:prstGeom prst="rect">
            <a:avLst/>
          </a:prstGeo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596196" y="309089"/>
            <a:ext cx="11595804" cy="492443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pPr defTabSz="914400">
              <a:buClr>
                <a:srgbClr val="FFFFFF"/>
              </a:buClr>
            </a:pPr>
            <a:r>
              <a:rPr lang="en-US" sz="2800" b="1" spc="300" dirty="0">
                <a:solidFill>
                  <a:srgbClr val="44546A"/>
                </a:solidFill>
                <a:latin typeface="Montserrat" panose="00000800000000000000" pitchFamily="50" charset="0"/>
                <a:cs typeface="Arial" panose="020B0604020202020204" pitchFamily="34" charset="0"/>
              </a:rPr>
              <a:t>Loan Performance Holds Steady, But Sands are Shifting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1404E33-F24E-4A48-931E-C757133A3F33}"/>
              </a:ext>
            </a:extLst>
          </p:cNvPr>
          <p:cNvSpPr txBox="1"/>
          <p:nvPr/>
        </p:nvSpPr>
        <p:spPr>
          <a:xfrm>
            <a:off x="883920" y="6162624"/>
            <a:ext cx="6734097" cy="16158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0" i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Sources: Moody’s Analytics CMBS (60+ days delinquent loans)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6A32C2C-F297-497C-A3C3-9AEEF4DF362A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998" t="8053" r="466" b="1914"/>
          <a:stretch/>
        </p:blipFill>
        <p:spPr>
          <a:xfrm>
            <a:off x="384452" y="1885761"/>
            <a:ext cx="5179764" cy="2463887"/>
          </a:xfrm>
          <a:prstGeom prst="rect">
            <a:avLst/>
          </a:prstGeom>
        </p:spPr>
      </p:pic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D7D402CB-BA41-415F-A7B7-865311462D2E}"/>
              </a:ext>
            </a:extLst>
          </p:cNvPr>
          <p:cNvSpPr txBox="1">
            <a:spLocks/>
          </p:cNvSpPr>
          <p:nvPr/>
        </p:nvSpPr>
        <p:spPr>
          <a:xfrm>
            <a:off x="792480" y="1503248"/>
            <a:ext cx="4766686" cy="276999"/>
          </a:xfrm>
          <a:prstGeom prst="rect">
            <a:avLst/>
          </a:prstGeom>
        </p:spPr>
        <p:txBody>
          <a:bodyPr vert="horz" wrap="square" lIns="0" tIns="0" rIns="0" bIns="0" numCol="1" spcCol="228600" rtlCol="0">
            <a:sp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chemeClr val="tx1"/>
              </a:buClr>
              <a:buFont typeface="Arial" panose="020B0604020202020204" pitchFamily="34" charset="0"/>
              <a:buNone/>
              <a:defRPr sz="2800" kern="1200">
                <a:solidFill>
                  <a:schemeClr val="bg2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288925" indent="-288925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Clr>
                <a:schemeClr val="tx2"/>
              </a:buClr>
              <a:buFont typeface="Arial" panose="020B0604020202020204" pitchFamily="34" charset="0"/>
              <a:buChar char="»"/>
              <a:defRPr sz="24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2pPr>
            <a:lvl3pPr marL="517525" indent="-284163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Clr>
                <a:schemeClr val="tx2"/>
              </a:buClr>
              <a:buFont typeface="Arial" panose="020B0604020202020204" pitchFamily="34" charset="0"/>
              <a:buChar char="–"/>
              <a:defRPr sz="24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3pPr>
            <a:lvl4pPr marL="746125" indent="-290513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Clr>
                <a:schemeClr val="tx2"/>
              </a:buClr>
              <a:buFont typeface="Arial" panose="020B0604020202020204" pitchFamily="34" charset="0"/>
              <a:buChar char="›"/>
              <a:defRPr sz="24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4pPr>
            <a:lvl5pPr marL="974725" indent="-288925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Clr>
                <a:schemeClr val="tx2"/>
              </a:buClr>
              <a:buFont typeface="Arial" panose="020B0604020202020204" pitchFamily="34" charset="0"/>
              <a:buChar char="-"/>
              <a:defRPr sz="24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8A0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Delinquent CMBS Loans by Property Type</a:t>
            </a:r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0E08BF6E-038F-4CFB-BB81-0AB494BA4BE0}"/>
              </a:ext>
            </a:extLst>
          </p:cNvPr>
          <p:cNvSpPr txBox="1">
            <a:spLocks/>
          </p:cNvSpPr>
          <p:nvPr/>
        </p:nvSpPr>
        <p:spPr>
          <a:xfrm>
            <a:off x="7277499" y="1747261"/>
            <a:ext cx="3791554" cy="276999"/>
          </a:xfrm>
          <a:prstGeom prst="rect">
            <a:avLst/>
          </a:prstGeom>
        </p:spPr>
        <p:txBody>
          <a:bodyPr vert="horz" wrap="square" lIns="0" tIns="0" rIns="0" bIns="0" numCol="1" spcCol="228600" rtlCol="0">
            <a:sp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chemeClr val="tx1"/>
              </a:buClr>
              <a:buFont typeface="Arial" panose="020B0604020202020204" pitchFamily="34" charset="0"/>
              <a:buNone/>
              <a:defRPr sz="2800" kern="1200">
                <a:solidFill>
                  <a:schemeClr val="bg2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288925" indent="-288925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Clr>
                <a:schemeClr val="tx2"/>
              </a:buClr>
              <a:buFont typeface="Arial" panose="020B0604020202020204" pitchFamily="34" charset="0"/>
              <a:buChar char="»"/>
              <a:defRPr sz="24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2pPr>
            <a:lvl3pPr marL="517525" indent="-284163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Clr>
                <a:schemeClr val="tx2"/>
              </a:buClr>
              <a:buFont typeface="Arial" panose="020B0604020202020204" pitchFamily="34" charset="0"/>
              <a:buChar char="–"/>
              <a:defRPr sz="24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3pPr>
            <a:lvl4pPr marL="746125" indent="-290513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Clr>
                <a:schemeClr val="tx2"/>
              </a:buClr>
              <a:buFont typeface="Arial" panose="020B0604020202020204" pitchFamily="34" charset="0"/>
              <a:buChar char="›"/>
              <a:defRPr sz="24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4pPr>
            <a:lvl5pPr marL="974725" indent="-288925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Clr>
                <a:schemeClr val="tx2"/>
              </a:buClr>
              <a:buFont typeface="Arial" panose="020B0604020202020204" pitchFamily="34" charset="0"/>
              <a:buChar char="-"/>
              <a:defRPr sz="24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8A0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CMBS Loans in Special Servicing</a:t>
            </a: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664227B5-7EE6-4109-AD7A-0224158B92F6}"/>
              </a:ext>
            </a:extLst>
          </p:cNvPr>
          <p:cNvSpPr/>
          <p:nvPr/>
        </p:nvSpPr>
        <p:spPr>
          <a:xfrm>
            <a:off x="10945423" y="3223260"/>
            <a:ext cx="640080" cy="411480"/>
          </a:xfrm>
          <a:prstGeom prst="ellipse">
            <a:avLst/>
          </a:prstGeom>
          <a:noFill/>
          <a:ln w="28575"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Shape 32">
            <a:extLst>
              <a:ext uri="{FF2B5EF4-FFF2-40B4-BE49-F238E27FC236}">
                <a16:creationId xmlns:a16="http://schemas.microsoft.com/office/drawing/2014/main" id="{0DC05699-1FC4-4D0D-BEE6-5E81C3BD7C62}"/>
              </a:ext>
            </a:extLst>
          </p:cNvPr>
          <p:cNvSpPr txBox="1">
            <a:spLocks/>
          </p:cNvSpPr>
          <p:nvPr/>
        </p:nvSpPr>
        <p:spPr bwMode="auto">
          <a:xfrm>
            <a:off x="518160" y="6006707"/>
            <a:ext cx="9144000" cy="63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5" tIns="91425" rIns="91425" bIns="91425" numCol="1" anchor="b" anchorCtr="0" compatLnSpc="1">
            <a:prstTxWarp prst="textNoShape">
              <a:avLst/>
            </a:prstTxWarp>
          </a:bodyPr>
          <a:lstStyle>
            <a:def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algn="l" rtl="0" eaLnBrk="0" fontAlgn="base" hangingPunct="0">
              <a:spcBef>
                <a:spcPts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 panose="020B0604020202020204" pitchFamily="34" charset="0"/>
                <a:rtl val="0"/>
              </a:defRPr>
            </a:lvl1pPr>
            <a:lvl2pPr algn="l" rtl="0" eaLnBrk="0" fontAlgn="base" hangingPunct="0">
              <a:spcBef>
                <a:spcPts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 panose="020B0604020202020204" pitchFamily="34" charset="0"/>
                <a:rtl val="0"/>
              </a:defRPr>
            </a:lvl2pPr>
            <a:lvl3pPr algn="l" rtl="0" eaLnBrk="0" fontAlgn="base" hangingPunct="0">
              <a:spcBef>
                <a:spcPts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algn="l" rtl="0" eaLnBrk="0" fontAlgn="base" hangingPunct="0">
              <a:spcBef>
                <a:spcPts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algn="l" rtl="0" eaLnBrk="0" fontAlgn="base" hangingPunct="0">
              <a:spcBef>
                <a:spcPts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457200" algn="l" rtl="0" eaLnBrk="0" fontAlgn="base" hangingPunct="0">
              <a:spcBef>
                <a:spcPts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914400" algn="l" rtl="0" eaLnBrk="0" fontAlgn="base" hangingPunct="0">
              <a:spcBef>
                <a:spcPts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1371600" algn="l" rtl="0" eaLnBrk="0" fontAlgn="base" hangingPunct="0">
              <a:spcBef>
                <a:spcPts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1828800" algn="l" rtl="0" eaLnBrk="0" fontAlgn="base" hangingPunct="0">
              <a:spcBef>
                <a:spcPts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Tx/>
              <a:buFontTx/>
              <a:buNone/>
              <a:tabLst/>
              <a:defRPr/>
            </a:pPr>
            <a:r>
              <a:rPr kumimoji="0" lang="en-US" altLang="en-US" sz="1100" b="1" i="1" u="none" strike="noStrike" kern="0" cap="none" spc="30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Montserrat" panose="00000800000000000000" pitchFamily="50" charset="0"/>
                <a:cs typeface="Arial" panose="020B0604020202020204" pitchFamily="34" charset="0"/>
                <a:sym typeface="Arial" panose="020B0604020202020204" pitchFamily="34" charset="0"/>
                <a:rtl val="0"/>
              </a:rPr>
              <a:t>SOURCE: Moody’s Analytics CMBS</a:t>
            </a:r>
          </a:p>
        </p:txBody>
      </p:sp>
    </p:spTree>
    <p:extLst>
      <p:ext uri="{BB962C8B-B14F-4D97-AF65-F5344CB8AC3E}">
        <p14:creationId xmlns:p14="http://schemas.microsoft.com/office/powerpoint/2010/main" val="110695868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61962" y="144269"/>
            <a:ext cx="11268075" cy="779047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pPr defTabSz="914400">
              <a:buClr>
                <a:srgbClr val="FFFFFF"/>
              </a:buClr>
            </a:pPr>
            <a:r>
              <a:rPr lang="en-US" sz="2800" b="1" spc="300" dirty="0">
                <a:solidFill>
                  <a:srgbClr val="44546A"/>
                </a:solidFill>
                <a:latin typeface="Montserrat" panose="00000800000000000000" pitchFamily="50" charset="0"/>
                <a:cs typeface="Arial" panose="020B0604020202020204" pitchFamily="34" charset="0"/>
              </a:rPr>
              <a:t>Maturities Will Reveal a Nuanced Shake Out: </a:t>
            </a:r>
            <a:br>
              <a:rPr lang="en-US" sz="2800" b="1" spc="300" dirty="0">
                <a:solidFill>
                  <a:srgbClr val="44546A"/>
                </a:solidFill>
                <a:latin typeface="Montserrat" panose="00000800000000000000" pitchFamily="50" charset="0"/>
                <a:cs typeface="Arial" panose="020B0604020202020204" pitchFamily="34" charset="0"/>
              </a:rPr>
            </a:br>
            <a:r>
              <a:rPr lang="en-US" sz="2800" b="1" spc="300" dirty="0">
                <a:solidFill>
                  <a:srgbClr val="44546A"/>
                </a:solidFill>
                <a:latin typeface="Montserrat" panose="00000800000000000000" pitchFamily="50" charset="0"/>
                <a:cs typeface="Arial" panose="020B0604020202020204" pitchFamily="34" charset="0"/>
              </a:rPr>
              <a:t>CMBS Office Maturities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1404E33-F24E-4A48-931E-C757133A3F33}"/>
              </a:ext>
            </a:extLst>
          </p:cNvPr>
          <p:cNvSpPr txBox="1"/>
          <p:nvPr/>
        </p:nvSpPr>
        <p:spPr>
          <a:xfrm>
            <a:off x="883920" y="6162624"/>
            <a:ext cx="6734097" cy="16158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0" i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Sources: MBA, Moody’s Analytics</a:t>
            </a:r>
          </a:p>
        </p:txBody>
      </p:sp>
      <p:pic>
        <p:nvPicPr>
          <p:cNvPr id="6" name="Picture 5" descr="A picture containing text, diagram, screenshot, font&#10;&#10;Description automatically generated">
            <a:extLst>
              <a:ext uri="{FF2B5EF4-FFF2-40B4-BE49-F238E27FC236}">
                <a16:creationId xmlns:a16="http://schemas.microsoft.com/office/drawing/2014/main" id="{5829314F-3CE2-4073-A02D-A2E71290C8E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009" b="7540"/>
          <a:stretch/>
        </p:blipFill>
        <p:spPr>
          <a:xfrm>
            <a:off x="231739" y="1246040"/>
            <a:ext cx="9588826" cy="5282344"/>
          </a:xfrm>
          <a:prstGeom prst="rect">
            <a:avLst/>
          </a:prstGeom>
        </p:spPr>
      </p:pic>
      <p:sp>
        <p:nvSpPr>
          <p:cNvPr id="11" name="Shape 32">
            <a:extLst>
              <a:ext uri="{FF2B5EF4-FFF2-40B4-BE49-F238E27FC236}">
                <a16:creationId xmlns:a16="http://schemas.microsoft.com/office/drawing/2014/main" id="{8CBA4707-661E-4D49-B8C1-95A75469998F}"/>
              </a:ext>
            </a:extLst>
          </p:cNvPr>
          <p:cNvSpPr txBox="1">
            <a:spLocks/>
          </p:cNvSpPr>
          <p:nvPr/>
        </p:nvSpPr>
        <p:spPr bwMode="auto">
          <a:xfrm>
            <a:off x="454152" y="6240281"/>
            <a:ext cx="9144000" cy="63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5" tIns="91425" rIns="91425" bIns="91425" numCol="1" anchor="b" anchorCtr="0" compatLnSpc="1">
            <a:prstTxWarp prst="textNoShape">
              <a:avLst/>
            </a:prstTxWarp>
          </a:bodyPr>
          <a:lstStyle>
            <a:def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algn="l" rtl="0" eaLnBrk="0" fontAlgn="base" hangingPunct="0">
              <a:spcBef>
                <a:spcPts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 panose="020B0604020202020204" pitchFamily="34" charset="0"/>
                <a:rtl val="0"/>
              </a:defRPr>
            </a:lvl1pPr>
            <a:lvl2pPr algn="l" rtl="0" eaLnBrk="0" fontAlgn="base" hangingPunct="0">
              <a:spcBef>
                <a:spcPts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 panose="020B0604020202020204" pitchFamily="34" charset="0"/>
                <a:rtl val="0"/>
              </a:defRPr>
            </a:lvl2pPr>
            <a:lvl3pPr algn="l" rtl="0" eaLnBrk="0" fontAlgn="base" hangingPunct="0">
              <a:spcBef>
                <a:spcPts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algn="l" rtl="0" eaLnBrk="0" fontAlgn="base" hangingPunct="0">
              <a:spcBef>
                <a:spcPts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algn="l" rtl="0" eaLnBrk="0" fontAlgn="base" hangingPunct="0">
              <a:spcBef>
                <a:spcPts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457200" algn="l" rtl="0" eaLnBrk="0" fontAlgn="base" hangingPunct="0">
              <a:spcBef>
                <a:spcPts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914400" algn="l" rtl="0" eaLnBrk="0" fontAlgn="base" hangingPunct="0">
              <a:spcBef>
                <a:spcPts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1371600" algn="l" rtl="0" eaLnBrk="0" fontAlgn="base" hangingPunct="0">
              <a:spcBef>
                <a:spcPts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1828800" algn="l" rtl="0" eaLnBrk="0" fontAlgn="base" hangingPunct="0">
              <a:spcBef>
                <a:spcPts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Tx/>
              <a:buFontTx/>
              <a:buNone/>
              <a:tabLst/>
              <a:defRPr/>
            </a:pPr>
            <a:r>
              <a:rPr kumimoji="0" lang="en-US" altLang="en-US" sz="1100" b="1" i="1" u="none" strike="noStrike" kern="0" cap="none" spc="30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Montserrat" panose="00000800000000000000" pitchFamily="50" charset="0"/>
                <a:cs typeface="Arial" panose="020B0604020202020204" pitchFamily="34" charset="0"/>
                <a:sym typeface="Arial" panose="020B0604020202020204" pitchFamily="34" charset="0"/>
                <a:rtl val="0"/>
              </a:rPr>
              <a:t>SOURCE: Moody’s Analytics CMBS</a:t>
            </a:r>
          </a:p>
        </p:txBody>
      </p:sp>
    </p:spTree>
    <p:extLst>
      <p:ext uri="{BB962C8B-B14F-4D97-AF65-F5344CB8AC3E}">
        <p14:creationId xmlns:p14="http://schemas.microsoft.com/office/powerpoint/2010/main" val="93442531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Rectangle 72">
            <a:extLst>
              <a:ext uri="{FF2B5EF4-FFF2-40B4-BE49-F238E27FC236}">
                <a16:creationId xmlns:a16="http://schemas.microsoft.com/office/drawing/2014/main" id="{ED30F1AB-829F-A344-B924-DA1A9A05FA96}"/>
              </a:ext>
            </a:extLst>
          </p:cNvPr>
          <p:cNvSpPr/>
          <p:nvPr/>
        </p:nvSpPr>
        <p:spPr>
          <a:xfrm rot="10800000" flipV="1">
            <a:off x="0" y="-68589"/>
            <a:ext cx="5196716" cy="6858000"/>
          </a:xfrm>
          <a:prstGeom prst="rect">
            <a:avLst/>
          </a:prstGeom>
          <a:gradFill>
            <a:gsLst>
              <a:gs pos="15000">
                <a:schemeClr val="accent1"/>
              </a:gs>
              <a:gs pos="100000">
                <a:schemeClr val="accent4">
                  <a:alpha val="80000"/>
                </a:schemeClr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458393" y="2401335"/>
            <a:ext cx="52859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30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ontserrat" panose="00000800000000000000" pitchFamily="50" charset="0"/>
                <a:ea typeface="+mn-ea"/>
                <a:cs typeface="+mn-cs"/>
              </a:rPr>
              <a:t>CRE Space Markets</a:t>
            </a:r>
          </a:p>
        </p:txBody>
      </p:sp>
      <p:sp>
        <p:nvSpPr>
          <p:cNvPr id="21" name="Rectangle 20"/>
          <p:cNvSpPr/>
          <p:nvPr/>
        </p:nvSpPr>
        <p:spPr>
          <a:xfrm>
            <a:off x="558976" y="3733391"/>
            <a:ext cx="391243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000" b="0" i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Lato Light" panose="020F0502020204030203"/>
                <a:ea typeface="+mn-ea"/>
                <a:cs typeface="+mn-cs"/>
              </a:rPr>
              <a:t>Slowdown a smoother landing than the capital markets</a:t>
            </a:r>
          </a:p>
        </p:txBody>
      </p:sp>
      <p:sp>
        <p:nvSpPr>
          <p:cNvPr id="23" name="Rectangle 22"/>
          <p:cNvSpPr/>
          <p:nvPr/>
        </p:nvSpPr>
        <p:spPr>
          <a:xfrm>
            <a:off x="1500592" y="3360411"/>
            <a:ext cx="6592866" cy="457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3429419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596196" y="309089"/>
            <a:ext cx="11268075" cy="492443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defTabSz="914400">
              <a:buClr>
                <a:srgbClr val="FFFFFF"/>
              </a:buClr>
            </a:pPr>
            <a:r>
              <a:rPr lang="en-US" sz="2800" b="1" spc="300" dirty="0">
                <a:solidFill>
                  <a:srgbClr val="44546A"/>
                </a:solidFill>
                <a:latin typeface="Montserrat" panose="00000800000000000000" pitchFamily="50" charset="0"/>
                <a:cs typeface="Arial" panose="020B0604020202020204" pitchFamily="34" charset="0"/>
              </a:rPr>
              <a:t>Office Approaching Record Vacancies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1404E33-F24E-4A48-931E-C757133A3F33}"/>
              </a:ext>
            </a:extLst>
          </p:cNvPr>
          <p:cNvSpPr txBox="1"/>
          <p:nvPr/>
        </p:nvSpPr>
        <p:spPr>
          <a:xfrm>
            <a:off x="883920" y="6162624"/>
            <a:ext cx="6734097" cy="16158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0" i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Sources: Moody’s Analytics Q1 2023 Preliminary Trends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B82F384-3F1C-424D-8546-75DD4CF723C8}"/>
              </a:ext>
            </a:extLst>
          </p:cNvPr>
          <p:cNvSpPr txBox="1"/>
          <p:nvPr/>
        </p:nvSpPr>
        <p:spPr>
          <a:xfrm>
            <a:off x="461962" y="1102003"/>
            <a:ext cx="11166158" cy="184665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4175A9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Vacancies near 1991 high; 40-50% of ’23 maturities refi-challenged</a:t>
            </a:r>
          </a:p>
          <a:p>
            <a:pPr marL="45720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E8B954F-1557-4507-B760-B562DAB8E7E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3879" y="1920240"/>
            <a:ext cx="9946907" cy="3351045"/>
          </a:xfrm>
          <a:prstGeom prst="rect">
            <a:avLst/>
          </a:prstGeom>
        </p:spPr>
      </p:pic>
      <p:sp>
        <p:nvSpPr>
          <p:cNvPr id="7" name="Shape 32">
            <a:extLst>
              <a:ext uri="{FF2B5EF4-FFF2-40B4-BE49-F238E27FC236}">
                <a16:creationId xmlns:a16="http://schemas.microsoft.com/office/drawing/2014/main" id="{192B2346-E11F-46E7-889E-AAB68D9F8758}"/>
              </a:ext>
            </a:extLst>
          </p:cNvPr>
          <p:cNvSpPr txBox="1">
            <a:spLocks/>
          </p:cNvSpPr>
          <p:nvPr/>
        </p:nvSpPr>
        <p:spPr bwMode="auto">
          <a:xfrm>
            <a:off x="518160" y="6006707"/>
            <a:ext cx="9144000" cy="63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5" tIns="91425" rIns="91425" bIns="91425" numCol="1" anchor="b" anchorCtr="0" compatLnSpc="1">
            <a:prstTxWarp prst="textNoShape">
              <a:avLst/>
            </a:prstTxWarp>
          </a:bodyPr>
          <a:lstStyle>
            <a:def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algn="l" rtl="0" eaLnBrk="0" fontAlgn="base" hangingPunct="0">
              <a:spcBef>
                <a:spcPts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 panose="020B0604020202020204" pitchFamily="34" charset="0"/>
                <a:rtl val="0"/>
              </a:defRPr>
            </a:lvl1pPr>
            <a:lvl2pPr algn="l" rtl="0" eaLnBrk="0" fontAlgn="base" hangingPunct="0">
              <a:spcBef>
                <a:spcPts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 panose="020B0604020202020204" pitchFamily="34" charset="0"/>
                <a:rtl val="0"/>
              </a:defRPr>
            </a:lvl2pPr>
            <a:lvl3pPr algn="l" rtl="0" eaLnBrk="0" fontAlgn="base" hangingPunct="0">
              <a:spcBef>
                <a:spcPts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algn="l" rtl="0" eaLnBrk="0" fontAlgn="base" hangingPunct="0">
              <a:spcBef>
                <a:spcPts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algn="l" rtl="0" eaLnBrk="0" fontAlgn="base" hangingPunct="0">
              <a:spcBef>
                <a:spcPts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457200" algn="l" rtl="0" eaLnBrk="0" fontAlgn="base" hangingPunct="0">
              <a:spcBef>
                <a:spcPts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914400" algn="l" rtl="0" eaLnBrk="0" fontAlgn="base" hangingPunct="0">
              <a:spcBef>
                <a:spcPts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1371600" algn="l" rtl="0" eaLnBrk="0" fontAlgn="base" hangingPunct="0">
              <a:spcBef>
                <a:spcPts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1828800" algn="l" rtl="0" eaLnBrk="0" fontAlgn="base" hangingPunct="0">
              <a:spcBef>
                <a:spcPts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Tx/>
              <a:buFontTx/>
              <a:buNone/>
              <a:tabLst/>
              <a:defRPr/>
            </a:pPr>
            <a:r>
              <a:rPr kumimoji="0" lang="en-US" altLang="en-US" sz="1100" b="1" i="1" u="none" strike="noStrike" kern="0" cap="none" spc="30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Montserrat" panose="00000800000000000000" pitchFamily="50" charset="0"/>
                <a:cs typeface="Arial" panose="020B0604020202020204" pitchFamily="34" charset="0"/>
                <a:sym typeface="Arial" panose="020B0604020202020204" pitchFamily="34" charset="0"/>
                <a:rtl val="0"/>
              </a:rPr>
              <a:t>SOURCE: Moody’s Analytics CRE</a:t>
            </a:r>
          </a:p>
        </p:txBody>
      </p:sp>
    </p:spTree>
    <p:extLst>
      <p:ext uri="{BB962C8B-B14F-4D97-AF65-F5344CB8AC3E}">
        <p14:creationId xmlns:p14="http://schemas.microsoft.com/office/powerpoint/2010/main" val="397850524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61962" y="287039"/>
            <a:ext cx="11268075" cy="553998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defTabSz="914400">
              <a:buClr>
                <a:srgbClr val="FFFFFF"/>
              </a:buClr>
            </a:pPr>
            <a:r>
              <a:rPr lang="en-US" sz="2800" b="1" spc="300" dirty="0">
                <a:solidFill>
                  <a:srgbClr val="44546A"/>
                </a:solidFill>
                <a:latin typeface="Montserrat" panose="00000800000000000000" pitchFamily="50" charset="0"/>
                <a:cs typeface="Arial" panose="020B0604020202020204" pitchFamily="34" charset="0"/>
              </a:rPr>
              <a:t>Office Utilization Rate Tops 50% (Finally)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A2A254B1-E4B1-4F78-9E98-234265AF960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2981" y="1769030"/>
            <a:ext cx="10686665" cy="3319939"/>
          </a:xfrm>
          <a:prstGeom prst="rect">
            <a:avLst/>
          </a:prstGeom>
        </p:spPr>
      </p:pic>
      <p:sp>
        <p:nvSpPr>
          <p:cNvPr id="5" name="Shape 32">
            <a:extLst>
              <a:ext uri="{FF2B5EF4-FFF2-40B4-BE49-F238E27FC236}">
                <a16:creationId xmlns:a16="http://schemas.microsoft.com/office/drawing/2014/main" id="{F18DDAB0-ABAD-4A81-A78A-6DCB84DDE7E6}"/>
              </a:ext>
            </a:extLst>
          </p:cNvPr>
          <p:cNvSpPr txBox="1">
            <a:spLocks/>
          </p:cNvSpPr>
          <p:nvPr/>
        </p:nvSpPr>
        <p:spPr bwMode="auto">
          <a:xfrm>
            <a:off x="518160" y="6006707"/>
            <a:ext cx="9144000" cy="63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5" tIns="91425" rIns="91425" bIns="91425" numCol="1" anchor="b" anchorCtr="0" compatLnSpc="1">
            <a:prstTxWarp prst="textNoShape">
              <a:avLst/>
            </a:prstTxWarp>
          </a:bodyPr>
          <a:lstStyle>
            <a:def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algn="l" rtl="0" eaLnBrk="0" fontAlgn="base" hangingPunct="0">
              <a:spcBef>
                <a:spcPts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 panose="020B0604020202020204" pitchFamily="34" charset="0"/>
                <a:rtl val="0"/>
              </a:defRPr>
            </a:lvl1pPr>
            <a:lvl2pPr algn="l" rtl="0" eaLnBrk="0" fontAlgn="base" hangingPunct="0">
              <a:spcBef>
                <a:spcPts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 panose="020B0604020202020204" pitchFamily="34" charset="0"/>
                <a:rtl val="0"/>
              </a:defRPr>
            </a:lvl2pPr>
            <a:lvl3pPr algn="l" rtl="0" eaLnBrk="0" fontAlgn="base" hangingPunct="0">
              <a:spcBef>
                <a:spcPts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algn="l" rtl="0" eaLnBrk="0" fontAlgn="base" hangingPunct="0">
              <a:spcBef>
                <a:spcPts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algn="l" rtl="0" eaLnBrk="0" fontAlgn="base" hangingPunct="0">
              <a:spcBef>
                <a:spcPts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457200" algn="l" rtl="0" eaLnBrk="0" fontAlgn="base" hangingPunct="0">
              <a:spcBef>
                <a:spcPts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914400" algn="l" rtl="0" eaLnBrk="0" fontAlgn="base" hangingPunct="0">
              <a:spcBef>
                <a:spcPts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1371600" algn="l" rtl="0" eaLnBrk="0" fontAlgn="base" hangingPunct="0">
              <a:spcBef>
                <a:spcPts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1828800" algn="l" rtl="0" eaLnBrk="0" fontAlgn="base" hangingPunct="0">
              <a:spcBef>
                <a:spcPts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Tx/>
              <a:buFontTx/>
              <a:buNone/>
              <a:tabLst/>
              <a:defRPr/>
            </a:pPr>
            <a:r>
              <a:rPr kumimoji="0" lang="en-US" altLang="en-US" sz="1100" b="1" i="1" u="none" strike="noStrike" kern="0" cap="none" spc="30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Montserrat" panose="00000800000000000000" pitchFamily="50" charset="0"/>
                <a:cs typeface="Arial" panose="020B0604020202020204" pitchFamily="34" charset="0"/>
                <a:sym typeface="Arial" panose="020B0604020202020204" pitchFamily="34" charset="0"/>
                <a:rtl val="0"/>
              </a:rPr>
              <a:t>SOURCE: Moody’s Analytics CRE</a:t>
            </a:r>
          </a:p>
        </p:txBody>
      </p:sp>
    </p:spTree>
    <p:extLst>
      <p:ext uri="{BB962C8B-B14F-4D97-AF65-F5344CB8AC3E}">
        <p14:creationId xmlns:p14="http://schemas.microsoft.com/office/powerpoint/2010/main" val="78295275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61962" y="287039"/>
            <a:ext cx="11268075" cy="1214502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defTabSz="914400">
              <a:buClr>
                <a:srgbClr val="FFFFFF"/>
              </a:buClr>
            </a:pPr>
            <a:r>
              <a:rPr lang="en-US" sz="2800" b="1" spc="300" dirty="0">
                <a:solidFill>
                  <a:srgbClr val="44546A"/>
                </a:solidFill>
                <a:latin typeface="Montserrat" panose="00000800000000000000" pitchFamily="50" charset="0"/>
                <a:cs typeface="Arial" panose="020B0604020202020204" pitchFamily="34" charset="0"/>
              </a:rPr>
              <a:t>Reduction of Space Isolated to Certain Tenant Types so Far (US Gov’t Been at It for a While)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930AD4C-F75C-477D-A92C-9BC2F76920B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8099" y="1905801"/>
            <a:ext cx="10435711" cy="3438471"/>
          </a:xfrm>
          <a:prstGeom prst="rect">
            <a:avLst/>
          </a:prstGeom>
        </p:spPr>
      </p:pic>
      <p:sp>
        <p:nvSpPr>
          <p:cNvPr id="7" name="Shape 32">
            <a:extLst>
              <a:ext uri="{FF2B5EF4-FFF2-40B4-BE49-F238E27FC236}">
                <a16:creationId xmlns:a16="http://schemas.microsoft.com/office/drawing/2014/main" id="{6ACCF4CB-18DE-48F6-B88C-76BADA8E890B}"/>
              </a:ext>
            </a:extLst>
          </p:cNvPr>
          <p:cNvSpPr txBox="1">
            <a:spLocks/>
          </p:cNvSpPr>
          <p:nvPr/>
        </p:nvSpPr>
        <p:spPr bwMode="auto">
          <a:xfrm>
            <a:off x="518160" y="6006707"/>
            <a:ext cx="9144000" cy="63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5" tIns="91425" rIns="91425" bIns="91425" numCol="1" anchor="b" anchorCtr="0" compatLnSpc="1">
            <a:prstTxWarp prst="textNoShape">
              <a:avLst/>
            </a:prstTxWarp>
          </a:bodyPr>
          <a:lstStyle>
            <a:def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algn="l" rtl="0" eaLnBrk="0" fontAlgn="base" hangingPunct="0">
              <a:spcBef>
                <a:spcPts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 panose="020B0604020202020204" pitchFamily="34" charset="0"/>
                <a:rtl val="0"/>
              </a:defRPr>
            </a:lvl1pPr>
            <a:lvl2pPr algn="l" rtl="0" eaLnBrk="0" fontAlgn="base" hangingPunct="0">
              <a:spcBef>
                <a:spcPts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 panose="020B0604020202020204" pitchFamily="34" charset="0"/>
                <a:rtl val="0"/>
              </a:defRPr>
            </a:lvl2pPr>
            <a:lvl3pPr algn="l" rtl="0" eaLnBrk="0" fontAlgn="base" hangingPunct="0">
              <a:spcBef>
                <a:spcPts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algn="l" rtl="0" eaLnBrk="0" fontAlgn="base" hangingPunct="0">
              <a:spcBef>
                <a:spcPts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algn="l" rtl="0" eaLnBrk="0" fontAlgn="base" hangingPunct="0">
              <a:spcBef>
                <a:spcPts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457200" algn="l" rtl="0" eaLnBrk="0" fontAlgn="base" hangingPunct="0">
              <a:spcBef>
                <a:spcPts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914400" algn="l" rtl="0" eaLnBrk="0" fontAlgn="base" hangingPunct="0">
              <a:spcBef>
                <a:spcPts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1371600" algn="l" rtl="0" eaLnBrk="0" fontAlgn="base" hangingPunct="0">
              <a:spcBef>
                <a:spcPts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1828800" algn="l" rtl="0" eaLnBrk="0" fontAlgn="base" hangingPunct="0">
              <a:spcBef>
                <a:spcPts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Tx/>
              <a:buFontTx/>
              <a:buNone/>
              <a:tabLst/>
              <a:defRPr/>
            </a:pPr>
            <a:r>
              <a:rPr kumimoji="0" lang="en-US" altLang="en-US" sz="1100" b="1" i="1" u="none" strike="noStrike" kern="0" cap="none" spc="30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Montserrat" panose="00000800000000000000" pitchFamily="50" charset="0"/>
                <a:cs typeface="Arial" panose="020B0604020202020204" pitchFamily="34" charset="0"/>
                <a:sym typeface="Arial" panose="020B0604020202020204" pitchFamily="34" charset="0"/>
                <a:rtl val="0"/>
              </a:rPr>
              <a:t>SOURCE: Moody’s Analytics CRE</a:t>
            </a:r>
          </a:p>
        </p:txBody>
      </p:sp>
    </p:spTree>
    <p:extLst>
      <p:ext uri="{BB962C8B-B14F-4D97-AF65-F5344CB8AC3E}">
        <p14:creationId xmlns:p14="http://schemas.microsoft.com/office/powerpoint/2010/main" val="40781310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61962" y="287039"/>
            <a:ext cx="11268075" cy="553998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defTabSz="914400">
              <a:buClr>
                <a:srgbClr val="FFFFFF"/>
              </a:buClr>
            </a:pPr>
            <a:r>
              <a:rPr lang="en-US" sz="2800" b="1" spc="300" dirty="0">
                <a:solidFill>
                  <a:srgbClr val="44546A"/>
                </a:solidFill>
                <a:latin typeface="Montserrat" panose="00000800000000000000" pitchFamily="50" charset="0"/>
                <a:cs typeface="Arial" panose="020B0604020202020204" pitchFamily="34" charset="0"/>
              </a:rPr>
              <a:t>See Differentiation in Office in Different Ways</a:t>
            </a:r>
          </a:p>
        </p:txBody>
      </p:sp>
      <p:sp>
        <p:nvSpPr>
          <p:cNvPr id="9" name="Rectangle 8"/>
          <p:cNvSpPr/>
          <p:nvPr/>
        </p:nvSpPr>
        <p:spPr>
          <a:xfrm>
            <a:off x="743397" y="5166302"/>
            <a:ext cx="3474720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Source: </a:t>
            </a: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Kastle Systems</a:t>
            </a:r>
            <a:endParaRPr kumimoji="0" lang="en-US" sz="1000" b="0" i="1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5EB7E20-BCB7-4CA5-B76D-6EB0A0FD2EA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7495" y="1445477"/>
            <a:ext cx="9597009" cy="4554353"/>
          </a:xfrm>
          <a:prstGeom prst="rect">
            <a:avLst/>
          </a:prstGeom>
        </p:spPr>
      </p:pic>
      <p:sp>
        <p:nvSpPr>
          <p:cNvPr id="6" name="Shape 32">
            <a:extLst>
              <a:ext uri="{FF2B5EF4-FFF2-40B4-BE49-F238E27FC236}">
                <a16:creationId xmlns:a16="http://schemas.microsoft.com/office/drawing/2014/main" id="{EC875241-BC32-46D4-A30F-834EDB49796C}"/>
              </a:ext>
            </a:extLst>
          </p:cNvPr>
          <p:cNvSpPr txBox="1">
            <a:spLocks/>
          </p:cNvSpPr>
          <p:nvPr/>
        </p:nvSpPr>
        <p:spPr bwMode="auto">
          <a:xfrm>
            <a:off x="518160" y="6006707"/>
            <a:ext cx="9144000" cy="63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5" tIns="91425" rIns="91425" bIns="91425" numCol="1" anchor="b" anchorCtr="0" compatLnSpc="1">
            <a:prstTxWarp prst="textNoShape">
              <a:avLst/>
            </a:prstTxWarp>
          </a:bodyPr>
          <a:lstStyle>
            <a:def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algn="l" rtl="0" eaLnBrk="0" fontAlgn="base" hangingPunct="0">
              <a:spcBef>
                <a:spcPts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 panose="020B0604020202020204" pitchFamily="34" charset="0"/>
                <a:rtl val="0"/>
              </a:defRPr>
            </a:lvl1pPr>
            <a:lvl2pPr algn="l" rtl="0" eaLnBrk="0" fontAlgn="base" hangingPunct="0">
              <a:spcBef>
                <a:spcPts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 panose="020B0604020202020204" pitchFamily="34" charset="0"/>
                <a:rtl val="0"/>
              </a:defRPr>
            </a:lvl2pPr>
            <a:lvl3pPr algn="l" rtl="0" eaLnBrk="0" fontAlgn="base" hangingPunct="0">
              <a:spcBef>
                <a:spcPts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algn="l" rtl="0" eaLnBrk="0" fontAlgn="base" hangingPunct="0">
              <a:spcBef>
                <a:spcPts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algn="l" rtl="0" eaLnBrk="0" fontAlgn="base" hangingPunct="0">
              <a:spcBef>
                <a:spcPts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457200" algn="l" rtl="0" eaLnBrk="0" fontAlgn="base" hangingPunct="0">
              <a:spcBef>
                <a:spcPts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914400" algn="l" rtl="0" eaLnBrk="0" fontAlgn="base" hangingPunct="0">
              <a:spcBef>
                <a:spcPts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1371600" algn="l" rtl="0" eaLnBrk="0" fontAlgn="base" hangingPunct="0">
              <a:spcBef>
                <a:spcPts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1828800" algn="l" rtl="0" eaLnBrk="0" fontAlgn="base" hangingPunct="0">
              <a:spcBef>
                <a:spcPts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Tx/>
              <a:buFontTx/>
              <a:buNone/>
              <a:tabLst/>
              <a:defRPr/>
            </a:pPr>
            <a:r>
              <a:rPr kumimoji="0" lang="en-US" altLang="en-US" sz="1100" b="1" i="1" u="none" strike="noStrike" kern="0" cap="none" spc="30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Montserrat" panose="00000800000000000000" pitchFamily="50" charset="0"/>
                <a:cs typeface="Arial" panose="020B0604020202020204" pitchFamily="34" charset="0"/>
                <a:sym typeface="Arial" panose="020B0604020202020204" pitchFamily="34" charset="0"/>
                <a:rtl val="0"/>
              </a:rPr>
              <a:t>SOURCE: Moody’s Analytics CRE, US BOC</a:t>
            </a:r>
          </a:p>
        </p:txBody>
      </p:sp>
    </p:spTree>
    <p:extLst>
      <p:ext uri="{BB962C8B-B14F-4D97-AF65-F5344CB8AC3E}">
        <p14:creationId xmlns:p14="http://schemas.microsoft.com/office/powerpoint/2010/main" val="276926680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596196" y="309089"/>
            <a:ext cx="11268075" cy="492443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defTabSz="914400">
              <a:buClr>
                <a:srgbClr val="FFFFFF"/>
              </a:buClr>
            </a:pPr>
            <a:r>
              <a:rPr lang="en-US" sz="2800" b="1" spc="300" dirty="0">
                <a:solidFill>
                  <a:srgbClr val="44546A"/>
                </a:solidFill>
                <a:latin typeface="Montserrat" panose="00000800000000000000" pitchFamily="50" charset="0"/>
                <a:cs typeface="Arial" panose="020B0604020202020204" pitchFamily="34" charset="0"/>
              </a:rPr>
              <a:t>Multifamily Showing Cracks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1404E33-F24E-4A48-931E-C757133A3F33}"/>
              </a:ext>
            </a:extLst>
          </p:cNvPr>
          <p:cNvSpPr txBox="1"/>
          <p:nvPr/>
        </p:nvSpPr>
        <p:spPr>
          <a:xfrm>
            <a:off x="883920" y="6162624"/>
            <a:ext cx="6734097" cy="16158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0" i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Sources: Moody’s Analytics Q1 2023 Preliminary Trends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B82F384-3F1C-424D-8546-75DD4CF723C8}"/>
              </a:ext>
            </a:extLst>
          </p:cNvPr>
          <p:cNvSpPr txBox="1"/>
          <p:nvPr/>
        </p:nvSpPr>
        <p:spPr>
          <a:xfrm>
            <a:off x="461962" y="1102002"/>
            <a:ext cx="10708958" cy="184665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4175A9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Strained by supply, affordability issues, very tight asset pricing</a:t>
            </a:r>
          </a:p>
          <a:p>
            <a:pPr marL="45720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B234F44-E086-4EA0-B48D-CCF3F40A740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62050" y="2057400"/>
            <a:ext cx="9867900" cy="3267075"/>
          </a:xfrm>
          <a:prstGeom prst="rect">
            <a:avLst/>
          </a:prstGeom>
        </p:spPr>
      </p:pic>
      <p:sp>
        <p:nvSpPr>
          <p:cNvPr id="7" name="Shape 32">
            <a:extLst>
              <a:ext uri="{FF2B5EF4-FFF2-40B4-BE49-F238E27FC236}">
                <a16:creationId xmlns:a16="http://schemas.microsoft.com/office/drawing/2014/main" id="{E2E81C02-FBA8-4A86-A4CB-AE22C78368DB}"/>
              </a:ext>
            </a:extLst>
          </p:cNvPr>
          <p:cNvSpPr txBox="1">
            <a:spLocks/>
          </p:cNvSpPr>
          <p:nvPr/>
        </p:nvSpPr>
        <p:spPr bwMode="auto">
          <a:xfrm>
            <a:off x="518160" y="6006707"/>
            <a:ext cx="9144000" cy="63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5" tIns="91425" rIns="91425" bIns="91425" numCol="1" anchor="b" anchorCtr="0" compatLnSpc="1">
            <a:prstTxWarp prst="textNoShape">
              <a:avLst/>
            </a:prstTxWarp>
          </a:bodyPr>
          <a:lstStyle>
            <a:def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algn="l" rtl="0" eaLnBrk="0" fontAlgn="base" hangingPunct="0">
              <a:spcBef>
                <a:spcPts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 panose="020B0604020202020204" pitchFamily="34" charset="0"/>
                <a:rtl val="0"/>
              </a:defRPr>
            </a:lvl1pPr>
            <a:lvl2pPr algn="l" rtl="0" eaLnBrk="0" fontAlgn="base" hangingPunct="0">
              <a:spcBef>
                <a:spcPts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 panose="020B0604020202020204" pitchFamily="34" charset="0"/>
                <a:rtl val="0"/>
              </a:defRPr>
            </a:lvl2pPr>
            <a:lvl3pPr algn="l" rtl="0" eaLnBrk="0" fontAlgn="base" hangingPunct="0">
              <a:spcBef>
                <a:spcPts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algn="l" rtl="0" eaLnBrk="0" fontAlgn="base" hangingPunct="0">
              <a:spcBef>
                <a:spcPts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algn="l" rtl="0" eaLnBrk="0" fontAlgn="base" hangingPunct="0">
              <a:spcBef>
                <a:spcPts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457200" algn="l" rtl="0" eaLnBrk="0" fontAlgn="base" hangingPunct="0">
              <a:spcBef>
                <a:spcPts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914400" algn="l" rtl="0" eaLnBrk="0" fontAlgn="base" hangingPunct="0">
              <a:spcBef>
                <a:spcPts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1371600" algn="l" rtl="0" eaLnBrk="0" fontAlgn="base" hangingPunct="0">
              <a:spcBef>
                <a:spcPts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1828800" algn="l" rtl="0" eaLnBrk="0" fontAlgn="base" hangingPunct="0">
              <a:spcBef>
                <a:spcPts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Tx/>
              <a:buFontTx/>
              <a:buNone/>
              <a:tabLst/>
              <a:defRPr/>
            </a:pPr>
            <a:r>
              <a:rPr kumimoji="0" lang="en-US" altLang="en-US" sz="1100" b="1" i="1" u="none" strike="noStrike" kern="0" cap="none" spc="30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Montserrat" panose="00000800000000000000" pitchFamily="50" charset="0"/>
                <a:cs typeface="Arial" panose="020B0604020202020204" pitchFamily="34" charset="0"/>
                <a:sym typeface="Arial" panose="020B0604020202020204" pitchFamily="34" charset="0"/>
                <a:rtl val="0"/>
              </a:rPr>
              <a:t>SOURCE: Moody’s Analytics CRE</a:t>
            </a:r>
          </a:p>
        </p:txBody>
      </p:sp>
    </p:spTree>
    <p:extLst>
      <p:ext uri="{BB962C8B-B14F-4D97-AF65-F5344CB8AC3E}">
        <p14:creationId xmlns:p14="http://schemas.microsoft.com/office/powerpoint/2010/main" val="40226771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617520" y="1295873"/>
            <a:ext cx="7900837" cy="591581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pPr defTabSz="914400">
              <a:buClr>
                <a:srgbClr val="FFFFFF"/>
              </a:buClr>
            </a:pPr>
            <a:r>
              <a:rPr lang="en-US" sz="2800" b="1" spc="300" dirty="0">
                <a:solidFill>
                  <a:srgbClr val="44546A"/>
                </a:solidFill>
                <a:latin typeface="Montserrat" panose="00000800000000000000" pitchFamily="50" charset="0"/>
                <a:cs typeface="Arial" panose="020B0604020202020204" pitchFamily="34" charset="0"/>
              </a:rPr>
              <a:t>Record Supply is Coming</a:t>
            </a:r>
            <a:br>
              <a:rPr lang="en-US" sz="2800" b="1" spc="300" dirty="0">
                <a:solidFill>
                  <a:srgbClr val="44546A"/>
                </a:solidFill>
                <a:latin typeface="Montserrat" panose="00000800000000000000" pitchFamily="50" charset="0"/>
                <a:cs typeface="Arial" panose="020B0604020202020204" pitchFamily="34" charset="0"/>
              </a:rPr>
            </a:br>
            <a:br>
              <a:rPr lang="en-US" sz="2800" b="1" spc="300" dirty="0">
                <a:solidFill>
                  <a:srgbClr val="44546A"/>
                </a:solidFill>
                <a:latin typeface="Montserrat" panose="00000800000000000000" pitchFamily="50" charset="0"/>
                <a:cs typeface="Arial" panose="020B0604020202020204" pitchFamily="34" charset="0"/>
              </a:rPr>
            </a:br>
            <a:br>
              <a:rPr lang="en-US" sz="2800" b="1" spc="300" dirty="0">
                <a:solidFill>
                  <a:srgbClr val="44546A"/>
                </a:solidFill>
                <a:latin typeface="Montserrat" panose="00000800000000000000" pitchFamily="50" charset="0"/>
                <a:cs typeface="Arial" panose="020B0604020202020204" pitchFamily="34" charset="0"/>
              </a:rPr>
            </a:br>
            <a:br>
              <a:rPr lang="en-US" sz="2800" b="1" spc="300" dirty="0">
                <a:solidFill>
                  <a:srgbClr val="44546A"/>
                </a:solidFill>
                <a:latin typeface="Montserrat" panose="00000800000000000000" pitchFamily="50" charset="0"/>
                <a:cs typeface="Arial" panose="020B0604020202020204" pitchFamily="34" charset="0"/>
              </a:rPr>
            </a:br>
            <a:br>
              <a:rPr lang="en-US" sz="2800" b="1" spc="300" dirty="0">
                <a:solidFill>
                  <a:srgbClr val="44546A"/>
                </a:solidFill>
                <a:latin typeface="Montserrat" panose="00000800000000000000" pitchFamily="50" charset="0"/>
                <a:cs typeface="Arial" panose="020B0604020202020204" pitchFamily="34" charset="0"/>
              </a:rPr>
            </a:br>
            <a:br>
              <a:rPr lang="en-US" sz="2800" b="1" spc="300" dirty="0">
                <a:solidFill>
                  <a:srgbClr val="44546A"/>
                </a:solidFill>
                <a:latin typeface="Montserrat" panose="00000800000000000000" pitchFamily="50" charset="0"/>
                <a:cs typeface="Arial" panose="020B0604020202020204" pitchFamily="34" charset="0"/>
              </a:rPr>
            </a:br>
            <a:r>
              <a:rPr lang="en-US" sz="2800" b="1" spc="300" dirty="0">
                <a:solidFill>
                  <a:srgbClr val="44546A"/>
                </a:solidFill>
                <a:latin typeface="Montserrat" panose="00000800000000000000" pitchFamily="50" charset="0"/>
                <a:cs typeface="Arial" panose="020B0604020202020204" pitchFamily="34" charset="0"/>
              </a:rPr>
              <a:t>		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972F8C3E-6184-4E30-9CCB-66E01B51618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8160" y="1797464"/>
            <a:ext cx="7269480" cy="4369422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245E119C-8822-4245-BC95-EBD4168DB86E}"/>
              </a:ext>
            </a:extLst>
          </p:cNvPr>
          <p:cNvSpPr txBox="1"/>
          <p:nvPr/>
        </p:nvSpPr>
        <p:spPr>
          <a:xfrm>
            <a:off x="8054741" y="1887454"/>
            <a:ext cx="3967161" cy="384720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The pipeline is large but…</a:t>
            </a:r>
          </a:p>
          <a:p>
            <a:pPr marL="800100" marR="0" lvl="1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It is mostly due to lower than average deliveries in 2022</a:t>
            </a:r>
          </a:p>
          <a:p>
            <a:pPr marL="1257300" marR="0" lvl="2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Labor, materials, uncertainty, financing cost</a:t>
            </a:r>
          </a:p>
          <a:p>
            <a:pPr marL="1257300" marR="0" lvl="2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800100" marR="0" lvl="1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The two year avg. (’22-’23) will be fairly average</a:t>
            </a:r>
          </a:p>
          <a:p>
            <a:pPr marL="45720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51BD240-82F0-43AE-AAB4-1E2CB91F2419}"/>
              </a:ext>
            </a:extLst>
          </p:cNvPr>
          <p:cNvSpPr/>
          <p:nvPr/>
        </p:nvSpPr>
        <p:spPr>
          <a:xfrm>
            <a:off x="529804" y="5920665"/>
            <a:ext cx="1681871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Source: Moody’s Analytics</a:t>
            </a:r>
          </a:p>
        </p:txBody>
      </p:sp>
      <p:sp>
        <p:nvSpPr>
          <p:cNvPr id="9" name="Shape 32">
            <a:extLst>
              <a:ext uri="{FF2B5EF4-FFF2-40B4-BE49-F238E27FC236}">
                <a16:creationId xmlns:a16="http://schemas.microsoft.com/office/drawing/2014/main" id="{3E30F687-8C29-4023-910A-E6BAA7B45463}"/>
              </a:ext>
            </a:extLst>
          </p:cNvPr>
          <p:cNvSpPr txBox="1">
            <a:spLocks/>
          </p:cNvSpPr>
          <p:nvPr/>
        </p:nvSpPr>
        <p:spPr bwMode="auto">
          <a:xfrm>
            <a:off x="518160" y="6006707"/>
            <a:ext cx="9144000" cy="63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5" tIns="91425" rIns="91425" bIns="91425" numCol="1" anchor="b" anchorCtr="0" compatLnSpc="1">
            <a:prstTxWarp prst="textNoShape">
              <a:avLst/>
            </a:prstTxWarp>
          </a:bodyPr>
          <a:lstStyle>
            <a:def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algn="l" rtl="0" eaLnBrk="0" fontAlgn="base" hangingPunct="0">
              <a:spcBef>
                <a:spcPts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 panose="020B0604020202020204" pitchFamily="34" charset="0"/>
                <a:rtl val="0"/>
              </a:defRPr>
            </a:lvl1pPr>
            <a:lvl2pPr algn="l" rtl="0" eaLnBrk="0" fontAlgn="base" hangingPunct="0">
              <a:spcBef>
                <a:spcPts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 panose="020B0604020202020204" pitchFamily="34" charset="0"/>
                <a:rtl val="0"/>
              </a:defRPr>
            </a:lvl2pPr>
            <a:lvl3pPr algn="l" rtl="0" eaLnBrk="0" fontAlgn="base" hangingPunct="0">
              <a:spcBef>
                <a:spcPts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algn="l" rtl="0" eaLnBrk="0" fontAlgn="base" hangingPunct="0">
              <a:spcBef>
                <a:spcPts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algn="l" rtl="0" eaLnBrk="0" fontAlgn="base" hangingPunct="0">
              <a:spcBef>
                <a:spcPts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457200" algn="l" rtl="0" eaLnBrk="0" fontAlgn="base" hangingPunct="0">
              <a:spcBef>
                <a:spcPts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914400" algn="l" rtl="0" eaLnBrk="0" fontAlgn="base" hangingPunct="0">
              <a:spcBef>
                <a:spcPts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1371600" algn="l" rtl="0" eaLnBrk="0" fontAlgn="base" hangingPunct="0">
              <a:spcBef>
                <a:spcPts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1828800" algn="l" rtl="0" eaLnBrk="0" fontAlgn="base" hangingPunct="0">
              <a:spcBef>
                <a:spcPts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Tx/>
              <a:buFontTx/>
              <a:buNone/>
              <a:tabLst/>
              <a:defRPr/>
            </a:pPr>
            <a:r>
              <a:rPr kumimoji="0" lang="en-US" altLang="en-US" sz="1100" b="1" i="1" u="none" strike="noStrike" kern="0" cap="none" spc="30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Montserrat" panose="00000800000000000000" pitchFamily="50" charset="0"/>
                <a:cs typeface="Arial" panose="020B0604020202020204" pitchFamily="34" charset="0"/>
                <a:sym typeface="Arial" panose="020B0604020202020204" pitchFamily="34" charset="0"/>
                <a:rtl val="0"/>
              </a:rPr>
              <a:t>SOURCE: Moody’s Analytics CRE</a:t>
            </a:r>
          </a:p>
        </p:txBody>
      </p:sp>
    </p:spTree>
    <p:extLst>
      <p:ext uri="{BB962C8B-B14F-4D97-AF65-F5344CB8AC3E}">
        <p14:creationId xmlns:p14="http://schemas.microsoft.com/office/powerpoint/2010/main" val="175965808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61962" y="245818"/>
            <a:ext cx="11268075" cy="3113399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defTabSz="914400">
              <a:buClr>
                <a:srgbClr val="FFFFFF"/>
              </a:buClr>
            </a:pPr>
            <a:r>
              <a:rPr lang="en-US" sz="2800" b="1" spc="300" dirty="0">
                <a:solidFill>
                  <a:srgbClr val="44546A"/>
                </a:solidFill>
                <a:latin typeface="Montserrat" panose="00000800000000000000" pitchFamily="50" charset="0"/>
                <a:cs typeface="Arial" panose="020B0604020202020204" pitchFamily="34" charset="0"/>
              </a:rPr>
              <a:t>Affordability Pressure</a:t>
            </a:r>
            <a:br>
              <a:rPr lang="en-US" sz="2800" b="1" spc="300" dirty="0">
                <a:solidFill>
                  <a:srgbClr val="44546A"/>
                </a:solidFill>
                <a:latin typeface="Montserrat" panose="00000800000000000000" pitchFamily="50" charset="0"/>
                <a:cs typeface="Arial" panose="020B0604020202020204" pitchFamily="34" charset="0"/>
              </a:rPr>
            </a:br>
            <a:br>
              <a:rPr lang="en-US" sz="2800" b="1" spc="300" dirty="0">
                <a:solidFill>
                  <a:srgbClr val="44546A"/>
                </a:solidFill>
                <a:latin typeface="Montserrat" panose="00000800000000000000" pitchFamily="50" charset="0"/>
                <a:cs typeface="Arial" panose="020B0604020202020204" pitchFamily="34" charset="0"/>
              </a:rPr>
            </a:br>
            <a:br>
              <a:rPr lang="en-US" sz="2800" b="1" spc="300" dirty="0">
                <a:solidFill>
                  <a:srgbClr val="44546A"/>
                </a:solidFill>
                <a:latin typeface="Montserrat" panose="00000800000000000000" pitchFamily="50" charset="0"/>
                <a:cs typeface="Arial" panose="020B0604020202020204" pitchFamily="34" charset="0"/>
              </a:rPr>
            </a:br>
            <a:br>
              <a:rPr lang="en-US" sz="2800" b="1" spc="300" dirty="0">
                <a:solidFill>
                  <a:srgbClr val="44546A"/>
                </a:solidFill>
                <a:latin typeface="Montserrat" panose="00000800000000000000" pitchFamily="50" charset="0"/>
                <a:cs typeface="Arial" panose="020B0604020202020204" pitchFamily="34" charset="0"/>
              </a:rPr>
            </a:br>
            <a:br>
              <a:rPr lang="en-US" sz="2800" b="1" spc="300" dirty="0">
                <a:solidFill>
                  <a:srgbClr val="44546A"/>
                </a:solidFill>
                <a:latin typeface="Montserrat" panose="00000800000000000000" pitchFamily="50" charset="0"/>
                <a:cs typeface="Arial" panose="020B0604020202020204" pitchFamily="34" charset="0"/>
              </a:rPr>
            </a:br>
            <a:br>
              <a:rPr lang="en-US" sz="2800" b="1" spc="300" dirty="0">
                <a:solidFill>
                  <a:srgbClr val="44546A"/>
                </a:solidFill>
                <a:latin typeface="Montserrat" panose="00000800000000000000" pitchFamily="50" charset="0"/>
                <a:cs typeface="Arial" panose="020B0604020202020204" pitchFamily="34" charset="0"/>
              </a:rPr>
            </a:br>
            <a:r>
              <a:rPr lang="en-US" sz="2800" b="1" spc="300" dirty="0">
                <a:solidFill>
                  <a:srgbClr val="44546A"/>
                </a:solidFill>
                <a:latin typeface="Montserrat" panose="00000800000000000000" pitchFamily="50" charset="0"/>
                <a:cs typeface="Arial" panose="020B0604020202020204" pitchFamily="34" charset="0"/>
              </a:rPr>
              <a:t>		</a:t>
            </a:r>
          </a:p>
        </p:txBody>
      </p:sp>
      <p:sp>
        <p:nvSpPr>
          <p:cNvPr id="5" name="Content Placeholder 1">
            <a:extLst>
              <a:ext uri="{FF2B5EF4-FFF2-40B4-BE49-F238E27FC236}">
                <a16:creationId xmlns:a16="http://schemas.microsoft.com/office/drawing/2014/main" id="{AD2BF197-E615-47C0-B3B5-80CEB9B062B9}"/>
              </a:ext>
            </a:extLst>
          </p:cNvPr>
          <p:cNvSpPr txBox="1">
            <a:spLocks/>
          </p:cNvSpPr>
          <p:nvPr/>
        </p:nvSpPr>
        <p:spPr>
          <a:xfrm>
            <a:off x="461962" y="1051560"/>
            <a:ext cx="10948036" cy="594360"/>
          </a:xfrm>
          <a:prstGeom prst="rect">
            <a:avLst/>
          </a:prstGeom>
        </p:spPr>
        <p:txBody>
          <a:bodyPr/>
          <a:lstStyle>
            <a:lvl1pPr marL="0" indent="0" algn="l" defTabSz="685800" rtl="0" eaLnBrk="1" latinLnBrk="0" hangingPunct="1">
              <a:lnSpc>
                <a:spcPct val="100000"/>
              </a:lnSpc>
              <a:spcBef>
                <a:spcPts val="1350"/>
              </a:spcBef>
              <a:buClr>
                <a:schemeClr val="tx1"/>
              </a:buClr>
              <a:buFont typeface="Arial" panose="020B0604020202020204" pitchFamily="34" charset="0"/>
              <a:buNone/>
              <a:defRPr sz="21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 marL="216694" indent="-216694" algn="l" defTabSz="685800" rtl="0" eaLnBrk="1" latinLnBrk="0" hangingPunct="1">
              <a:lnSpc>
                <a:spcPct val="100000"/>
              </a:lnSpc>
              <a:spcBef>
                <a:spcPts val="900"/>
              </a:spcBef>
              <a:buClr>
                <a:schemeClr val="tx2"/>
              </a:buClr>
              <a:buFont typeface="Arial" panose="020B0604020202020204" pitchFamily="34" charset="0"/>
              <a:buChar char="»"/>
              <a:defRPr sz="18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2pPr>
            <a:lvl3pPr marL="388144" indent="-213122" algn="l" defTabSz="685800" rtl="0" eaLnBrk="1" latinLnBrk="0" hangingPunct="1">
              <a:lnSpc>
                <a:spcPct val="100000"/>
              </a:lnSpc>
              <a:spcBef>
                <a:spcPts val="900"/>
              </a:spcBef>
              <a:buClr>
                <a:schemeClr val="tx2"/>
              </a:buClr>
              <a:buFont typeface="Arial" panose="020B0604020202020204" pitchFamily="34" charset="0"/>
              <a:buChar char="–"/>
              <a:defRPr sz="18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3pPr>
            <a:lvl4pPr marL="559594" indent="-217885" algn="l" defTabSz="685800" rtl="0" eaLnBrk="1" latinLnBrk="0" hangingPunct="1">
              <a:lnSpc>
                <a:spcPct val="100000"/>
              </a:lnSpc>
              <a:spcBef>
                <a:spcPts val="900"/>
              </a:spcBef>
              <a:buClr>
                <a:schemeClr val="tx2"/>
              </a:buClr>
              <a:buFont typeface="Arial" panose="020B0604020202020204" pitchFamily="34" charset="0"/>
              <a:buChar char="›"/>
              <a:defRPr sz="15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4pPr>
            <a:lvl5pPr marL="731044" indent="-216694" algn="l" defTabSz="685800" rtl="0" eaLnBrk="1" latinLnBrk="0" hangingPunct="1">
              <a:lnSpc>
                <a:spcPct val="100000"/>
              </a:lnSpc>
              <a:spcBef>
                <a:spcPts val="900"/>
              </a:spcBef>
              <a:buClr>
                <a:schemeClr val="tx2"/>
              </a:buClr>
              <a:buFont typeface="Arial" panose="020B0604020202020204" pitchFamily="34" charset="0"/>
              <a:buChar char="-"/>
              <a:defRPr sz="15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5022" marR="0" lvl="2" indent="0" algn="l" defTabSz="685800" rtl="0" eaLnBrk="1" fontAlgn="auto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(Body)"/>
              <a:ea typeface="+mn-ea"/>
              <a:cs typeface="+mn-cs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3912E73-769D-4CC9-AED1-CC1C142A0DF3}"/>
              </a:ext>
            </a:extLst>
          </p:cNvPr>
          <p:cNvSpPr/>
          <p:nvPr/>
        </p:nvSpPr>
        <p:spPr>
          <a:xfrm>
            <a:off x="2164080" y="6024870"/>
            <a:ext cx="1681871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Source: Moody’s Analytics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E48934B-FFD3-4B55-BCE0-A0766C9FBEC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55520" y="1680005"/>
            <a:ext cx="7138614" cy="4290763"/>
          </a:xfrm>
          <a:prstGeom prst="rect">
            <a:avLst/>
          </a:prstGeom>
        </p:spPr>
      </p:pic>
      <p:sp>
        <p:nvSpPr>
          <p:cNvPr id="8" name="Title 3">
            <a:extLst>
              <a:ext uri="{FF2B5EF4-FFF2-40B4-BE49-F238E27FC236}">
                <a16:creationId xmlns:a16="http://schemas.microsoft.com/office/drawing/2014/main" id="{C6809F0F-D04C-4722-92EC-57624C5E73C8}"/>
              </a:ext>
            </a:extLst>
          </p:cNvPr>
          <p:cNvSpPr txBox="1">
            <a:spLocks/>
          </p:cNvSpPr>
          <p:nvPr/>
        </p:nvSpPr>
        <p:spPr>
          <a:xfrm>
            <a:off x="461962" y="592885"/>
            <a:ext cx="11268075" cy="13259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172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399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>
                <a:srgbClr val="FFFFFF"/>
              </a:buClr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300" normalizeH="0" baseline="0" noProof="0" dirty="0">
                <a:ln>
                  <a:noFill/>
                </a:ln>
                <a:solidFill>
                  <a:srgbClr val="3E8BA4"/>
                </a:solidFill>
                <a:effectLst/>
                <a:uLnTx/>
                <a:uFillTx/>
                <a:latin typeface="Montserrat" panose="00000800000000000000" pitchFamily="50" charset="0"/>
                <a:ea typeface="+mj-ea"/>
                <a:cs typeface="Arial" panose="020B0604020202020204" pitchFamily="34" charset="0"/>
              </a:rPr>
              <a:t>National level Rent-to-income Ratio crests 30% for first time</a:t>
            </a:r>
          </a:p>
        </p:txBody>
      </p:sp>
      <p:sp>
        <p:nvSpPr>
          <p:cNvPr id="10" name="Shape 32">
            <a:extLst>
              <a:ext uri="{FF2B5EF4-FFF2-40B4-BE49-F238E27FC236}">
                <a16:creationId xmlns:a16="http://schemas.microsoft.com/office/drawing/2014/main" id="{AFBE9EC2-FA65-4082-8F08-853C6521BEF5}"/>
              </a:ext>
            </a:extLst>
          </p:cNvPr>
          <p:cNvSpPr txBox="1">
            <a:spLocks/>
          </p:cNvSpPr>
          <p:nvPr/>
        </p:nvSpPr>
        <p:spPr bwMode="auto">
          <a:xfrm>
            <a:off x="518160" y="6006707"/>
            <a:ext cx="9144000" cy="63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5" tIns="91425" rIns="91425" bIns="91425" numCol="1" anchor="b" anchorCtr="0" compatLnSpc="1">
            <a:prstTxWarp prst="textNoShape">
              <a:avLst/>
            </a:prstTxWarp>
          </a:bodyPr>
          <a:lstStyle>
            <a:def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algn="l" rtl="0" eaLnBrk="0" fontAlgn="base" hangingPunct="0">
              <a:spcBef>
                <a:spcPts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 panose="020B0604020202020204" pitchFamily="34" charset="0"/>
                <a:rtl val="0"/>
              </a:defRPr>
            </a:lvl1pPr>
            <a:lvl2pPr algn="l" rtl="0" eaLnBrk="0" fontAlgn="base" hangingPunct="0">
              <a:spcBef>
                <a:spcPts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 panose="020B0604020202020204" pitchFamily="34" charset="0"/>
                <a:rtl val="0"/>
              </a:defRPr>
            </a:lvl2pPr>
            <a:lvl3pPr algn="l" rtl="0" eaLnBrk="0" fontAlgn="base" hangingPunct="0">
              <a:spcBef>
                <a:spcPts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algn="l" rtl="0" eaLnBrk="0" fontAlgn="base" hangingPunct="0">
              <a:spcBef>
                <a:spcPts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algn="l" rtl="0" eaLnBrk="0" fontAlgn="base" hangingPunct="0">
              <a:spcBef>
                <a:spcPts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457200" algn="l" rtl="0" eaLnBrk="0" fontAlgn="base" hangingPunct="0">
              <a:spcBef>
                <a:spcPts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914400" algn="l" rtl="0" eaLnBrk="0" fontAlgn="base" hangingPunct="0">
              <a:spcBef>
                <a:spcPts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1371600" algn="l" rtl="0" eaLnBrk="0" fontAlgn="base" hangingPunct="0">
              <a:spcBef>
                <a:spcPts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1828800" algn="l" rtl="0" eaLnBrk="0" fontAlgn="base" hangingPunct="0">
              <a:spcBef>
                <a:spcPts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Tx/>
              <a:buFontTx/>
              <a:buNone/>
              <a:tabLst/>
              <a:defRPr/>
            </a:pPr>
            <a:r>
              <a:rPr kumimoji="0" lang="en-US" altLang="en-US" sz="1100" b="1" i="1" u="none" strike="noStrike" kern="0" cap="none" spc="30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Montserrat" panose="00000800000000000000" pitchFamily="50" charset="0"/>
                <a:cs typeface="Arial" panose="020B0604020202020204" pitchFamily="34" charset="0"/>
                <a:sym typeface="Arial" panose="020B0604020202020204" pitchFamily="34" charset="0"/>
                <a:rtl val="0"/>
              </a:rPr>
              <a:t>SOURCE: Moody’s Analytics CRE, BLS, US BOC</a:t>
            </a:r>
          </a:p>
        </p:txBody>
      </p:sp>
    </p:spTree>
    <p:extLst>
      <p:ext uri="{BB962C8B-B14F-4D97-AF65-F5344CB8AC3E}">
        <p14:creationId xmlns:p14="http://schemas.microsoft.com/office/powerpoint/2010/main" val="199444745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82859" y="288353"/>
            <a:ext cx="9729576" cy="615553"/>
          </a:xfrm>
        </p:spPr>
        <p:txBody>
          <a:bodyPr vert="horz" lIns="91440" tIns="45720" rIns="91440" bIns="45720" rtlCol="0" anchor="ctr">
            <a:normAutofit fontScale="92500"/>
          </a:bodyPr>
          <a:lstStyle/>
          <a:p>
            <a:pPr>
              <a:buClr>
                <a:srgbClr val="FFFFFF"/>
              </a:buClr>
            </a:pPr>
            <a:r>
              <a:rPr lang="en-US" sz="2800" b="1" spc="300" dirty="0">
                <a:solidFill>
                  <a:srgbClr val="44546A"/>
                </a:solidFill>
                <a:latin typeface="Montserrat" panose="00000800000000000000" pitchFamily="50" charset="0"/>
                <a:cs typeface="Arial" panose="020B0604020202020204" pitchFamily="34" charset="0"/>
              </a:rPr>
              <a:t>Start Positive: No Recession in 2022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92EB5B9-A0FA-4819-AAC9-151A8EEF70D4}"/>
              </a:ext>
            </a:extLst>
          </p:cNvPr>
          <p:cNvSpPr txBox="1"/>
          <p:nvPr/>
        </p:nvSpPr>
        <p:spPr>
          <a:xfrm>
            <a:off x="9657616" y="3870191"/>
            <a:ext cx="2702560" cy="936505"/>
          </a:xfrm>
          <a:prstGeom prst="rect">
            <a:avLst/>
          </a:prstGeom>
          <a:noFill/>
        </p:spPr>
        <p:txBody>
          <a:bodyPr wrap="square" rtlCol="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500" b="0" i="0" u="none" strike="noStrike" kern="1200" cap="none" spc="0" normalizeH="0" baseline="0" noProof="0" dirty="0">
                <a:ln>
                  <a:noFill/>
                </a:ln>
                <a:solidFill>
                  <a:srgbClr val="58595B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GDP forecast:</a:t>
            </a:r>
            <a:endParaRPr kumimoji="0" lang="en-US" sz="1500" b="0" i="0" u="sng" strike="noStrike" kern="1200" cap="none" spc="0" normalizeH="0" baseline="0" noProof="0" dirty="0">
              <a:ln>
                <a:noFill/>
              </a:ln>
              <a:solidFill>
                <a:srgbClr val="58595B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500" b="0" i="0" u="sng" strike="noStrike" kern="1200" cap="none" spc="0" normalizeH="0" baseline="0" noProof="0" dirty="0">
                <a:ln>
                  <a:noFill/>
                </a:ln>
                <a:solidFill>
                  <a:srgbClr val="58595B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2023</a:t>
            </a:r>
            <a:r>
              <a:rPr kumimoji="0" lang="en-US" sz="1500" b="0" i="0" u="none" strike="noStrike" kern="1200" cap="none" spc="0" normalizeH="0" baseline="0" noProof="0" dirty="0">
                <a:ln>
                  <a:noFill/>
                </a:ln>
                <a:solidFill>
                  <a:srgbClr val="58595B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	</a:t>
            </a:r>
            <a:r>
              <a:rPr kumimoji="0" lang="en-US" sz="1500" b="0" i="0" u="sng" strike="noStrike" kern="1200" cap="none" spc="0" normalizeH="0" baseline="0" noProof="0" dirty="0">
                <a:ln>
                  <a:noFill/>
                </a:ln>
                <a:solidFill>
                  <a:srgbClr val="58595B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2024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500" b="0" i="0" u="none" strike="noStrike" kern="1200" cap="none" spc="0" normalizeH="0" baseline="0" noProof="0" dirty="0">
                <a:ln>
                  <a:noFill/>
                </a:ln>
                <a:solidFill>
                  <a:srgbClr val="58595B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1.23%	2.46%	</a:t>
            </a: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lain" startAt="2022"/>
              <a:tabLst/>
              <a:defRPr/>
            </a:pPr>
            <a:endParaRPr kumimoji="0" lang="en-US" sz="1500" b="0" i="0" u="none" strike="noStrike" kern="1200" cap="none" spc="0" normalizeH="0" baseline="0" noProof="0" dirty="0">
              <a:ln>
                <a:noFill/>
              </a:ln>
              <a:solidFill>
                <a:srgbClr val="58595B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id="{E1520B0B-7EAE-45F5-8678-BE0CC04E312B}"/>
              </a:ext>
            </a:extLst>
          </p:cNvPr>
          <p:cNvGraphicFramePr>
            <a:graphicFrameLocks/>
          </p:cNvGraphicFramePr>
          <p:nvPr/>
        </p:nvGraphicFramePr>
        <p:xfrm>
          <a:off x="1315396" y="1684657"/>
          <a:ext cx="7967435" cy="43710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8" name="Picture 7">
            <a:extLst>
              <a:ext uri="{FF2B5EF4-FFF2-40B4-BE49-F238E27FC236}">
                <a16:creationId xmlns:a16="http://schemas.microsoft.com/office/drawing/2014/main" id="{5CAC7FB3-829C-4531-B014-C92A7E52C3F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431768" y="5349402"/>
            <a:ext cx="1508598" cy="1508598"/>
          </a:xfrm>
          <a:prstGeom prst="rect">
            <a:avLst/>
          </a:prstGeom>
        </p:spPr>
      </p:pic>
      <p:sp>
        <p:nvSpPr>
          <p:cNvPr id="13" name="Shape 32">
            <a:extLst>
              <a:ext uri="{FF2B5EF4-FFF2-40B4-BE49-F238E27FC236}">
                <a16:creationId xmlns:a16="http://schemas.microsoft.com/office/drawing/2014/main" id="{A029F97B-F8FC-4B13-92E8-19947C0DDECB}"/>
              </a:ext>
            </a:extLst>
          </p:cNvPr>
          <p:cNvSpPr txBox="1">
            <a:spLocks/>
          </p:cNvSpPr>
          <p:nvPr/>
        </p:nvSpPr>
        <p:spPr bwMode="auto">
          <a:xfrm>
            <a:off x="1427361" y="5934647"/>
            <a:ext cx="9144000" cy="63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5" tIns="91425" rIns="91425" bIns="91425" numCol="1" anchor="b" anchorCtr="0" compatLnSpc="1">
            <a:prstTxWarp prst="textNoShape">
              <a:avLst/>
            </a:prstTxWarp>
          </a:bodyPr>
          <a:lstStyle>
            <a:def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algn="l" rtl="0" eaLnBrk="0" fontAlgn="base" hangingPunct="0">
              <a:spcBef>
                <a:spcPts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 panose="020B0604020202020204" pitchFamily="34" charset="0"/>
                <a:rtl val="0"/>
              </a:defRPr>
            </a:lvl1pPr>
            <a:lvl2pPr algn="l" rtl="0" eaLnBrk="0" fontAlgn="base" hangingPunct="0">
              <a:spcBef>
                <a:spcPts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 panose="020B0604020202020204" pitchFamily="34" charset="0"/>
                <a:rtl val="0"/>
              </a:defRPr>
            </a:lvl2pPr>
            <a:lvl3pPr algn="l" rtl="0" eaLnBrk="0" fontAlgn="base" hangingPunct="0">
              <a:spcBef>
                <a:spcPts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algn="l" rtl="0" eaLnBrk="0" fontAlgn="base" hangingPunct="0">
              <a:spcBef>
                <a:spcPts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algn="l" rtl="0" eaLnBrk="0" fontAlgn="base" hangingPunct="0">
              <a:spcBef>
                <a:spcPts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457200" algn="l" rtl="0" eaLnBrk="0" fontAlgn="base" hangingPunct="0">
              <a:spcBef>
                <a:spcPts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914400" algn="l" rtl="0" eaLnBrk="0" fontAlgn="base" hangingPunct="0">
              <a:spcBef>
                <a:spcPts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1371600" algn="l" rtl="0" eaLnBrk="0" fontAlgn="base" hangingPunct="0">
              <a:spcBef>
                <a:spcPts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1828800" algn="l" rtl="0" eaLnBrk="0" fontAlgn="base" hangingPunct="0">
              <a:spcBef>
                <a:spcPts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Tx/>
              <a:buFontTx/>
              <a:buNone/>
              <a:tabLst/>
              <a:defRPr/>
            </a:pPr>
            <a:r>
              <a:rPr kumimoji="0" lang="en-US" altLang="en-US" sz="1100" b="1" i="1" u="none" strike="noStrike" kern="0" cap="none" spc="30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Montserrat" panose="00000800000000000000" pitchFamily="50" charset="0"/>
                <a:cs typeface="Arial" panose="020B0604020202020204" pitchFamily="34" charset="0"/>
                <a:sym typeface="Arial" panose="020B0604020202020204" pitchFamily="34" charset="0"/>
                <a:rtl val="0"/>
              </a:rPr>
              <a:t>SOURCE: US BEA, Moody’s Analytics</a:t>
            </a:r>
          </a:p>
        </p:txBody>
      </p:sp>
      <p:sp>
        <p:nvSpPr>
          <p:cNvPr id="14" name="Title 3">
            <a:extLst>
              <a:ext uri="{FF2B5EF4-FFF2-40B4-BE49-F238E27FC236}">
                <a16:creationId xmlns:a16="http://schemas.microsoft.com/office/drawing/2014/main" id="{AFBC4DB1-68E0-407C-AA35-654A6B4AF02D}"/>
              </a:ext>
            </a:extLst>
          </p:cNvPr>
          <p:cNvSpPr txBox="1">
            <a:spLocks/>
          </p:cNvSpPr>
          <p:nvPr/>
        </p:nvSpPr>
        <p:spPr>
          <a:xfrm>
            <a:off x="482859" y="802275"/>
            <a:ext cx="7252966" cy="7130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>
                <a:srgbClr val="FFFFFF"/>
              </a:buClr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300" normalizeH="0" baseline="0" noProof="0" dirty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Montserrat" panose="00000800000000000000" pitchFamily="50" charset="0"/>
                <a:ea typeface="+mj-ea"/>
                <a:cs typeface="Arial" panose="020B0604020202020204" pitchFamily="34" charset="0"/>
              </a:rPr>
              <a:t>Baseline Outlook, No Recession in 2023, weighted to downside</a:t>
            </a:r>
          </a:p>
        </p:txBody>
      </p:sp>
    </p:spTree>
    <p:extLst>
      <p:ext uri="{BB962C8B-B14F-4D97-AF65-F5344CB8AC3E}">
        <p14:creationId xmlns:p14="http://schemas.microsoft.com/office/powerpoint/2010/main" val="227109815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61962" y="245818"/>
            <a:ext cx="11268075" cy="3113399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defTabSz="914400">
              <a:buClr>
                <a:srgbClr val="FFFFFF"/>
              </a:buClr>
            </a:pPr>
            <a:r>
              <a:rPr lang="en-US" sz="2800" b="1" spc="300" dirty="0">
                <a:solidFill>
                  <a:srgbClr val="44546A"/>
                </a:solidFill>
                <a:latin typeface="Montserrat" panose="00000800000000000000" pitchFamily="50" charset="0"/>
                <a:cs typeface="Arial" panose="020B0604020202020204" pitchFamily="34" charset="0"/>
              </a:rPr>
              <a:t>Secular Shift in Insurance Expense Growth</a:t>
            </a:r>
            <a:br>
              <a:rPr lang="en-US" sz="2800" b="1" spc="300" dirty="0">
                <a:solidFill>
                  <a:srgbClr val="44546A"/>
                </a:solidFill>
                <a:latin typeface="Montserrat" panose="00000800000000000000" pitchFamily="50" charset="0"/>
                <a:cs typeface="Arial" panose="020B0604020202020204" pitchFamily="34" charset="0"/>
              </a:rPr>
            </a:br>
            <a:br>
              <a:rPr lang="en-US" sz="2800" b="1" spc="300" dirty="0">
                <a:solidFill>
                  <a:srgbClr val="44546A"/>
                </a:solidFill>
                <a:latin typeface="Montserrat" panose="00000800000000000000" pitchFamily="50" charset="0"/>
                <a:cs typeface="Arial" panose="020B0604020202020204" pitchFamily="34" charset="0"/>
              </a:rPr>
            </a:br>
            <a:br>
              <a:rPr lang="en-US" sz="2800" b="1" spc="300" dirty="0">
                <a:solidFill>
                  <a:srgbClr val="44546A"/>
                </a:solidFill>
                <a:latin typeface="Montserrat" panose="00000800000000000000" pitchFamily="50" charset="0"/>
                <a:cs typeface="Arial" panose="020B0604020202020204" pitchFamily="34" charset="0"/>
              </a:rPr>
            </a:br>
            <a:br>
              <a:rPr lang="en-US" sz="2800" b="1" spc="300" dirty="0">
                <a:solidFill>
                  <a:srgbClr val="44546A"/>
                </a:solidFill>
                <a:latin typeface="Montserrat" panose="00000800000000000000" pitchFamily="50" charset="0"/>
                <a:cs typeface="Arial" panose="020B0604020202020204" pitchFamily="34" charset="0"/>
              </a:rPr>
            </a:br>
            <a:br>
              <a:rPr lang="en-US" sz="2800" b="1" spc="300" dirty="0">
                <a:solidFill>
                  <a:srgbClr val="44546A"/>
                </a:solidFill>
                <a:latin typeface="Montserrat" panose="00000800000000000000" pitchFamily="50" charset="0"/>
                <a:cs typeface="Arial" panose="020B0604020202020204" pitchFamily="34" charset="0"/>
              </a:rPr>
            </a:br>
            <a:br>
              <a:rPr lang="en-US" sz="2800" b="1" spc="300" dirty="0">
                <a:solidFill>
                  <a:srgbClr val="44546A"/>
                </a:solidFill>
                <a:latin typeface="Montserrat" panose="00000800000000000000" pitchFamily="50" charset="0"/>
                <a:cs typeface="Arial" panose="020B0604020202020204" pitchFamily="34" charset="0"/>
              </a:rPr>
            </a:br>
            <a:r>
              <a:rPr lang="en-US" sz="2800" b="1" spc="300" dirty="0">
                <a:solidFill>
                  <a:srgbClr val="44546A"/>
                </a:solidFill>
                <a:latin typeface="Montserrat" panose="00000800000000000000" pitchFamily="50" charset="0"/>
                <a:cs typeface="Arial" panose="020B0604020202020204" pitchFamily="34" charset="0"/>
              </a:rPr>
              <a:t>		</a:t>
            </a:r>
          </a:p>
        </p:txBody>
      </p:sp>
      <p:sp>
        <p:nvSpPr>
          <p:cNvPr id="5" name="Content Placeholder 1">
            <a:extLst>
              <a:ext uri="{FF2B5EF4-FFF2-40B4-BE49-F238E27FC236}">
                <a16:creationId xmlns:a16="http://schemas.microsoft.com/office/drawing/2014/main" id="{AD2BF197-E615-47C0-B3B5-80CEB9B062B9}"/>
              </a:ext>
            </a:extLst>
          </p:cNvPr>
          <p:cNvSpPr txBox="1">
            <a:spLocks/>
          </p:cNvSpPr>
          <p:nvPr/>
        </p:nvSpPr>
        <p:spPr>
          <a:xfrm>
            <a:off x="461962" y="1051560"/>
            <a:ext cx="10948036" cy="594360"/>
          </a:xfrm>
          <a:prstGeom prst="rect">
            <a:avLst/>
          </a:prstGeom>
        </p:spPr>
        <p:txBody>
          <a:bodyPr/>
          <a:lstStyle>
            <a:lvl1pPr marL="0" indent="0" algn="l" defTabSz="685800" rtl="0" eaLnBrk="1" latinLnBrk="0" hangingPunct="1">
              <a:lnSpc>
                <a:spcPct val="100000"/>
              </a:lnSpc>
              <a:spcBef>
                <a:spcPts val="1350"/>
              </a:spcBef>
              <a:buClr>
                <a:schemeClr val="tx1"/>
              </a:buClr>
              <a:buFont typeface="Arial" panose="020B0604020202020204" pitchFamily="34" charset="0"/>
              <a:buNone/>
              <a:defRPr sz="21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 marL="216694" indent="-216694" algn="l" defTabSz="685800" rtl="0" eaLnBrk="1" latinLnBrk="0" hangingPunct="1">
              <a:lnSpc>
                <a:spcPct val="100000"/>
              </a:lnSpc>
              <a:spcBef>
                <a:spcPts val="900"/>
              </a:spcBef>
              <a:buClr>
                <a:schemeClr val="tx2"/>
              </a:buClr>
              <a:buFont typeface="Arial" panose="020B0604020202020204" pitchFamily="34" charset="0"/>
              <a:buChar char="»"/>
              <a:defRPr sz="18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2pPr>
            <a:lvl3pPr marL="388144" indent="-213122" algn="l" defTabSz="685800" rtl="0" eaLnBrk="1" latinLnBrk="0" hangingPunct="1">
              <a:lnSpc>
                <a:spcPct val="100000"/>
              </a:lnSpc>
              <a:spcBef>
                <a:spcPts val="900"/>
              </a:spcBef>
              <a:buClr>
                <a:schemeClr val="tx2"/>
              </a:buClr>
              <a:buFont typeface="Arial" panose="020B0604020202020204" pitchFamily="34" charset="0"/>
              <a:buChar char="–"/>
              <a:defRPr sz="18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3pPr>
            <a:lvl4pPr marL="559594" indent="-217885" algn="l" defTabSz="685800" rtl="0" eaLnBrk="1" latinLnBrk="0" hangingPunct="1">
              <a:lnSpc>
                <a:spcPct val="100000"/>
              </a:lnSpc>
              <a:spcBef>
                <a:spcPts val="900"/>
              </a:spcBef>
              <a:buClr>
                <a:schemeClr val="tx2"/>
              </a:buClr>
              <a:buFont typeface="Arial" panose="020B0604020202020204" pitchFamily="34" charset="0"/>
              <a:buChar char="›"/>
              <a:defRPr sz="15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4pPr>
            <a:lvl5pPr marL="731044" indent="-216694" algn="l" defTabSz="685800" rtl="0" eaLnBrk="1" latinLnBrk="0" hangingPunct="1">
              <a:lnSpc>
                <a:spcPct val="100000"/>
              </a:lnSpc>
              <a:spcBef>
                <a:spcPts val="900"/>
              </a:spcBef>
              <a:buClr>
                <a:schemeClr val="tx2"/>
              </a:buClr>
              <a:buFont typeface="Arial" panose="020B0604020202020204" pitchFamily="34" charset="0"/>
              <a:buChar char="-"/>
              <a:defRPr sz="15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5022" marR="0" lvl="2" indent="0" algn="l" defTabSz="685800" rtl="0" eaLnBrk="1" fontAlgn="auto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(Body)"/>
              <a:ea typeface="+mn-ea"/>
              <a:cs typeface="+mn-cs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3912E73-769D-4CC9-AED1-CC1C142A0DF3}"/>
              </a:ext>
            </a:extLst>
          </p:cNvPr>
          <p:cNvSpPr/>
          <p:nvPr/>
        </p:nvSpPr>
        <p:spPr>
          <a:xfrm>
            <a:off x="2164080" y="6024870"/>
            <a:ext cx="1681871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Source: Moody’s Analytics</a:t>
            </a:r>
          </a:p>
        </p:txBody>
      </p:sp>
      <p:sp>
        <p:nvSpPr>
          <p:cNvPr id="8" name="Title 3">
            <a:extLst>
              <a:ext uri="{FF2B5EF4-FFF2-40B4-BE49-F238E27FC236}">
                <a16:creationId xmlns:a16="http://schemas.microsoft.com/office/drawing/2014/main" id="{C6809F0F-D04C-4722-92EC-57624C5E73C8}"/>
              </a:ext>
            </a:extLst>
          </p:cNvPr>
          <p:cNvSpPr txBox="1">
            <a:spLocks/>
          </p:cNvSpPr>
          <p:nvPr/>
        </p:nvSpPr>
        <p:spPr>
          <a:xfrm>
            <a:off x="461962" y="592885"/>
            <a:ext cx="11268075" cy="13259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172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399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>
                <a:srgbClr val="FFFFFF"/>
              </a:buClr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300" normalizeH="0" baseline="0" noProof="0" dirty="0">
                <a:ln>
                  <a:noFill/>
                </a:ln>
                <a:solidFill>
                  <a:srgbClr val="3E8BA4"/>
                </a:solidFill>
                <a:effectLst/>
                <a:uLnTx/>
                <a:uFillTx/>
                <a:latin typeface="Montserrat" panose="00000800000000000000" pitchFamily="50" charset="0"/>
                <a:ea typeface="+mj-ea"/>
                <a:cs typeface="Arial" panose="020B0604020202020204" pitchFamily="34" charset="0"/>
              </a:rPr>
              <a:t>(Not unique to multifamily, all property types)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1B6220E1-30E5-407F-B579-8EA0E4125A8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7152" y="1911649"/>
            <a:ext cx="9440768" cy="4299155"/>
          </a:xfrm>
          <a:prstGeom prst="rect">
            <a:avLst/>
          </a:prstGeom>
        </p:spPr>
      </p:pic>
      <p:sp>
        <p:nvSpPr>
          <p:cNvPr id="10" name="Shape 32">
            <a:extLst>
              <a:ext uri="{FF2B5EF4-FFF2-40B4-BE49-F238E27FC236}">
                <a16:creationId xmlns:a16="http://schemas.microsoft.com/office/drawing/2014/main" id="{4FFEF4DD-B544-4ECA-9BC2-3BCC98CD3349}"/>
              </a:ext>
            </a:extLst>
          </p:cNvPr>
          <p:cNvSpPr txBox="1">
            <a:spLocks/>
          </p:cNvSpPr>
          <p:nvPr/>
        </p:nvSpPr>
        <p:spPr bwMode="auto">
          <a:xfrm>
            <a:off x="518160" y="6006707"/>
            <a:ext cx="9144000" cy="63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5" tIns="91425" rIns="91425" bIns="91425" numCol="1" anchor="b" anchorCtr="0" compatLnSpc="1">
            <a:prstTxWarp prst="textNoShape">
              <a:avLst/>
            </a:prstTxWarp>
          </a:bodyPr>
          <a:lstStyle>
            <a:def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algn="l" rtl="0" eaLnBrk="0" fontAlgn="base" hangingPunct="0">
              <a:spcBef>
                <a:spcPts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 panose="020B0604020202020204" pitchFamily="34" charset="0"/>
                <a:rtl val="0"/>
              </a:defRPr>
            </a:lvl1pPr>
            <a:lvl2pPr algn="l" rtl="0" eaLnBrk="0" fontAlgn="base" hangingPunct="0">
              <a:spcBef>
                <a:spcPts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 panose="020B0604020202020204" pitchFamily="34" charset="0"/>
                <a:rtl val="0"/>
              </a:defRPr>
            </a:lvl2pPr>
            <a:lvl3pPr algn="l" rtl="0" eaLnBrk="0" fontAlgn="base" hangingPunct="0">
              <a:spcBef>
                <a:spcPts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algn="l" rtl="0" eaLnBrk="0" fontAlgn="base" hangingPunct="0">
              <a:spcBef>
                <a:spcPts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algn="l" rtl="0" eaLnBrk="0" fontAlgn="base" hangingPunct="0">
              <a:spcBef>
                <a:spcPts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457200" algn="l" rtl="0" eaLnBrk="0" fontAlgn="base" hangingPunct="0">
              <a:spcBef>
                <a:spcPts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914400" algn="l" rtl="0" eaLnBrk="0" fontAlgn="base" hangingPunct="0">
              <a:spcBef>
                <a:spcPts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1371600" algn="l" rtl="0" eaLnBrk="0" fontAlgn="base" hangingPunct="0">
              <a:spcBef>
                <a:spcPts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1828800" algn="l" rtl="0" eaLnBrk="0" fontAlgn="base" hangingPunct="0">
              <a:spcBef>
                <a:spcPts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Tx/>
              <a:buFontTx/>
              <a:buNone/>
              <a:tabLst/>
              <a:defRPr/>
            </a:pPr>
            <a:r>
              <a:rPr kumimoji="0" lang="en-US" altLang="en-US" sz="1100" b="1" i="1" u="none" strike="noStrike" kern="0" cap="none" spc="30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Montserrat" panose="00000800000000000000" pitchFamily="50" charset="0"/>
                <a:cs typeface="Arial" panose="020B0604020202020204" pitchFamily="34" charset="0"/>
                <a:sym typeface="Arial" panose="020B0604020202020204" pitchFamily="34" charset="0"/>
                <a:rtl val="0"/>
              </a:rPr>
              <a:t>SOURCE: Moody’s Analytics CRE, NOAA</a:t>
            </a:r>
          </a:p>
        </p:txBody>
      </p:sp>
    </p:spTree>
    <p:extLst>
      <p:ext uri="{BB962C8B-B14F-4D97-AF65-F5344CB8AC3E}">
        <p14:creationId xmlns:p14="http://schemas.microsoft.com/office/powerpoint/2010/main" val="261383057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596196" y="309089"/>
            <a:ext cx="11268075" cy="492443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defTabSz="914400">
              <a:buClr>
                <a:srgbClr val="FFFFFF"/>
              </a:buClr>
            </a:pPr>
            <a:r>
              <a:rPr lang="en-US" sz="2800" b="1" spc="300" dirty="0">
                <a:solidFill>
                  <a:srgbClr val="44546A"/>
                </a:solidFill>
                <a:latin typeface="Montserrat" panose="00000800000000000000" pitchFamily="50" charset="0"/>
                <a:cs typeface="Arial" panose="020B0604020202020204" pitchFamily="34" charset="0"/>
              </a:rPr>
              <a:t>Retail Slow and Steady by Procyclical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B82F384-3F1C-424D-8546-75DD4CF723C8}"/>
              </a:ext>
            </a:extLst>
          </p:cNvPr>
          <p:cNvSpPr txBox="1"/>
          <p:nvPr/>
        </p:nvSpPr>
        <p:spPr>
          <a:xfrm>
            <a:off x="461962" y="1102003"/>
            <a:ext cx="11166158" cy="120032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4175A9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As go retail expenditures, goes retail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246050E-8E99-479B-8896-51B462DC70E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49680" y="2194560"/>
            <a:ext cx="9782175" cy="3095625"/>
          </a:xfrm>
          <a:prstGeom prst="rect">
            <a:avLst/>
          </a:prstGeom>
        </p:spPr>
      </p:pic>
      <p:sp>
        <p:nvSpPr>
          <p:cNvPr id="8" name="Shape 32">
            <a:extLst>
              <a:ext uri="{FF2B5EF4-FFF2-40B4-BE49-F238E27FC236}">
                <a16:creationId xmlns:a16="http://schemas.microsoft.com/office/drawing/2014/main" id="{001B05CF-5476-44A3-A8D2-09302522D273}"/>
              </a:ext>
            </a:extLst>
          </p:cNvPr>
          <p:cNvSpPr txBox="1">
            <a:spLocks/>
          </p:cNvSpPr>
          <p:nvPr/>
        </p:nvSpPr>
        <p:spPr bwMode="auto">
          <a:xfrm>
            <a:off x="518160" y="6006707"/>
            <a:ext cx="9144000" cy="63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5" tIns="91425" rIns="91425" bIns="91425" numCol="1" anchor="b" anchorCtr="0" compatLnSpc="1">
            <a:prstTxWarp prst="textNoShape">
              <a:avLst/>
            </a:prstTxWarp>
          </a:bodyPr>
          <a:lstStyle>
            <a:def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algn="l" rtl="0" eaLnBrk="0" fontAlgn="base" hangingPunct="0">
              <a:spcBef>
                <a:spcPts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 panose="020B0604020202020204" pitchFamily="34" charset="0"/>
                <a:rtl val="0"/>
              </a:defRPr>
            </a:lvl1pPr>
            <a:lvl2pPr algn="l" rtl="0" eaLnBrk="0" fontAlgn="base" hangingPunct="0">
              <a:spcBef>
                <a:spcPts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 panose="020B0604020202020204" pitchFamily="34" charset="0"/>
                <a:rtl val="0"/>
              </a:defRPr>
            </a:lvl2pPr>
            <a:lvl3pPr algn="l" rtl="0" eaLnBrk="0" fontAlgn="base" hangingPunct="0">
              <a:spcBef>
                <a:spcPts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algn="l" rtl="0" eaLnBrk="0" fontAlgn="base" hangingPunct="0">
              <a:spcBef>
                <a:spcPts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algn="l" rtl="0" eaLnBrk="0" fontAlgn="base" hangingPunct="0">
              <a:spcBef>
                <a:spcPts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457200" algn="l" rtl="0" eaLnBrk="0" fontAlgn="base" hangingPunct="0">
              <a:spcBef>
                <a:spcPts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914400" algn="l" rtl="0" eaLnBrk="0" fontAlgn="base" hangingPunct="0">
              <a:spcBef>
                <a:spcPts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1371600" algn="l" rtl="0" eaLnBrk="0" fontAlgn="base" hangingPunct="0">
              <a:spcBef>
                <a:spcPts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1828800" algn="l" rtl="0" eaLnBrk="0" fontAlgn="base" hangingPunct="0">
              <a:spcBef>
                <a:spcPts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Tx/>
              <a:buFontTx/>
              <a:buNone/>
              <a:tabLst/>
              <a:defRPr/>
            </a:pPr>
            <a:r>
              <a:rPr kumimoji="0" lang="en-US" altLang="en-US" sz="1100" b="1" i="1" u="none" strike="noStrike" kern="0" cap="none" spc="30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Montserrat" panose="00000800000000000000" pitchFamily="50" charset="0"/>
                <a:cs typeface="Arial" panose="020B0604020202020204" pitchFamily="34" charset="0"/>
                <a:sym typeface="Arial" panose="020B0604020202020204" pitchFamily="34" charset="0"/>
                <a:rtl val="0"/>
              </a:rPr>
              <a:t>SOURCE: Moody’s Analytics CRE</a:t>
            </a:r>
          </a:p>
        </p:txBody>
      </p:sp>
    </p:spTree>
    <p:extLst>
      <p:ext uri="{BB962C8B-B14F-4D97-AF65-F5344CB8AC3E}">
        <p14:creationId xmlns:p14="http://schemas.microsoft.com/office/powerpoint/2010/main" val="295296279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6A8A169F-35E4-42A8-B06B-48474A9751B5}"/>
              </a:ext>
            </a:extLst>
          </p:cNvPr>
          <p:cNvSpPr txBox="1"/>
          <p:nvPr/>
        </p:nvSpPr>
        <p:spPr>
          <a:xfrm>
            <a:off x="9960978" y="6686788"/>
            <a:ext cx="2152650" cy="1692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Source: Moody’s Analytics CRE</a:t>
            </a:r>
          </a:p>
        </p:txBody>
      </p:sp>
      <p:pic>
        <p:nvPicPr>
          <p:cNvPr id="7" name="Picture 6" descr="Diagram, schematic&#10;&#10;Description automatically generated">
            <a:extLst>
              <a:ext uri="{FF2B5EF4-FFF2-40B4-BE49-F238E27FC236}">
                <a16:creationId xmlns:a16="http://schemas.microsoft.com/office/drawing/2014/main" id="{424C0A59-EACA-4EB6-84E8-BDCBEFAEADE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536" y="72934"/>
            <a:ext cx="8669320" cy="6479448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D2DC3059-A189-4582-B695-946B10205E71}"/>
              </a:ext>
            </a:extLst>
          </p:cNvPr>
          <p:cNvSpPr txBox="1"/>
          <p:nvPr/>
        </p:nvSpPr>
        <p:spPr>
          <a:xfrm>
            <a:off x="564284" y="2664484"/>
            <a:ext cx="2959769" cy="150810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Tremendous Mixed-Use/Lifestyle Activity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Repurposing now has a model</a:t>
            </a:r>
          </a:p>
        </p:txBody>
      </p:sp>
      <p:sp>
        <p:nvSpPr>
          <p:cNvPr id="10" name="Title 3">
            <a:extLst>
              <a:ext uri="{FF2B5EF4-FFF2-40B4-BE49-F238E27FC236}">
                <a16:creationId xmlns:a16="http://schemas.microsoft.com/office/drawing/2014/main" id="{467334F9-9C21-4A4D-9363-CEB2E728B9F5}"/>
              </a:ext>
            </a:extLst>
          </p:cNvPr>
          <p:cNvSpPr txBox="1">
            <a:spLocks/>
          </p:cNvSpPr>
          <p:nvPr/>
        </p:nvSpPr>
        <p:spPr>
          <a:xfrm>
            <a:off x="8039730" y="199740"/>
            <a:ext cx="4152270" cy="186252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172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399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>
                <a:srgbClr val="FFFFFF"/>
              </a:buClr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30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Montserrat" panose="00000800000000000000" pitchFamily="50" charset="0"/>
                <a:ea typeface="+mj-ea"/>
                <a:cs typeface="Arial" panose="020B0604020202020204" pitchFamily="34" charset="0"/>
              </a:rPr>
              <a:t>Retail Evolution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>
                <a:srgbClr val="FFFFFF"/>
              </a:buClr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30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Montserrat" panose="00000800000000000000" pitchFamily="50" charset="0"/>
                <a:ea typeface="+mj-ea"/>
                <a:cs typeface="Arial" panose="020B0604020202020204" pitchFamily="34" charset="0"/>
              </a:rPr>
              <a:t>Happening: </a:t>
            </a:r>
            <a:br>
              <a:rPr kumimoji="0" lang="en-US" sz="2800" b="1" i="0" u="none" strike="noStrike" kern="1200" cap="none" spc="30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Montserrat" panose="00000800000000000000" pitchFamily="50" charset="0"/>
                <a:ea typeface="+mj-ea"/>
                <a:cs typeface="Arial" panose="020B0604020202020204" pitchFamily="34" charset="0"/>
              </a:rPr>
            </a:br>
            <a:br>
              <a:rPr kumimoji="0" lang="en-US" sz="2800" b="1" i="0" u="none" strike="noStrike" kern="1200" cap="none" spc="30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Montserrat" panose="00000800000000000000" pitchFamily="50" charset="0"/>
                <a:ea typeface="+mj-ea"/>
                <a:cs typeface="Arial" panose="020B0604020202020204" pitchFamily="34" charset="0"/>
              </a:rPr>
            </a:br>
            <a:r>
              <a:rPr kumimoji="0" lang="en-US" sz="1800" b="1" i="0" u="none" strike="noStrike" kern="1200" cap="none" spc="300" normalizeH="0" baseline="0" noProof="0" dirty="0">
                <a:ln>
                  <a:noFill/>
                </a:ln>
                <a:solidFill>
                  <a:srgbClr val="3E8BA4"/>
                </a:solidFill>
                <a:effectLst/>
                <a:uLnTx/>
                <a:uFillTx/>
                <a:latin typeface="Montserrat" panose="00000800000000000000" pitchFamily="50" charset="0"/>
                <a:ea typeface="+mj-ea"/>
                <a:cs typeface="Arial" panose="020B0604020202020204" pitchFamily="34" charset="0"/>
              </a:rPr>
              <a:t>Diverse Demand Drivers Required to Survive</a:t>
            </a:r>
          </a:p>
        </p:txBody>
      </p:sp>
      <p:sp>
        <p:nvSpPr>
          <p:cNvPr id="11" name="Shape 32">
            <a:extLst>
              <a:ext uri="{FF2B5EF4-FFF2-40B4-BE49-F238E27FC236}">
                <a16:creationId xmlns:a16="http://schemas.microsoft.com/office/drawing/2014/main" id="{E58D5153-585B-4C29-AD9A-E93EDC7D27FD}"/>
              </a:ext>
            </a:extLst>
          </p:cNvPr>
          <p:cNvSpPr txBox="1">
            <a:spLocks/>
          </p:cNvSpPr>
          <p:nvPr/>
        </p:nvSpPr>
        <p:spPr bwMode="auto">
          <a:xfrm>
            <a:off x="354536" y="6234882"/>
            <a:ext cx="9144000" cy="63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5" tIns="91425" rIns="91425" bIns="91425" numCol="1" anchor="b" anchorCtr="0" compatLnSpc="1">
            <a:prstTxWarp prst="textNoShape">
              <a:avLst/>
            </a:prstTxWarp>
          </a:bodyPr>
          <a:lstStyle>
            <a:def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algn="l" rtl="0" eaLnBrk="0" fontAlgn="base" hangingPunct="0">
              <a:spcBef>
                <a:spcPts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 panose="020B0604020202020204" pitchFamily="34" charset="0"/>
                <a:rtl val="0"/>
              </a:defRPr>
            </a:lvl1pPr>
            <a:lvl2pPr algn="l" rtl="0" eaLnBrk="0" fontAlgn="base" hangingPunct="0">
              <a:spcBef>
                <a:spcPts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 panose="020B0604020202020204" pitchFamily="34" charset="0"/>
                <a:rtl val="0"/>
              </a:defRPr>
            </a:lvl2pPr>
            <a:lvl3pPr algn="l" rtl="0" eaLnBrk="0" fontAlgn="base" hangingPunct="0">
              <a:spcBef>
                <a:spcPts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algn="l" rtl="0" eaLnBrk="0" fontAlgn="base" hangingPunct="0">
              <a:spcBef>
                <a:spcPts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algn="l" rtl="0" eaLnBrk="0" fontAlgn="base" hangingPunct="0">
              <a:spcBef>
                <a:spcPts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457200" algn="l" rtl="0" eaLnBrk="0" fontAlgn="base" hangingPunct="0">
              <a:spcBef>
                <a:spcPts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914400" algn="l" rtl="0" eaLnBrk="0" fontAlgn="base" hangingPunct="0">
              <a:spcBef>
                <a:spcPts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1371600" algn="l" rtl="0" eaLnBrk="0" fontAlgn="base" hangingPunct="0">
              <a:spcBef>
                <a:spcPts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1828800" algn="l" rtl="0" eaLnBrk="0" fontAlgn="base" hangingPunct="0">
              <a:spcBef>
                <a:spcPts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Tx/>
              <a:buFontTx/>
              <a:buNone/>
              <a:tabLst/>
              <a:defRPr/>
            </a:pPr>
            <a:r>
              <a:rPr kumimoji="0" lang="en-US" altLang="en-US" sz="1100" b="1" i="1" u="none" strike="noStrike" kern="0" cap="none" spc="30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Montserrat" panose="00000800000000000000" pitchFamily="50" charset="0"/>
                <a:cs typeface="Arial" panose="020B0604020202020204" pitchFamily="34" charset="0"/>
                <a:sym typeface="Arial" panose="020B0604020202020204" pitchFamily="34" charset="0"/>
                <a:rtl val="0"/>
              </a:rPr>
              <a:t>SOURCE: Moody’s Analytics CRE</a:t>
            </a:r>
          </a:p>
        </p:txBody>
      </p:sp>
    </p:spTree>
    <p:extLst>
      <p:ext uri="{BB962C8B-B14F-4D97-AF65-F5344CB8AC3E}">
        <p14:creationId xmlns:p14="http://schemas.microsoft.com/office/powerpoint/2010/main" val="173558739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F87F7ACC-2FAF-413C-801E-AB659D45ED3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09744" y="3813048"/>
            <a:ext cx="5485142" cy="258775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609BDEB8-7C9F-4895-BF8C-85E68027AF6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27448" y="996696"/>
            <a:ext cx="5562671" cy="262432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9425" y="320040"/>
            <a:ext cx="11268075" cy="553998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defTabSz="914400">
              <a:buClr>
                <a:srgbClr val="FFFFFF"/>
              </a:buClr>
            </a:pPr>
            <a:r>
              <a:rPr lang="en-US" sz="2800" b="1" spc="300" dirty="0">
                <a:solidFill>
                  <a:srgbClr val="44546A"/>
                </a:solidFill>
                <a:latin typeface="Montserrat" panose="00000800000000000000" pitchFamily="50" charset="0"/>
                <a:cs typeface="Arial" panose="020B0604020202020204" pitchFamily="34" charset="0"/>
              </a:rPr>
              <a:t>Industrial: Is The Slowdown Here?</a:t>
            </a:r>
          </a:p>
        </p:txBody>
      </p:sp>
      <p:sp>
        <p:nvSpPr>
          <p:cNvPr id="5" name="Content Placeholder 1"/>
          <p:cNvSpPr txBox="1">
            <a:spLocks/>
          </p:cNvSpPr>
          <p:nvPr/>
        </p:nvSpPr>
        <p:spPr>
          <a:xfrm>
            <a:off x="1112519" y="3751411"/>
            <a:ext cx="3390097" cy="2318738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800"/>
              </a:spcBef>
              <a:buClr>
                <a:schemeClr val="tx1"/>
              </a:buClr>
              <a:buFont typeface="Arial" panose="020B0604020202020204" pitchFamily="34" charset="0"/>
              <a:buNone/>
              <a:defRPr sz="28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 marL="288925" indent="-288925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Clr>
                <a:schemeClr val="tx2"/>
              </a:buClr>
              <a:buFont typeface="Arial" panose="020B0604020202020204" pitchFamily="34" charset="0"/>
              <a:buChar char="»"/>
              <a:defRPr sz="24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2pPr>
            <a:lvl3pPr marL="517525" indent="-284163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Clr>
                <a:schemeClr val="tx2"/>
              </a:buClr>
              <a:buFont typeface="Arial" panose="020B0604020202020204" pitchFamily="34" charset="0"/>
              <a:buChar char="–"/>
              <a:defRPr sz="24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3pPr>
            <a:lvl4pPr marL="746125" indent="-290513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Clr>
                <a:schemeClr val="tx2"/>
              </a:buClr>
              <a:buFont typeface="Arial" panose="020B0604020202020204" pitchFamily="34" charset="0"/>
              <a:buChar char="›"/>
              <a:defRPr sz="20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4pPr>
            <a:lvl5pPr marL="974725" indent="-288925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Clr>
                <a:schemeClr val="tx2"/>
              </a:buClr>
              <a:buFont typeface="Arial" panose="020B0604020202020204" pitchFamily="34" charset="0"/>
              <a:buChar char="-"/>
              <a:defRPr sz="20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92100" marR="0" lvl="1" indent="-29210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9FDF"/>
              </a:buClr>
              <a:buSzPct val="100000"/>
              <a:buFont typeface="Arial" panose="020B0604020202020204" pitchFamily="34" charset="0"/>
              <a:buChar char="»"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Warehouse/distribution vacancies are at record lows, but were flat at approximately </a:t>
            </a: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4% 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in the last two quarters of 2022.</a:t>
            </a:r>
          </a:p>
          <a:p>
            <a:pPr marL="292100" marR="0" lvl="1" indent="-29210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9FDF"/>
              </a:buClr>
              <a:buSzPct val="100000"/>
              <a:buFont typeface="Arial" panose="020B0604020202020204" pitchFamily="34" charset="0"/>
              <a:buChar char="»"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Effective rent growth remained positive but are off quarterly highs from the first half of 2022, reflecting pause/retraction of space demand</a:t>
            </a:r>
          </a:p>
        </p:txBody>
      </p:sp>
      <p:cxnSp>
        <p:nvCxnSpPr>
          <p:cNvPr id="9" name="Straight Connector 8"/>
          <p:cNvCxnSpPr/>
          <p:nvPr/>
        </p:nvCxnSpPr>
        <p:spPr>
          <a:xfrm flipV="1">
            <a:off x="384492" y="3673517"/>
            <a:ext cx="9597708" cy="2345"/>
          </a:xfrm>
          <a:prstGeom prst="line">
            <a:avLst/>
          </a:prstGeom>
          <a:ln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25"/>
          <p:cNvSpPr txBox="1">
            <a:spLocks noChangeArrowheads="1"/>
          </p:cNvSpPr>
          <p:nvPr/>
        </p:nvSpPr>
        <p:spPr bwMode="auto">
          <a:xfrm>
            <a:off x="449986" y="1148001"/>
            <a:ext cx="492443" cy="2367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vert270"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A09C"/>
                </a:solidFill>
                <a:effectLst/>
                <a:uLnTx/>
                <a:uFillTx/>
                <a:latin typeface="Arial (Body)"/>
                <a:ea typeface="+mn-ea"/>
                <a:cs typeface="+mn-cs"/>
              </a:rPr>
              <a:t>Flex/R&amp;D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00A09C"/>
              </a:solidFill>
              <a:effectLst/>
              <a:uLnTx/>
              <a:uFillTx/>
              <a:latin typeface="Arial (Body)"/>
              <a:ea typeface="ＭＳ Ｐゴシック" pitchFamily="34" charset="-128"/>
              <a:cs typeface="+mn-cs"/>
            </a:endParaRPr>
          </a:p>
        </p:txBody>
      </p:sp>
      <p:sp>
        <p:nvSpPr>
          <p:cNvPr id="11" name="TextBox 25"/>
          <p:cNvSpPr txBox="1">
            <a:spLocks noChangeArrowheads="1"/>
          </p:cNvSpPr>
          <p:nvPr/>
        </p:nvSpPr>
        <p:spPr bwMode="auto">
          <a:xfrm>
            <a:off x="312301" y="3673517"/>
            <a:ext cx="800219" cy="23681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vert270"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494949"/>
                </a:solidFill>
                <a:effectLst/>
                <a:uLnTx/>
                <a:uFillTx/>
                <a:latin typeface="Arial (Body)"/>
                <a:ea typeface="+mn-ea"/>
                <a:cs typeface="+mn-cs"/>
              </a:rPr>
              <a:t>Warehouse/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494949"/>
                </a:solidFill>
                <a:effectLst/>
                <a:uLnTx/>
                <a:uFillTx/>
                <a:latin typeface="Arial (Body)"/>
                <a:ea typeface="+mn-ea"/>
                <a:cs typeface="+mn-cs"/>
              </a:rPr>
              <a:t>Distribution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494949"/>
              </a:solidFill>
              <a:effectLst/>
              <a:uLnTx/>
              <a:uFillTx/>
              <a:latin typeface="Arial (Body)"/>
              <a:ea typeface="ＭＳ Ｐゴシック" pitchFamily="34" charset="-128"/>
              <a:cs typeface="+mn-cs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118134" y="1320340"/>
            <a:ext cx="3390097" cy="15388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92100" marR="0" lvl="1" indent="-29210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A09C"/>
              </a:buClr>
              <a:buSzPct val="100000"/>
              <a:buFont typeface="Arial" panose="020B0604020202020204" pitchFamily="34" charset="0"/>
              <a:buChar char="»"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Flex/R&amp;D vacancies hovered at slightly above </a:t>
            </a: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5% 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in the latter half of 2022, but trended flat in the fourth quarter.</a:t>
            </a:r>
          </a:p>
          <a:p>
            <a:pPr marL="292100" marR="0" lvl="1" indent="-29210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A09C"/>
              </a:buClr>
              <a:buSzPct val="100000"/>
              <a:buFont typeface="Arial" panose="020B0604020202020204" pitchFamily="34" charset="0"/>
              <a:buChar char="»"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Effective rent growth slowed markedly in the fourth quarter, reflecting pause/retraction of space demand</a:t>
            </a:r>
          </a:p>
        </p:txBody>
      </p:sp>
      <p:grpSp>
        <p:nvGrpSpPr>
          <p:cNvPr id="18" name="Group 17"/>
          <p:cNvGrpSpPr/>
          <p:nvPr/>
        </p:nvGrpSpPr>
        <p:grpSpPr>
          <a:xfrm>
            <a:off x="10512027" y="2873579"/>
            <a:ext cx="1390413" cy="1340912"/>
            <a:chOff x="10512027" y="2926080"/>
            <a:chExt cx="1390413" cy="1340912"/>
          </a:xfrm>
        </p:grpSpPr>
        <p:sp>
          <p:nvSpPr>
            <p:cNvPr id="14" name="TextBox 13"/>
            <p:cNvSpPr txBox="1"/>
            <p:nvPr/>
          </p:nvSpPr>
          <p:spPr>
            <a:xfrm>
              <a:off x="10512027" y="3220552"/>
              <a:ext cx="1390413" cy="1046440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12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4175A9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Effective Rent Growth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120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4175A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12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4175A9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Vacancy Rate</a:t>
              </a:r>
            </a:p>
          </p:txBody>
        </p:sp>
        <p:grpSp>
          <p:nvGrpSpPr>
            <p:cNvPr id="17" name="Group 16"/>
            <p:cNvGrpSpPr/>
            <p:nvPr/>
          </p:nvGrpSpPr>
          <p:grpSpPr>
            <a:xfrm>
              <a:off x="10850880" y="2926080"/>
              <a:ext cx="699253" cy="1041917"/>
              <a:chOff x="10850880" y="2926080"/>
              <a:chExt cx="699253" cy="1041917"/>
            </a:xfrm>
          </p:grpSpPr>
          <p:sp>
            <p:nvSpPr>
              <p:cNvPr id="15" name="Minus 14"/>
              <p:cNvSpPr/>
              <p:nvPr/>
            </p:nvSpPr>
            <p:spPr>
              <a:xfrm>
                <a:off x="10850880" y="2926080"/>
                <a:ext cx="685800" cy="294472"/>
              </a:xfrm>
              <a:prstGeom prst="mathMinus">
                <a:avLst/>
              </a:prstGeom>
              <a:solidFill>
                <a:srgbClr val="0070C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6" name="Minus 15"/>
              <p:cNvSpPr/>
              <p:nvPr/>
            </p:nvSpPr>
            <p:spPr>
              <a:xfrm>
                <a:off x="10864333" y="3673525"/>
                <a:ext cx="685800" cy="294472"/>
              </a:xfrm>
              <a:prstGeom prst="mathMinus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sp>
        <p:nvSpPr>
          <p:cNvPr id="19" name="Shape 32">
            <a:extLst>
              <a:ext uri="{FF2B5EF4-FFF2-40B4-BE49-F238E27FC236}">
                <a16:creationId xmlns:a16="http://schemas.microsoft.com/office/drawing/2014/main" id="{16979284-B57C-4A71-A422-192078B4F239}"/>
              </a:ext>
            </a:extLst>
          </p:cNvPr>
          <p:cNvSpPr txBox="1">
            <a:spLocks/>
          </p:cNvSpPr>
          <p:nvPr/>
        </p:nvSpPr>
        <p:spPr bwMode="auto">
          <a:xfrm>
            <a:off x="518160" y="6006707"/>
            <a:ext cx="9144000" cy="63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5" tIns="91425" rIns="91425" bIns="91425" numCol="1" anchor="b" anchorCtr="0" compatLnSpc="1">
            <a:prstTxWarp prst="textNoShape">
              <a:avLst/>
            </a:prstTxWarp>
          </a:bodyPr>
          <a:lstStyle>
            <a:def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algn="l" rtl="0" eaLnBrk="0" fontAlgn="base" hangingPunct="0">
              <a:spcBef>
                <a:spcPts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 panose="020B0604020202020204" pitchFamily="34" charset="0"/>
                <a:rtl val="0"/>
              </a:defRPr>
            </a:lvl1pPr>
            <a:lvl2pPr algn="l" rtl="0" eaLnBrk="0" fontAlgn="base" hangingPunct="0">
              <a:spcBef>
                <a:spcPts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 panose="020B0604020202020204" pitchFamily="34" charset="0"/>
                <a:rtl val="0"/>
              </a:defRPr>
            </a:lvl2pPr>
            <a:lvl3pPr algn="l" rtl="0" eaLnBrk="0" fontAlgn="base" hangingPunct="0">
              <a:spcBef>
                <a:spcPts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algn="l" rtl="0" eaLnBrk="0" fontAlgn="base" hangingPunct="0">
              <a:spcBef>
                <a:spcPts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algn="l" rtl="0" eaLnBrk="0" fontAlgn="base" hangingPunct="0">
              <a:spcBef>
                <a:spcPts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457200" algn="l" rtl="0" eaLnBrk="0" fontAlgn="base" hangingPunct="0">
              <a:spcBef>
                <a:spcPts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914400" algn="l" rtl="0" eaLnBrk="0" fontAlgn="base" hangingPunct="0">
              <a:spcBef>
                <a:spcPts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1371600" algn="l" rtl="0" eaLnBrk="0" fontAlgn="base" hangingPunct="0">
              <a:spcBef>
                <a:spcPts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1828800" algn="l" rtl="0" eaLnBrk="0" fontAlgn="base" hangingPunct="0">
              <a:spcBef>
                <a:spcPts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Tx/>
              <a:buFontTx/>
              <a:buNone/>
              <a:tabLst/>
              <a:defRPr/>
            </a:pPr>
            <a:r>
              <a:rPr kumimoji="0" lang="en-US" altLang="en-US" sz="1100" b="1" i="1" u="none" strike="noStrike" kern="0" cap="none" spc="30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Montserrat" panose="00000800000000000000" pitchFamily="50" charset="0"/>
                <a:cs typeface="Arial" panose="020B0604020202020204" pitchFamily="34" charset="0"/>
                <a:sym typeface="Arial" panose="020B0604020202020204" pitchFamily="34" charset="0"/>
                <a:rtl val="0"/>
              </a:rPr>
              <a:t>SOURCE: Moody’s Analytics CRE</a:t>
            </a:r>
          </a:p>
        </p:txBody>
      </p:sp>
    </p:spTree>
    <p:extLst>
      <p:ext uri="{BB962C8B-B14F-4D97-AF65-F5344CB8AC3E}">
        <p14:creationId xmlns:p14="http://schemas.microsoft.com/office/powerpoint/2010/main" val="303263290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346"/>
          <a:stretch/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0" y="-87683"/>
            <a:ext cx="12192000" cy="6945683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hape 32"/>
          <p:cNvSpPr txBox="1">
            <a:spLocks/>
          </p:cNvSpPr>
          <p:nvPr/>
        </p:nvSpPr>
        <p:spPr>
          <a:xfrm>
            <a:off x="2365916" y="3561615"/>
            <a:ext cx="7887716" cy="122713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>
                <a:srgbClr val="FFFFFF"/>
              </a:buClr>
              <a:buSzTx/>
              <a:buFontTx/>
              <a:buNone/>
              <a:tabLst/>
              <a:defRPr/>
            </a:pPr>
            <a:r>
              <a:rPr kumimoji="0" lang="en-US" altLang="en-US" sz="5400" b="1" i="0" u="none" strike="noStrike" kern="1200" cap="none" spc="30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Montserrat" panose="00000800000000000000" pitchFamily="50" charset="0"/>
                <a:ea typeface="+mj-ea"/>
                <a:cs typeface="Arial" panose="020B0604020202020204" pitchFamily="34" charset="0"/>
              </a:rPr>
              <a:t>THANK YOU</a:t>
            </a:r>
          </a:p>
        </p:txBody>
      </p:sp>
      <p:sp>
        <p:nvSpPr>
          <p:cNvPr id="9" name="Rectangle 8"/>
          <p:cNvSpPr/>
          <p:nvPr/>
        </p:nvSpPr>
        <p:spPr>
          <a:xfrm>
            <a:off x="5599135" y="4879146"/>
            <a:ext cx="6592866" cy="45719"/>
          </a:xfrm>
          <a:prstGeom prst="rect">
            <a:avLst/>
          </a:prstGeom>
          <a:solidFill>
            <a:srgbClr val="87A4D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Shape 31"/>
          <p:cNvSpPr txBox="1">
            <a:spLocks/>
          </p:cNvSpPr>
          <p:nvPr/>
        </p:nvSpPr>
        <p:spPr>
          <a:xfrm>
            <a:off x="2209799" y="5241427"/>
            <a:ext cx="7772400" cy="1609725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>
                <a:srgbClr val="CCCCCC"/>
              </a:buClr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altLang="en-US" sz="1800" b="1" i="0" u="none" strike="noStrike" kern="1200" cap="none" spc="0" normalizeH="0" baseline="0" noProof="0" dirty="0">
              <a:ln>
                <a:noFill/>
              </a:ln>
              <a:solidFill>
                <a:srgbClr val="688948"/>
              </a:solidFill>
              <a:effectLst/>
              <a:uLnTx/>
              <a:uFillTx/>
              <a:latin typeface="Corbel" panose="020B0503020204020204" pitchFamily="34" charset="0"/>
              <a:ea typeface="+mn-ea"/>
              <a:cs typeface="Arial" panose="020B0604020202020204" pitchFamily="34" charset="0"/>
            </a:endParaRPr>
          </a:p>
          <a:p>
            <a:pPr marL="228600" marR="0" lvl="0" indent="-22860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>
                <a:srgbClr val="CCCCCC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altLang="en-US" sz="1800" b="1" i="0" u="none" strike="noStrike" kern="1200" cap="none" spc="0" normalizeH="0" baseline="0" noProof="0" dirty="0">
              <a:ln>
                <a:noFill/>
              </a:ln>
              <a:solidFill>
                <a:srgbClr val="688948"/>
              </a:solidFill>
              <a:effectLst/>
              <a:uLnTx/>
              <a:uFillTx/>
              <a:latin typeface="Corbel" panose="020B0503020204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E84AAC57-D14E-4CA6-8432-18E5458AB4E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067436" y="1165626"/>
            <a:ext cx="2484675" cy="2484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315122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04299" y="176791"/>
            <a:ext cx="9160540" cy="615553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buClr>
                <a:srgbClr val="FFFFFF"/>
              </a:buClr>
            </a:pPr>
            <a:r>
              <a:rPr lang="en-US" sz="2800" b="1" spc="300" dirty="0">
                <a:solidFill>
                  <a:srgbClr val="44546A"/>
                </a:solidFill>
                <a:latin typeface="Montserrat" panose="00000800000000000000" pitchFamily="50" charset="0"/>
                <a:cs typeface="Arial" panose="020B0604020202020204" pitchFamily="34" charset="0"/>
              </a:rPr>
              <a:t>Exogenous Disruptions Increasingly Likely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1655143-7D21-4042-B27A-4324FD49B98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71496" y="711816"/>
            <a:ext cx="6426929" cy="5795381"/>
          </a:xfrm>
          <a:prstGeom prst="rect">
            <a:avLst/>
          </a:prstGeom>
        </p:spPr>
      </p:pic>
      <p:sp>
        <p:nvSpPr>
          <p:cNvPr id="8" name="Title 3">
            <a:extLst>
              <a:ext uri="{FF2B5EF4-FFF2-40B4-BE49-F238E27FC236}">
                <a16:creationId xmlns:a16="http://schemas.microsoft.com/office/drawing/2014/main" id="{D1A47752-FB3E-438D-AD88-0CB6F4413FB5}"/>
              </a:ext>
            </a:extLst>
          </p:cNvPr>
          <p:cNvSpPr txBox="1">
            <a:spLocks/>
          </p:cNvSpPr>
          <p:nvPr/>
        </p:nvSpPr>
        <p:spPr>
          <a:xfrm>
            <a:off x="8998425" y="3220988"/>
            <a:ext cx="4993957" cy="61555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Red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= increasing probability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Green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 = decreasing probability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DDE8B1E-B486-4B4A-82FD-1F36BF2104DF}"/>
              </a:ext>
            </a:extLst>
          </p:cNvPr>
          <p:cNvSpPr/>
          <p:nvPr/>
        </p:nvSpPr>
        <p:spPr>
          <a:xfrm>
            <a:off x="223869" y="6507197"/>
            <a:ext cx="4660700" cy="322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5" tIns="91425" rIns="91425" bIns="91425" numCol="1" anchor="b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Tx/>
              <a:buFontTx/>
              <a:buNone/>
              <a:tabLst/>
              <a:defRPr/>
            </a:pPr>
            <a:r>
              <a:rPr kumimoji="0" lang="en-US" sz="1100" b="1" i="1" u="none" strike="noStrike" kern="0" cap="none" spc="30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Montserrat" panose="00000800000000000000" pitchFamily="50" charset="0"/>
                <a:ea typeface="+mn-ea"/>
                <a:cs typeface="Arial" panose="020B0604020202020204" pitchFamily="34" charset="0"/>
                <a:rtl val="0"/>
              </a:rPr>
              <a:t>Source: Moody’s Analytics</a:t>
            </a:r>
          </a:p>
        </p:txBody>
      </p:sp>
    </p:spTree>
    <p:extLst>
      <p:ext uri="{BB962C8B-B14F-4D97-AF65-F5344CB8AC3E}">
        <p14:creationId xmlns:p14="http://schemas.microsoft.com/office/powerpoint/2010/main" val="427599641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0" t="25001" r="1117" b="46563"/>
          <a:stretch/>
        </p:blipFill>
        <p:spPr>
          <a:xfrm flipH="1">
            <a:off x="-8352" y="-37578"/>
            <a:ext cx="12200352" cy="6895578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-8352" y="78041"/>
            <a:ext cx="12200352" cy="6879235"/>
          </a:xfrm>
          <a:prstGeom prst="rect">
            <a:avLst/>
          </a:prstGeom>
          <a:solidFill>
            <a:schemeClr val="bg1">
              <a:alpha val="7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9CC6F6D4-6A14-4D3D-9744-DA0ACB6FFE2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493543" y="5361928"/>
            <a:ext cx="1536481" cy="1508598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76DC7112-753C-40B3-901C-7ACFEA4A480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3967" y="1712957"/>
            <a:ext cx="10120237" cy="4249280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F1D6856F-E19A-43BE-805F-451D1FA9D922}"/>
              </a:ext>
            </a:extLst>
          </p:cNvPr>
          <p:cNvSpPr/>
          <p:nvPr/>
        </p:nvSpPr>
        <p:spPr>
          <a:xfrm>
            <a:off x="553967" y="6154125"/>
            <a:ext cx="4660700" cy="322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5" tIns="91425" rIns="91425" bIns="91425" numCol="1" anchor="b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Tx/>
              <a:buFontTx/>
              <a:buNone/>
              <a:tabLst/>
              <a:defRPr/>
            </a:pPr>
            <a:r>
              <a:rPr kumimoji="0" lang="en-US" sz="1100" b="1" i="1" u="none" strike="noStrike" kern="0" cap="none" spc="30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Montserrat" panose="00000800000000000000" pitchFamily="50" charset="0"/>
                <a:ea typeface="+mn-ea"/>
                <a:cs typeface="Arial" panose="020B0604020202020204" pitchFamily="34" charset="0"/>
                <a:rtl val="0"/>
              </a:rPr>
              <a:t>Source: FRB, Moody’s Analytics</a:t>
            </a:r>
          </a:p>
        </p:txBody>
      </p:sp>
      <p:sp>
        <p:nvSpPr>
          <p:cNvPr id="17" name="Title 3">
            <a:extLst>
              <a:ext uri="{FF2B5EF4-FFF2-40B4-BE49-F238E27FC236}">
                <a16:creationId xmlns:a16="http://schemas.microsoft.com/office/drawing/2014/main" id="{19775688-3BB5-46DD-9B97-0C83186F59D9}"/>
              </a:ext>
            </a:extLst>
          </p:cNvPr>
          <p:cNvSpPr txBox="1">
            <a:spLocks/>
          </p:cNvSpPr>
          <p:nvPr/>
        </p:nvSpPr>
        <p:spPr>
          <a:xfrm>
            <a:off x="482859" y="288353"/>
            <a:ext cx="9729576" cy="61555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>
                <a:srgbClr val="FFFFFF"/>
              </a:buClr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30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Montserrat" panose="00000800000000000000" pitchFamily="50" charset="0"/>
                <a:ea typeface="+mj-ea"/>
                <a:cs typeface="Arial" panose="020B0604020202020204" pitchFamily="34" charset="0"/>
              </a:rPr>
              <a:t>Rates Still Have Upward Pressure</a:t>
            </a:r>
          </a:p>
        </p:txBody>
      </p:sp>
      <p:sp>
        <p:nvSpPr>
          <p:cNvPr id="18" name="Title 3">
            <a:extLst>
              <a:ext uri="{FF2B5EF4-FFF2-40B4-BE49-F238E27FC236}">
                <a16:creationId xmlns:a16="http://schemas.microsoft.com/office/drawing/2014/main" id="{398112FD-AAEB-4A0A-9CCE-6B8FEC0E20BD}"/>
              </a:ext>
            </a:extLst>
          </p:cNvPr>
          <p:cNvSpPr txBox="1">
            <a:spLocks/>
          </p:cNvSpPr>
          <p:nvPr/>
        </p:nvSpPr>
        <p:spPr>
          <a:xfrm>
            <a:off x="482859" y="808029"/>
            <a:ext cx="7252966" cy="7130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>
                <a:srgbClr val="FFFFFF"/>
              </a:buClr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300" normalizeH="0" baseline="0" noProof="0" dirty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Montserrat" panose="00000800000000000000" pitchFamily="50" charset="0"/>
                <a:ea typeface="+mj-ea"/>
                <a:cs typeface="Arial" panose="020B0604020202020204" pitchFamily="34" charset="0"/>
              </a:rPr>
              <a:t>Forecast Peak in Late 2023, Early 2024</a:t>
            </a:r>
          </a:p>
        </p:txBody>
      </p:sp>
    </p:spTree>
    <p:extLst>
      <p:ext uri="{BB962C8B-B14F-4D97-AF65-F5344CB8AC3E}">
        <p14:creationId xmlns:p14="http://schemas.microsoft.com/office/powerpoint/2010/main" val="272349542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61962" y="486449"/>
            <a:ext cx="11268075" cy="553998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buClr>
                <a:srgbClr val="FFFFFF"/>
              </a:buClr>
            </a:pPr>
            <a:r>
              <a:rPr lang="en-US" sz="2800" b="1" spc="300" dirty="0">
                <a:solidFill>
                  <a:srgbClr val="44546A"/>
                </a:solidFill>
                <a:latin typeface="Montserrat" panose="00000800000000000000" pitchFamily="50" charset="0"/>
                <a:cs typeface="Arial" panose="020B0604020202020204" pitchFamily="34" charset="0"/>
              </a:rPr>
              <a:t>Monetary Policy Nearly Shifted on Banking Scare</a:t>
            </a:r>
          </a:p>
        </p:txBody>
      </p:sp>
      <p:sp>
        <p:nvSpPr>
          <p:cNvPr id="6" name="Content Placeholder 1">
            <a:extLst>
              <a:ext uri="{FF2B5EF4-FFF2-40B4-BE49-F238E27FC236}">
                <a16:creationId xmlns:a16="http://schemas.microsoft.com/office/drawing/2014/main" id="{5C9786C8-A8CC-4820-B43C-FA354C0C9230}"/>
              </a:ext>
            </a:extLst>
          </p:cNvPr>
          <p:cNvSpPr txBox="1">
            <a:spLocks/>
          </p:cNvSpPr>
          <p:nvPr/>
        </p:nvSpPr>
        <p:spPr>
          <a:xfrm>
            <a:off x="264934" y="3017520"/>
            <a:ext cx="11475720" cy="2588596"/>
          </a:xfrm>
          <a:prstGeom prst="rect">
            <a:avLst/>
          </a:prstGeom>
        </p:spPr>
        <p:txBody>
          <a:bodyPr/>
          <a:lstStyle>
            <a:lvl1pPr marL="0" indent="0" algn="l" defTabSz="685800" rtl="0" eaLnBrk="1" latinLnBrk="0" hangingPunct="1">
              <a:lnSpc>
                <a:spcPct val="100000"/>
              </a:lnSpc>
              <a:spcBef>
                <a:spcPts val="1350"/>
              </a:spcBef>
              <a:buClr>
                <a:schemeClr val="tx1"/>
              </a:buClr>
              <a:buFont typeface="Arial" panose="020B0604020202020204" pitchFamily="34" charset="0"/>
              <a:buNone/>
              <a:defRPr sz="21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 marL="216694" indent="-216694" algn="l" defTabSz="685800" rtl="0" eaLnBrk="1" latinLnBrk="0" hangingPunct="1">
              <a:lnSpc>
                <a:spcPct val="100000"/>
              </a:lnSpc>
              <a:spcBef>
                <a:spcPts val="900"/>
              </a:spcBef>
              <a:buClr>
                <a:schemeClr val="tx2"/>
              </a:buClr>
              <a:buFont typeface="Arial" panose="020B0604020202020204" pitchFamily="34" charset="0"/>
              <a:buChar char="»"/>
              <a:defRPr sz="18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2pPr>
            <a:lvl3pPr marL="388144" indent="-213122" algn="l" defTabSz="685800" rtl="0" eaLnBrk="1" latinLnBrk="0" hangingPunct="1">
              <a:lnSpc>
                <a:spcPct val="100000"/>
              </a:lnSpc>
              <a:spcBef>
                <a:spcPts val="900"/>
              </a:spcBef>
              <a:buClr>
                <a:schemeClr val="tx2"/>
              </a:buClr>
              <a:buFont typeface="Arial" panose="020B0604020202020204" pitchFamily="34" charset="0"/>
              <a:buChar char="–"/>
              <a:defRPr sz="18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3pPr>
            <a:lvl4pPr marL="559594" indent="-217885" algn="l" defTabSz="685800" rtl="0" eaLnBrk="1" latinLnBrk="0" hangingPunct="1">
              <a:lnSpc>
                <a:spcPct val="100000"/>
              </a:lnSpc>
              <a:spcBef>
                <a:spcPts val="900"/>
              </a:spcBef>
              <a:buClr>
                <a:schemeClr val="tx2"/>
              </a:buClr>
              <a:buFont typeface="Arial" panose="020B0604020202020204" pitchFamily="34" charset="0"/>
              <a:buChar char="›"/>
              <a:defRPr sz="15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4pPr>
            <a:lvl5pPr marL="731044" indent="-216694" algn="l" defTabSz="685800" rtl="0" eaLnBrk="1" latinLnBrk="0" hangingPunct="1">
              <a:lnSpc>
                <a:spcPct val="100000"/>
              </a:lnSpc>
              <a:spcBef>
                <a:spcPts val="900"/>
              </a:spcBef>
              <a:buClr>
                <a:schemeClr val="tx2"/>
              </a:buClr>
              <a:buFont typeface="Arial" panose="020B0604020202020204" pitchFamily="34" charset="0"/>
              <a:buChar char="-"/>
              <a:defRPr sz="15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1" indent="0" algn="l" defTabSz="685800" rtl="0" eaLnBrk="1" fontAlgn="auto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rgbClr val="41B6E6"/>
              </a:buClr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(Body)"/>
              <a:ea typeface="+mn-ea"/>
              <a:cs typeface="+mn-cs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7C65B1ED-BF3C-49B1-84BD-019B3F4B5875}"/>
              </a:ext>
            </a:extLst>
          </p:cNvPr>
          <p:cNvSpPr/>
          <p:nvPr/>
        </p:nvSpPr>
        <p:spPr>
          <a:xfrm>
            <a:off x="1524000" y="6130288"/>
            <a:ext cx="2872902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1" u="none" strike="noStrike" kern="1200" cap="none" spc="0" normalizeH="0" baseline="0" noProof="0" dirty="0">
                <a:ln>
                  <a:noFill/>
                </a:ln>
                <a:solidFill>
                  <a:srgbClr val="E7E6E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Source: Atlanta Fed: Market Probability Tracker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7EFF169-A74A-4AAA-8028-96459172E7E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0290" y="1464494"/>
            <a:ext cx="8953500" cy="4788904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C99278A3-CDBE-4709-B030-5600B15B0FBA}"/>
              </a:ext>
            </a:extLst>
          </p:cNvPr>
          <p:cNvSpPr/>
          <p:nvPr/>
        </p:nvSpPr>
        <p:spPr>
          <a:xfrm>
            <a:off x="824674" y="6371551"/>
            <a:ext cx="4660700" cy="322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5" tIns="91425" rIns="91425" bIns="91425" numCol="1" anchor="b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Tx/>
              <a:buFontTx/>
              <a:buNone/>
              <a:tabLst/>
              <a:defRPr/>
            </a:pPr>
            <a:r>
              <a:rPr kumimoji="0" lang="en-US" sz="1100" b="1" i="1" u="none" strike="noStrike" kern="0" cap="none" spc="30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Montserrat" panose="00000800000000000000" pitchFamily="50" charset="0"/>
                <a:ea typeface="+mn-ea"/>
                <a:cs typeface="Arial" panose="020B0604020202020204" pitchFamily="34" charset="0"/>
                <a:rtl val="0"/>
              </a:rPr>
              <a:t>Source: FRB, Moody’s Analytics</a:t>
            </a:r>
          </a:p>
        </p:txBody>
      </p:sp>
    </p:spTree>
    <p:extLst>
      <p:ext uri="{BB962C8B-B14F-4D97-AF65-F5344CB8AC3E}">
        <p14:creationId xmlns:p14="http://schemas.microsoft.com/office/powerpoint/2010/main" val="360449235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61962" y="486449"/>
            <a:ext cx="11268075" cy="615553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buClr>
                <a:srgbClr val="FFFFFF"/>
              </a:buClr>
            </a:pPr>
            <a:r>
              <a:rPr lang="en-US" sz="2800" b="1" spc="300" dirty="0">
                <a:solidFill>
                  <a:srgbClr val="44546A"/>
                </a:solidFill>
                <a:latin typeface="Montserrat" panose="00000800000000000000" pitchFamily="50" charset="0"/>
                <a:cs typeface="Arial" panose="020B0604020202020204" pitchFamily="34" charset="0"/>
              </a:rPr>
              <a:t>So, are on the right track? 		</a:t>
            </a:r>
          </a:p>
        </p:txBody>
      </p:sp>
      <p:sp>
        <p:nvSpPr>
          <p:cNvPr id="8" name="Text Box 34">
            <a:extLst>
              <a:ext uri="{FF2B5EF4-FFF2-40B4-BE49-F238E27FC236}">
                <a16:creationId xmlns:a16="http://schemas.microsoft.com/office/drawing/2014/main" id="{28231449-B16F-403F-AD8A-F1F92219CE5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8290" y="6032996"/>
            <a:ext cx="4135382" cy="6155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5" tIns="91425" rIns="91425" bIns="91425" numCol="1" anchor="b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fontAlgn="base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defRPr sz="1100" b="1" i="1" kern="0" spc="300">
                <a:solidFill>
                  <a:srgbClr val="44546A"/>
                </a:solidFill>
                <a:latin typeface="Montserrat" panose="00000800000000000000" pitchFamily="50" charset="0"/>
                <a:cs typeface="Arial" panose="020B0604020202020204" pitchFamily="34" charset="0"/>
                <a:rtl val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Tx/>
              <a:buFontTx/>
              <a:buNone/>
              <a:tabLst/>
              <a:defRPr/>
            </a:pPr>
            <a:r>
              <a:rPr kumimoji="0" lang="en-US" sz="1100" b="1" i="1" u="none" strike="noStrike" kern="0" cap="none" spc="30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Montserrat" panose="00000800000000000000" pitchFamily="50" charset="0"/>
                <a:ea typeface="+mn-ea"/>
                <a:cs typeface="Arial" panose="020B0604020202020204" pitchFamily="34" charset="0"/>
                <a:rtl val="0"/>
              </a:rPr>
              <a:t>Source: Moody’s Analytics, BLS</a:t>
            </a:r>
          </a:p>
        </p:txBody>
      </p:sp>
      <p:sp>
        <p:nvSpPr>
          <p:cNvPr id="9" name="Title 3">
            <a:extLst>
              <a:ext uri="{FF2B5EF4-FFF2-40B4-BE49-F238E27FC236}">
                <a16:creationId xmlns:a16="http://schemas.microsoft.com/office/drawing/2014/main" id="{7E16F5AB-9C07-45F5-9284-1E29C717CC98}"/>
              </a:ext>
            </a:extLst>
          </p:cNvPr>
          <p:cNvSpPr txBox="1">
            <a:spLocks/>
          </p:cNvSpPr>
          <p:nvPr/>
        </p:nvSpPr>
        <p:spPr>
          <a:xfrm>
            <a:off x="461962" y="1088474"/>
            <a:ext cx="11123486" cy="128896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>
                <a:srgbClr val="FFFFFF"/>
              </a:buClr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300" normalizeH="0" baseline="0" noProof="0" dirty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Montserrat" panose="00000800000000000000" pitchFamily="50" charset="0"/>
                <a:ea typeface="+mj-ea"/>
                <a:cs typeface="Arial" panose="020B0604020202020204" pitchFamily="34" charset="0"/>
              </a:rPr>
              <a:t>Generally, yes. Watch oil prices and tough “</a:t>
            </a:r>
            <a:r>
              <a:rPr kumimoji="0" lang="en-US" sz="2000" b="1" i="0" u="none" strike="noStrike" kern="1200" cap="none" spc="300" normalizeH="0" baseline="0" noProof="0" dirty="0" err="1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Montserrat" panose="00000800000000000000" pitchFamily="50" charset="0"/>
                <a:ea typeface="+mj-ea"/>
                <a:cs typeface="Arial" panose="020B0604020202020204" pitchFamily="34" charset="0"/>
              </a:rPr>
              <a:t>supercore</a:t>
            </a:r>
            <a:r>
              <a:rPr kumimoji="0" lang="en-US" sz="2000" b="1" i="0" u="none" strike="noStrike" kern="1200" cap="none" spc="300" normalizeH="0" baseline="0" noProof="0" dirty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Montserrat" panose="00000800000000000000" pitchFamily="50" charset="0"/>
                <a:ea typeface="+mj-ea"/>
                <a:cs typeface="Arial" panose="020B0604020202020204" pitchFamily="34" charset="0"/>
              </a:rPr>
              <a:t>” inflation from non-housing services-oriented labor wages			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>
                <a:srgbClr val="FFFFFF"/>
              </a:buClr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300" normalizeH="0" baseline="0" noProof="0" dirty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Montserrat" panose="00000800000000000000" pitchFamily="50" charset="0"/>
                <a:ea typeface="+mj-ea"/>
                <a:cs typeface="Arial" panose="020B0604020202020204" pitchFamily="34" charset="0"/>
              </a:rPr>
              <a:t>		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4C452C5-35A7-4866-A562-2D2FC482DE9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75462" y="1982400"/>
            <a:ext cx="8163252" cy="40359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130366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61962" y="486449"/>
            <a:ext cx="11268075" cy="615553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buClr>
                <a:srgbClr val="FFFFFF"/>
              </a:buClr>
            </a:pPr>
            <a:r>
              <a:rPr lang="en-US" sz="2800" b="1" spc="300" dirty="0">
                <a:solidFill>
                  <a:srgbClr val="44546A"/>
                </a:solidFill>
                <a:latin typeface="Montserrat" panose="00000800000000000000" pitchFamily="50" charset="0"/>
                <a:cs typeface="Arial" panose="020B0604020202020204" pitchFamily="34" charset="0"/>
              </a:rPr>
              <a:t>Inflation is caused by?</a:t>
            </a:r>
          </a:p>
        </p:txBody>
      </p:sp>
      <p:sp>
        <p:nvSpPr>
          <p:cNvPr id="6" name="Content Placeholder 1">
            <a:extLst>
              <a:ext uri="{FF2B5EF4-FFF2-40B4-BE49-F238E27FC236}">
                <a16:creationId xmlns:a16="http://schemas.microsoft.com/office/drawing/2014/main" id="{5C9786C8-A8CC-4820-B43C-FA354C0C9230}"/>
              </a:ext>
            </a:extLst>
          </p:cNvPr>
          <p:cNvSpPr txBox="1">
            <a:spLocks/>
          </p:cNvSpPr>
          <p:nvPr/>
        </p:nvSpPr>
        <p:spPr>
          <a:xfrm>
            <a:off x="1021081" y="1554480"/>
            <a:ext cx="9509760" cy="1097280"/>
          </a:xfrm>
          <a:prstGeom prst="rect">
            <a:avLst/>
          </a:prstGeom>
        </p:spPr>
        <p:txBody>
          <a:bodyPr/>
          <a:lstStyle>
            <a:lvl1pPr marL="0" indent="0" algn="l" defTabSz="685800" rtl="0" eaLnBrk="1" latinLnBrk="0" hangingPunct="1">
              <a:lnSpc>
                <a:spcPct val="100000"/>
              </a:lnSpc>
              <a:spcBef>
                <a:spcPts val="1350"/>
              </a:spcBef>
              <a:buClr>
                <a:schemeClr val="tx1"/>
              </a:buClr>
              <a:buFont typeface="Arial" panose="020B0604020202020204" pitchFamily="34" charset="0"/>
              <a:buNone/>
              <a:defRPr sz="21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 marL="216694" indent="-216694" algn="l" defTabSz="685800" rtl="0" eaLnBrk="1" latinLnBrk="0" hangingPunct="1">
              <a:lnSpc>
                <a:spcPct val="100000"/>
              </a:lnSpc>
              <a:spcBef>
                <a:spcPts val="900"/>
              </a:spcBef>
              <a:buClr>
                <a:schemeClr val="tx2"/>
              </a:buClr>
              <a:buFont typeface="Arial" panose="020B0604020202020204" pitchFamily="34" charset="0"/>
              <a:buChar char="»"/>
              <a:defRPr sz="18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2pPr>
            <a:lvl3pPr marL="388144" indent="-213122" algn="l" defTabSz="685800" rtl="0" eaLnBrk="1" latinLnBrk="0" hangingPunct="1">
              <a:lnSpc>
                <a:spcPct val="100000"/>
              </a:lnSpc>
              <a:spcBef>
                <a:spcPts val="900"/>
              </a:spcBef>
              <a:buClr>
                <a:schemeClr val="tx2"/>
              </a:buClr>
              <a:buFont typeface="Arial" panose="020B0604020202020204" pitchFamily="34" charset="0"/>
              <a:buChar char="–"/>
              <a:defRPr sz="18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3pPr>
            <a:lvl4pPr marL="559594" indent="-217885" algn="l" defTabSz="685800" rtl="0" eaLnBrk="1" latinLnBrk="0" hangingPunct="1">
              <a:lnSpc>
                <a:spcPct val="100000"/>
              </a:lnSpc>
              <a:spcBef>
                <a:spcPts val="900"/>
              </a:spcBef>
              <a:buClr>
                <a:schemeClr val="tx2"/>
              </a:buClr>
              <a:buFont typeface="Arial" panose="020B0604020202020204" pitchFamily="34" charset="0"/>
              <a:buChar char="›"/>
              <a:defRPr sz="15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4pPr>
            <a:lvl5pPr marL="731044" indent="-216694" algn="l" defTabSz="685800" rtl="0" eaLnBrk="1" latinLnBrk="0" hangingPunct="1">
              <a:lnSpc>
                <a:spcPct val="100000"/>
              </a:lnSpc>
              <a:spcBef>
                <a:spcPts val="900"/>
              </a:spcBef>
              <a:buClr>
                <a:schemeClr val="tx2"/>
              </a:buClr>
              <a:buFont typeface="Arial" panose="020B0604020202020204" pitchFamily="34" charset="0"/>
              <a:buChar char="-"/>
              <a:defRPr sz="15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1" indent="0" algn="l" defTabSz="685800" rtl="0" eaLnBrk="1" fontAlgn="auto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rgbClr val="41B6E6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(Body)"/>
                <a:ea typeface="+mn-ea"/>
                <a:cs typeface="+mn-cs"/>
              </a:rPr>
              <a:t>Too much money chasing too few goods</a:t>
            </a:r>
          </a:p>
        </p:txBody>
      </p:sp>
      <p:sp>
        <p:nvSpPr>
          <p:cNvPr id="2" name="Left Brace 1">
            <a:extLst>
              <a:ext uri="{FF2B5EF4-FFF2-40B4-BE49-F238E27FC236}">
                <a16:creationId xmlns:a16="http://schemas.microsoft.com/office/drawing/2014/main" id="{29076A08-4417-435B-8ACE-F354D7D5DD30}"/>
              </a:ext>
            </a:extLst>
          </p:cNvPr>
          <p:cNvSpPr/>
          <p:nvPr/>
        </p:nvSpPr>
        <p:spPr>
          <a:xfrm rot="16200000">
            <a:off x="2506980" y="658317"/>
            <a:ext cx="1097280" cy="3886200"/>
          </a:xfrm>
          <a:prstGeom prst="leftBrace">
            <a:avLst/>
          </a:prstGeom>
          <a:ln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28A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" name="Left Brace 4">
            <a:extLst>
              <a:ext uri="{FF2B5EF4-FFF2-40B4-BE49-F238E27FC236}">
                <a16:creationId xmlns:a16="http://schemas.microsoft.com/office/drawing/2014/main" id="{081B52F8-8DC6-4AFD-8D2E-1F20B1A799E4}"/>
              </a:ext>
            </a:extLst>
          </p:cNvPr>
          <p:cNvSpPr/>
          <p:nvPr/>
        </p:nvSpPr>
        <p:spPr>
          <a:xfrm rot="16200000">
            <a:off x="8061960" y="898890"/>
            <a:ext cx="1097280" cy="3291840"/>
          </a:xfrm>
          <a:prstGeom prst="leftBrace">
            <a:avLst/>
          </a:prstGeom>
          <a:ln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28A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9BAD45C-22CE-493A-BBAF-DDE112F24036}"/>
              </a:ext>
            </a:extLst>
          </p:cNvPr>
          <p:cNvSpPr txBox="1"/>
          <p:nvPr/>
        </p:nvSpPr>
        <p:spPr>
          <a:xfrm>
            <a:off x="1295400" y="3291840"/>
            <a:ext cx="4617719" cy="166199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	Demand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Employment and Income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Expectations*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7B3B080-DF50-44F5-A964-6AF6AB276841}"/>
              </a:ext>
            </a:extLst>
          </p:cNvPr>
          <p:cNvSpPr txBox="1"/>
          <p:nvPr/>
        </p:nvSpPr>
        <p:spPr>
          <a:xfrm>
            <a:off x="6964680" y="3182778"/>
            <a:ext cx="3562908" cy="347787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	Supply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Supply Chain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Energy Prices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Labor Costs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Productivity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271404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2" grpId="0" animBg="1"/>
      <p:bldP spid="5" grpId="0" animBg="1"/>
      <p:bldP spid="3" grpId="0"/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61962" y="794225"/>
            <a:ext cx="11268075" cy="615553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pPr>
              <a:buClr>
                <a:srgbClr val="FFFFFF"/>
              </a:buClr>
            </a:pPr>
            <a:r>
              <a:rPr lang="en-US" sz="2800" b="1" spc="300" dirty="0">
                <a:solidFill>
                  <a:srgbClr val="44546A"/>
                </a:solidFill>
                <a:latin typeface="Montserrat" panose="00000800000000000000" pitchFamily="50" charset="0"/>
                <a:cs typeface="Arial" panose="020B0604020202020204" pitchFamily="34" charset="0"/>
              </a:rPr>
              <a:t>Fighting Inflation – When a Bad Things a Good Thing		</a:t>
            </a:r>
          </a:p>
        </p:txBody>
      </p:sp>
      <p:sp>
        <p:nvSpPr>
          <p:cNvPr id="8" name="Text Box 34">
            <a:extLst>
              <a:ext uri="{FF2B5EF4-FFF2-40B4-BE49-F238E27FC236}">
                <a16:creationId xmlns:a16="http://schemas.microsoft.com/office/drawing/2014/main" id="{28231449-B16F-403F-AD8A-F1F92219CE5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6252" y="6383789"/>
            <a:ext cx="5859748" cy="2923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5" tIns="91425" rIns="91425" bIns="91425" numCol="1" anchor="b" anchorCtr="0" compatLnSpc="1">
            <a:prstTxWarp prst="textNoShape">
              <a:avLst/>
            </a:prstTxWarp>
          </a:bodyPr>
          <a:lstStyle>
            <a:def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lang="en-US"/>
            </a:defPPr>
            <a:lvl1pPr fontAlgn="base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defRPr sz="1100" b="1" i="1" kern="0" spc="300">
                <a:solidFill>
                  <a:srgbClr val="44546A"/>
                </a:solidFill>
                <a:latin typeface="Montserrat" panose="00000800000000000000" pitchFamily="50" charset="0"/>
                <a:ea typeface="Arial"/>
                <a:cs typeface="Arial" panose="020B0604020202020204" pitchFamily="34" charset="0"/>
                <a:rtl val="0"/>
              </a:defRPr>
            </a:lvl1pPr>
            <a:lvl2pPr eaLnBrk="0" fontAlgn="base" hangingPunct="0">
              <a:spcBef>
                <a:spcPts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rtl val="0"/>
              </a:defRPr>
            </a:lvl2pPr>
            <a:lvl3pPr eaLnBrk="0" fontAlgn="base" hangingPunct="0">
              <a:spcBef>
                <a:spcPts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eaLnBrk="0" fontAlgn="base" hangingPunct="0">
              <a:spcBef>
                <a:spcPts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eaLnBrk="0" fontAlgn="base" hangingPunct="0">
              <a:spcBef>
                <a:spcPts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457200" eaLnBrk="0" fontAlgn="base" hangingPunct="0">
              <a:spcBef>
                <a:spcPts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914400" eaLnBrk="0" fontAlgn="base" hangingPunct="0">
              <a:spcBef>
                <a:spcPts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371600" eaLnBrk="0" fontAlgn="base" hangingPunct="0">
              <a:spcBef>
                <a:spcPts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828800" eaLnBrk="0" fontAlgn="base" hangingPunct="0">
              <a:spcBef>
                <a:spcPts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Tx/>
              <a:buFontTx/>
              <a:buNone/>
              <a:tabLst/>
              <a:defRPr/>
            </a:pPr>
            <a:r>
              <a:rPr kumimoji="0" lang="en-US" sz="1100" b="1" i="1" u="none" strike="noStrike" kern="0" cap="none" spc="30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Montserrat" panose="00000800000000000000" pitchFamily="50" charset="0"/>
                <a:cs typeface="Arial" panose="020B0604020202020204" pitchFamily="34" charset="0"/>
                <a:rtl val="0"/>
              </a:rPr>
              <a:t>Source: Moody’s Analytics, BLS, Confidence Board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6457B5DA-CCBD-4030-94CE-E70F5F7772D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60474" y="2329922"/>
            <a:ext cx="5553617" cy="3426076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23A05C25-A426-4BBD-BC80-82E957DAE62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6196" y="2446433"/>
            <a:ext cx="5565875" cy="31930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601663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1016</Words>
  <Application>Microsoft Office PowerPoint</Application>
  <PresentationFormat>Widescreen</PresentationFormat>
  <Paragraphs>156</Paragraphs>
  <Slides>34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44" baseType="lpstr">
      <vt:lpstr>Arial</vt:lpstr>
      <vt:lpstr>Arial (Body)</vt:lpstr>
      <vt:lpstr>Calibri</vt:lpstr>
      <vt:lpstr>Calibri Light</vt:lpstr>
      <vt:lpstr>Corbel</vt:lpstr>
      <vt:lpstr>Lato Light</vt:lpstr>
      <vt:lpstr>Montserrat</vt:lpstr>
      <vt:lpstr>Montserrat Medium</vt:lpstr>
      <vt:lpstr>Wingdings</vt:lpstr>
      <vt:lpstr>Office Theme</vt:lpstr>
      <vt:lpstr>PowerPoint Presentation</vt:lpstr>
      <vt:lpstr>PowerPoint Presentation</vt:lpstr>
      <vt:lpstr>Start Positive: No Recession in 2022</vt:lpstr>
      <vt:lpstr>Exogenous Disruptions Increasingly Likely</vt:lpstr>
      <vt:lpstr>PowerPoint Presentation</vt:lpstr>
      <vt:lpstr>Monetary Policy Nearly Shifted on Banking Scare</vt:lpstr>
      <vt:lpstr>So, are on the right track?   </vt:lpstr>
      <vt:lpstr>Inflation is caused by?</vt:lpstr>
      <vt:lpstr>Fighting Inflation – When a Bad Things a Good Thing  </vt:lpstr>
      <vt:lpstr>Fighting Inflation – When a Good Things a Good Thing  </vt:lpstr>
      <vt:lpstr>If optimistic outcome, is all well?   </vt:lpstr>
      <vt:lpstr>PowerPoint Presentation</vt:lpstr>
      <vt:lpstr>Banking Crisis Controlled, but Will Spur Issues</vt:lpstr>
      <vt:lpstr>Cost of Capital and Cap Rates Have (Mostly) Followed the Fed</vt:lpstr>
      <vt:lpstr>Watch Upcoming Maturities; Pressure on Values</vt:lpstr>
      <vt:lpstr>DSCR and LTV Moves Lower as Rates Rise</vt:lpstr>
      <vt:lpstr>Negative Leverage Hits New Highs for Hot Asset Classes</vt:lpstr>
      <vt:lpstr>Brakes Have Slammed on the Transaction Market</vt:lpstr>
      <vt:lpstr>Total Returns Move Decidedly Negative  (Except for Hotels!)</vt:lpstr>
      <vt:lpstr>Loan Performance Holds Steady, But Sands are Shifting</vt:lpstr>
      <vt:lpstr>Maturities Will Reveal a Nuanced Shake Out:  CMBS Office Maturities</vt:lpstr>
      <vt:lpstr>PowerPoint Presentation</vt:lpstr>
      <vt:lpstr>Office Approaching Record Vacancies</vt:lpstr>
      <vt:lpstr>Office Utilization Rate Tops 50% (Finally)</vt:lpstr>
      <vt:lpstr>Reduction of Space Isolated to Certain Tenant Types so Far (US Gov’t Been at It for a While)</vt:lpstr>
      <vt:lpstr>See Differentiation in Office in Different Ways</vt:lpstr>
      <vt:lpstr>Multifamily Showing Cracks</vt:lpstr>
      <vt:lpstr>Record Supply is Coming        </vt:lpstr>
      <vt:lpstr>Affordability Pressure        </vt:lpstr>
      <vt:lpstr>Secular Shift in Insurance Expense Growth        </vt:lpstr>
      <vt:lpstr>Retail Slow and Steady by Procyclical</vt:lpstr>
      <vt:lpstr>PowerPoint Presentation</vt:lpstr>
      <vt:lpstr>Industrial: Is The Slowdown Here?</vt:lpstr>
      <vt:lpstr>PowerPoint Presentation</vt:lpstr>
    </vt:vector>
  </TitlesOfParts>
  <Company>Windows User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Alex Cook</dc:creator>
  <cp:lastModifiedBy>Alex Cook</cp:lastModifiedBy>
  <cp:revision>4</cp:revision>
  <dcterms:created xsi:type="dcterms:W3CDTF">2023-05-01T20:27:04Z</dcterms:created>
  <dcterms:modified xsi:type="dcterms:W3CDTF">2023-05-01T20:31:11Z</dcterms:modified>
</cp:coreProperties>
</file>