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0" r:id="rId2"/>
    <p:sldId id="386" r:id="rId3"/>
    <p:sldId id="293" r:id="rId4"/>
    <p:sldId id="268" r:id="rId5"/>
    <p:sldId id="392" r:id="rId6"/>
    <p:sldId id="431" r:id="rId7"/>
    <p:sldId id="394" r:id="rId8"/>
    <p:sldId id="302" r:id="rId9"/>
    <p:sldId id="391" r:id="rId10"/>
    <p:sldId id="408" r:id="rId11"/>
    <p:sldId id="363" r:id="rId12"/>
    <p:sldId id="433" r:id="rId13"/>
    <p:sldId id="416" r:id="rId14"/>
    <p:sldId id="388" r:id="rId15"/>
    <p:sldId id="313" r:id="rId16"/>
    <p:sldId id="368" r:id="rId17"/>
    <p:sldId id="419" r:id="rId18"/>
    <p:sldId id="357" r:id="rId19"/>
    <p:sldId id="369" r:id="rId20"/>
    <p:sldId id="432" r:id="rId21"/>
    <p:sldId id="292" r:id="rId22"/>
    <p:sldId id="360" r:id="rId23"/>
    <p:sldId id="389" r:id="rId24"/>
    <p:sldId id="434" r:id="rId25"/>
    <p:sldId id="411" r:id="rId26"/>
    <p:sldId id="333" r:id="rId27"/>
    <p:sldId id="398" r:id="rId28"/>
    <p:sldId id="327" r:id="rId29"/>
    <p:sldId id="399" r:id="rId30"/>
    <p:sldId id="400" r:id="rId31"/>
    <p:sldId id="421" r:id="rId32"/>
    <p:sldId id="437" r:id="rId33"/>
    <p:sldId id="438" r:id="rId34"/>
    <p:sldId id="420" r:id="rId35"/>
    <p:sldId id="428" r:id="rId36"/>
    <p:sldId id="423" r:id="rId37"/>
    <p:sldId id="424" r:id="rId38"/>
    <p:sldId id="425" r:id="rId39"/>
    <p:sldId id="429" r:id="rId40"/>
    <p:sldId id="422" r:id="rId41"/>
    <p:sldId id="426" r:id="rId42"/>
    <p:sldId id="427" r:id="rId43"/>
    <p:sldId id="413" r:id="rId44"/>
    <p:sldId id="352" r:id="rId45"/>
    <p:sldId id="350" r:id="rId46"/>
    <p:sldId id="351" r:id="rId47"/>
    <p:sldId id="409" r:id="rId48"/>
    <p:sldId id="349" r:id="rId49"/>
    <p:sldId id="417" r:id="rId50"/>
    <p:sldId id="390" r:id="rId51"/>
    <p:sldId id="435" r:id="rId52"/>
    <p:sldId id="415" r:id="rId53"/>
    <p:sldId id="378" r:id="rId54"/>
    <p:sldId id="439" r:id="rId55"/>
    <p:sldId id="28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f6527558803c45b1/zz%20Trends%20Reports/Trends%202023/Apt%20Construction%20Graph%20202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d.docs.live.net/f6527558803c45b1/zz%20Trends%20Reports/Trends%202022/Apt%20Construction%20Grap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f6527558803c45b1/zz%20Trends%20Reports/Trends%202022/Apt%20Construction%20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1991AB">
                  <a:lumMod val="75000"/>
                </a:srgb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7353968819555517E-2"/>
                  <c:y val="-3.7567615236626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61-4CCC-953F-F7531E0F1DD4}"/>
                </c:ext>
              </c:extLst>
            </c:dLbl>
            <c:dLbl>
              <c:idx val="2"/>
              <c:layout>
                <c:manualLayout>
                  <c:x val="0"/>
                  <c:y val="-2.1131783570602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61-4CCC-953F-F7531E0F1DD4}"/>
                </c:ext>
              </c:extLst>
            </c:dLbl>
            <c:dLbl>
              <c:idx val="3"/>
              <c:layout>
                <c:manualLayout>
                  <c:x val="7.3990576280555482E-3"/>
                  <c:y val="-3.2871663332047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61-4CCC-953F-F7531E0F1DD4}"/>
                </c:ext>
              </c:extLst>
            </c:dLbl>
            <c:dLbl>
              <c:idx val="4"/>
              <c:layout>
                <c:manualLayout>
                  <c:x val="-3.1076042037833304E-2"/>
                  <c:y val="4.461154309349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61-4CCC-953F-F7531E0F1DD4}"/>
                </c:ext>
              </c:extLst>
            </c:dLbl>
            <c:dLbl>
              <c:idx val="5"/>
              <c:layout>
                <c:manualLayout>
                  <c:x val="-3.8475099665888961E-2"/>
                  <c:y val="4.461154309349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61-4CCC-953F-F7531E0F1DD4}"/>
                </c:ext>
              </c:extLst>
            </c:dLbl>
            <c:dLbl>
              <c:idx val="6"/>
              <c:layout>
                <c:manualLayout>
                  <c:x val="-2.6636607460999974E-2"/>
                  <c:y val="7.5135230473252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61-4CCC-953F-F7531E0F1DD4}"/>
                </c:ext>
              </c:extLst>
            </c:dLbl>
            <c:dLbl>
              <c:idx val="7"/>
              <c:layout>
                <c:manualLayout>
                  <c:x val="-1.0851825826596834E-16"/>
                  <c:y val="2.5827735475180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61-4CCC-953F-F7531E0F1DD4}"/>
                </c:ext>
              </c:extLst>
            </c:dLbl>
            <c:dLbl>
              <c:idx val="8"/>
              <c:layout>
                <c:manualLayout>
                  <c:x val="-1.7757738307333425E-2"/>
                  <c:y val="4.461154309349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61-4CCC-953F-F7531E0F1D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'[Apt Construction Graph 2023.xlsx]Sheet1 (4)'!$C$5:$C$13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'[Apt Construction Graph 2023.xlsx]Sheet1 (4)'!$D$5:$D$13</c:f>
              <c:numCache>
                <c:formatCode>"$"#,##0.00</c:formatCode>
                <c:ptCount val="9"/>
                <c:pt idx="0">
                  <c:v>1.04</c:v>
                </c:pt>
                <c:pt idx="1">
                  <c:v>1.04</c:v>
                </c:pt>
                <c:pt idx="2">
                  <c:v>1.08</c:v>
                </c:pt>
                <c:pt idx="3">
                  <c:v>1.05</c:v>
                </c:pt>
                <c:pt idx="4">
                  <c:v>1.04</c:v>
                </c:pt>
                <c:pt idx="5">
                  <c:v>1.04</c:v>
                </c:pt>
                <c:pt idx="6">
                  <c:v>1.06</c:v>
                </c:pt>
                <c:pt idx="7">
                  <c:v>1.1599999999999999</c:v>
                </c:pt>
                <c:pt idx="8">
                  <c:v>1.18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E61-4CCC-953F-F7531E0F1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8390496"/>
        <c:axId val="628389512"/>
      </c:lineChart>
      <c:catAx>
        <c:axId val="628390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89512"/>
        <c:crosses val="autoZero"/>
        <c:auto val="1"/>
        <c:lblAlgn val="ctr"/>
        <c:lblOffset val="100"/>
        <c:noMultiLvlLbl val="0"/>
      </c:catAx>
      <c:valAx>
        <c:axId val="628389512"/>
        <c:scaling>
          <c:orientation val="minMax"/>
          <c:max val="1.1800000000000002"/>
          <c:min val="1.02"/>
        </c:scaling>
        <c:delete val="0"/>
        <c:axPos val="l"/>
        <c:numFmt formatCode="&quot;$&quot;#,##0.0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9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42675953153477E-2"/>
          <c:y val="7.9157130007015325E-2"/>
          <c:w val="0.91596977281926217"/>
          <c:h val="0.791536524796749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Vacancy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75000000000017E-2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8-4A4A-98A6-89FF7EFD5CEF}"/>
                </c:ext>
              </c:extLst>
            </c:dLbl>
            <c:dLbl>
              <c:idx val="1"/>
              <c:layout>
                <c:manualLayout>
                  <c:x val="-2.7142302406174872E-2"/>
                  <c:y val="3.739716638483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58-4A4A-98A6-89FF7EFD5CEF}"/>
                </c:ext>
              </c:extLst>
            </c:dLbl>
            <c:dLbl>
              <c:idx val="2"/>
              <c:layout>
                <c:manualLayout>
                  <c:x val="-2.9489475891125834E-2"/>
                  <c:y val="-4.6189771220608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E6-4D17-AEBF-BFDE93EF36A1}"/>
                </c:ext>
              </c:extLst>
            </c:dLbl>
            <c:dLbl>
              <c:idx val="3"/>
              <c:layout>
                <c:manualLayout>
                  <c:x val="5.7792289052456744E-3"/>
                  <c:y val="3.464232841545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E6-4D17-AEBF-BFDE93EF36A1}"/>
                </c:ext>
              </c:extLst>
            </c:dLbl>
            <c:dLbl>
              <c:idx val="4"/>
              <c:layout>
                <c:manualLayout>
                  <c:x val="-7.2469027656113127E-2"/>
                  <c:y val="-2.4542589424033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58-4A4A-98A6-89FF7EFD5CEF}"/>
                </c:ext>
              </c:extLst>
            </c:dLbl>
            <c:dLbl>
              <c:idx val="5"/>
              <c:layout>
                <c:manualLayout>
                  <c:x val="-6.7844128655674935E-2"/>
                  <c:y val="-2.200396816857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58-4A4A-98A6-89FF7EFD5CEF}"/>
                </c:ext>
              </c:extLst>
            </c:dLbl>
            <c:dLbl>
              <c:idx val="6"/>
              <c:layout>
                <c:manualLayout>
                  <c:x val="-1.0501900673774994E-2"/>
                  <c:y val="-2.3437501344959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58-4A4A-98A6-89FF7EFD5CEF}"/>
                </c:ext>
              </c:extLst>
            </c:dLbl>
            <c:dLbl>
              <c:idx val="8"/>
              <c:layout>
                <c:manualLayout>
                  <c:x val="-9.6802084162865148E-2"/>
                  <c:y val="1.3856931366182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58-4A4A-98A6-89FF7EFD5CEF}"/>
                </c:ext>
              </c:extLst>
            </c:dLbl>
            <c:dLbl>
              <c:idx val="9"/>
              <c:layout>
                <c:manualLayout>
                  <c:x val="-2.6532810161387681E-2"/>
                  <c:y val="9.4689031002247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E6-4D17-AEBF-BFDE93EF3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0.00%</c:formatCode>
                <c:ptCount val="10"/>
                <c:pt idx="0">
                  <c:v>6.1400000000000003E-2</c:v>
                </c:pt>
                <c:pt idx="1">
                  <c:v>5.9700000000000003E-2</c:v>
                </c:pt>
                <c:pt idx="2">
                  <c:v>6.2100000000000002E-2</c:v>
                </c:pt>
                <c:pt idx="3">
                  <c:v>2.6700000000000002E-2</c:v>
                </c:pt>
                <c:pt idx="4">
                  <c:v>8.0100000000000005E-2</c:v>
                </c:pt>
                <c:pt idx="5">
                  <c:v>9.5399999999999999E-2</c:v>
                </c:pt>
                <c:pt idx="6">
                  <c:v>0.1026</c:v>
                </c:pt>
                <c:pt idx="7">
                  <c:v>9.11E-2</c:v>
                </c:pt>
                <c:pt idx="8">
                  <c:v>4.9200000000000001E-2</c:v>
                </c:pt>
                <c:pt idx="9">
                  <c:v>4.8099999999999997E-2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F58-4A4A-98A6-89FF7EFD5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1713088"/>
        <c:axId val="691712760"/>
      </c:lineChart>
      <c:catAx>
        <c:axId val="6917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2760"/>
        <c:crosses val="autoZero"/>
        <c:auto val="1"/>
        <c:lblAlgn val="ctr"/>
        <c:lblOffset val="100"/>
        <c:noMultiLvlLbl val="0"/>
      </c:catAx>
      <c:valAx>
        <c:axId val="69171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7"/>
            <c:invertIfNegative val="0"/>
            <c:bubble3D val="0"/>
            <c:spPr>
              <a:solidFill>
                <a:srgbClr val="0098A5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C41-4253-BED1-E0A64EC7AF02}"/>
              </c:ext>
            </c:extLst>
          </c:dPt>
          <c:dLbls>
            <c:dLbl>
              <c:idx val="2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41-4253-BED1-E0A64EC7AF02}"/>
                </c:ext>
              </c:extLst>
            </c:dLbl>
            <c:dLbl>
              <c:idx val="3"/>
              <c:layout>
                <c:manualLayout>
                  <c:x val="1.2615980722384044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41-4253-BED1-E0A64EC7AF02}"/>
                </c:ext>
              </c:extLst>
            </c:dLbl>
            <c:dLbl>
              <c:idx val="5"/>
              <c:layout>
                <c:manualLayout>
                  <c:x val="1.4192978312682115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41-4253-BED1-E0A64EC7AF02}"/>
                </c:ext>
              </c:extLst>
            </c:dLbl>
            <c:dLbl>
              <c:idx val="6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41-4253-BED1-E0A64EC7AF02}"/>
                </c:ext>
              </c:extLst>
            </c:dLbl>
            <c:dLbl>
              <c:idx val="8"/>
              <c:layout>
                <c:manualLayout>
                  <c:x val="3.1539951805960142E-2"/>
                  <c:y val="-1.039776783667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4B-4D82-9F9D-F81DA52419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(2)'!$C$29:$C$38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(UC)</c:v>
                </c:pt>
                <c:pt idx="9">
                  <c:v>2024 (Prop)</c:v>
                </c:pt>
              </c:strCache>
            </c:strRef>
          </c:cat>
          <c:val>
            <c:numRef>
              <c:f>'Sheet1 (2)'!$D$29:$D$38</c:f>
              <c:numCache>
                <c:formatCode>#,##0</c:formatCode>
                <c:ptCount val="10"/>
                <c:pt idx="0">
                  <c:v>155</c:v>
                </c:pt>
                <c:pt idx="1">
                  <c:v>144</c:v>
                </c:pt>
                <c:pt idx="2">
                  <c:v>192</c:v>
                </c:pt>
                <c:pt idx="3">
                  <c:v>46</c:v>
                </c:pt>
                <c:pt idx="4">
                  <c:v>352</c:v>
                </c:pt>
                <c:pt idx="5">
                  <c:v>0</c:v>
                </c:pt>
                <c:pt idx="6">
                  <c:v>42</c:v>
                </c:pt>
                <c:pt idx="7">
                  <c:v>473</c:v>
                </c:pt>
                <c:pt idx="8">
                  <c:v>1196</c:v>
                </c:pt>
                <c:pt idx="9">
                  <c:v>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1-4253-BED1-E0A64EC7A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8390496"/>
        <c:axId val="628389512"/>
        <c:axId val="0"/>
      </c:bar3DChart>
      <c:catAx>
        <c:axId val="62839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89512"/>
        <c:crosses val="autoZero"/>
        <c:auto val="1"/>
        <c:lblAlgn val="ctr"/>
        <c:lblOffset val="100"/>
        <c:noMultiLvlLbl val="0"/>
      </c:catAx>
      <c:valAx>
        <c:axId val="628389512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90496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Number of Units Completed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A08-454B-B5AF-C3FD2513C06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6-9A08-454B-B5AF-C3FD2513C06F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9A08-454B-B5AF-C3FD2513C06F}"/>
              </c:ext>
            </c:extLst>
          </c:dPt>
          <c:dPt>
            <c:idx val="12"/>
            <c:invertIfNegative val="0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07-373A-4E95-9B92-BEFC275B339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9A08-454B-B5AF-C3FD2513C06F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9A08-454B-B5AF-C3FD2513C06F}"/>
              </c:ext>
            </c:extLst>
          </c:dPt>
          <c:dLbls>
            <c:dLbl>
              <c:idx val="8"/>
              <c:layout>
                <c:manualLayout>
                  <c:x val="7.4061352541077985E-3"/>
                  <c:y val="-4.2827447875285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08-454B-B5AF-C3FD2513C06F}"/>
                </c:ext>
              </c:extLst>
            </c:dLbl>
            <c:dLbl>
              <c:idx val="9"/>
              <c:layout>
                <c:manualLayout>
                  <c:x val="8.6404911297923263E-3"/>
                  <c:y val="-1.284823436258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08-454B-B5AF-C3FD2513C06F}"/>
                </c:ext>
              </c:extLst>
            </c:dLbl>
            <c:dLbl>
              <c:idx val="10"/>
              <c:layout>
                <c:manualLayout>
                  <c:x val="1.2343558756845274E-3"/>
                  <c:y val="-2.3555096331407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08-454B-B5AF-C3FD2513C06F}"/>
                </c:ext>
              </c:extLst>
            </c:dLbl>
            <c:dLbl>
              <c:idx val="11"/>
              <c:layout>
                <c:manualLayout>
                  <c:x val="1.2343558756845274E-3"/>
                  <c:y val="-4.2827447875286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08-454B-B5AF-C3FD2513C06F}"/>
                </c:ext>
              </c:extLst>
            </c:dLbl>
            <c:dLbl>
              <c:idx val="12"/>
              <c:layout>
                <c:manualLayout>
                  <c:x val="6.1717793784230902E-3"/>
                  <c:y val="-6.4241171812929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3A-4E95-9B92-BEFC275B3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Sheet1!$A$3:$A$15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 (UC)</c:v>
                </c:pt>
                <c:pt idx="12">
                  <c:v>2024 (Prop)</c:v>
                </c:pt>
              </c:strCache>
            </c:strRef>
          </c:cat>
          <c:val>
            <c:numRef>
              <c:f>Sheet1!$B$3:$B$15</c:f>
              <c:numCache>
                <c:formatCode>#,##0</c:formatCode>
                <c:ptCount val="13"/>
                <c:pt idx="0">
                  <c:v>632</c:v>
                </c:pt>
                <c:pt idx="1">
                  <c:v>573</c:v>
                </c:pt>
                <c:pt idx="2">
                  <c:v>50</c:v>
                </c:pt>
                <c:pt idx="3">
                  <c:v>1531</c:v>
                </c:pt>
                <c:pt idx="4">
                  <c:v>1296</c:v>
                </c:pt>
                <c:pt idx="5">
                  <c:v>1136</c:v>
                </c:pt>
                <c:pt idx="6">
                  <c:v>2282</c:v>
                </c:pt>
                <c:pt idx="7">
                  <c:v>1577</c:v>
                </c:pt>
                <c:pt idx="8">
                  <c:v>638</c:v>
                </c:pt>
                <c:pt idx="9">
                  <c:v>623</c:v>
                </c:pt>
                <c:pt idx="10">
                  <c:v>515</c:v>
                </c:pt>
                <c:pt idx="11">
                  <c:v>2832</c:v>
                </c:pt>
                <c:pt idx="12">
                  <c:v>2196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08-454B-B5AF-C3FD2513C0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7704448"/>
        <c:axId val="207705984"/>
        <c:axId val="0"/>
      </c:bar3DChart>
      <c:catAx>
        <c:axId val="2077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7705984"/>
        <c:crosses val="autoZero"/>
        <c:auto val="1"/>
        <c:lblAlgn val="ctr"/>
        <c:lblOffset val="100"/>
        <c:noMultiLvlLbl val="0"/>
      </c:catAx>
      <c:valAx>
        <c:axId val="2077059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7704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F1541-FA88-44B2-BE8F-7612F57264B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5996-B253-4C20-832B-423E79E3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9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35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6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4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53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6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3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56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4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FBBE-6D96-94CA-3D1F-A326662FA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0AF6C-EC08-C89C-794D-E1A1D65B7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185A-103D-075B-5C06-7B68DFF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B3A5-405A-BADA-1782-1680DB97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513C-C8C2-72E7-3D61-5B21DE94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3ED0-B1A8-CA52-D01C-6D867CA8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22AFA-9AA3-A80F-CCFD-CCAA8EA7A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DB6E-DF35-9FF2-9AEB-EC33C36F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DD04-3A98-2329-782F-2B543DD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4484-25E7-0345-3C5A-DAF15CE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1E103-676C-9B29-1E88-40AEA2D00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7EC6B-37FD-0666-590B-A473C836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42C73-0F87-9668-B0C9-CA9E6CFB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F838-4436-8232-CF03-0C26D181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78D-895B-7E76-FF0B-ED187CBF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228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31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51D4-33E1-1CF0-D6FB-B481749A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354F-5C45-C81C-34B5-A912E1F02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7DBB-E4A4-AFF6-9AFB-62C27BB0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AF46-25B6-A2E6-581B-BFC78390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C53A-53E6-C165-9C23-2572453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7381-9873-F38D-64AA-63AD3DCC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D921-E040-D4DB-8CAC-DC593A5D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0301-9C5B-F0A1-AD2C-A44B0E64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82629-BD1F-7251-EF14-B0BB9448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AF82-69B0-CA50-4121-920BC589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A387-CEAB-4887-AF18-40047E94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51BF-F116-7ACE-7A9D-A42472968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DA8B1-746E-611D-7314-7D21CC328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A5EFE-464E-2B0D-8C51-EE992F1F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C4A8-E4C6-C9F5-F4A9-CE9BE400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CFECF-E820-CEA0-3340-225E23F3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0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D202-26FB-41DF-6F5C-A5A9887F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2F3D8-D480-FB23-060C-333F87E2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C5387-75E8-9856-DC7E-68280C180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AA15D-6D9E-FF51-2A67-0BE33CDCA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7FA1A-E6AC-7CFE-3ECB-02844CD1C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BD296-2462-131E-2C04-12D48337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86B28-68F9-73FE-A287-A57A8C17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B4B5C-4738-D3D2-CA12-93F45C35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9784-C6E8-FAC9-1C48-8C0D39FC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700F3-835C-D6EF-E5B6-07F8932C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CF66B-02E6-4418-8CFA-9C34E3A4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17269-24A9-C253-3DC6-6C1CF1C6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58932-1300-59F0-4061-9F4BE7DE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CA963-ADFF-F0D2-BD60-543305EE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7E718-9F79-283C-EDEA-5A32D0D5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6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756A-752D-6885-AE78-F3E1D92B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3171-A3F2-B819-478E-7D8BACF3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CB78B-1136-E0F5-E8B7-16D64C013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5189A-9CD4-A495-400D-2147D296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9E9B7-FFAE-85E5-DEDE-8200A532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8D93-F77F-D2E1-2B83-08DAFC71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20BB-867C-22C3-A6C2-BC040986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81700-561B-A5B1-8EFA-066842C4A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D72E4-4625-C6BF-BA02-AE1A59A39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2B4D3-A6D7-46E4-3C81-1E8808CE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09126-0BCA-A184-A516-CA75CC4F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FCB31-9CE4-B155-984D-AC74380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14CE1-2F56-66DA-9A73-915693B2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E2078-7742-BEC9-030E-FDCA7828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E28B-3989-5062-FF8E-35DD6E5FB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5CC6-D152-7345-5CAE-AF16F3006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2C55-FDC5-0B96-CF1F-CF630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okmoor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3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okmoore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89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www.CookMoore.com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MULITFAMILY TRENDS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69CA44-A446-4EEC-B3FE-27B80F9877A8}"/>
              </a:ext>
            </a:extLst>
          </p:cNvPr>
          <p:cNvSpPr/>
          <p:nvPr/>
        </p:nvSpPr>
        <p:spPr>
          <a:xfrm>
            <a:off x="9383755" y="1348069"/>
            <a:ext cx="2411166" cy="1526488"/>
          </a:xfrm>
          <a:prstGeom prst="ellipse">
            <a:avLst/>
          </a:prstGeom>
          <a:solidFill>
            <a:srgbClr val="6889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Montserrat" panose="0000080000000000000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324393" y="554253"/>
            <a:ext cx="7355379" cy="5474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2000" b="1" spc="600" dirty="0">
                <a:solidFill>
                  <a:srgbClr val="7030A0"/>
                </a:solidFill>
                <a:latin typeface="Montserrat" panose="00000800000000000000" pitchFamily="50" charset="0"/>
                <a:ea typeface="Montserrat" charset="0"/>
              </a:rPr>
              <a:t>LSU STUDENT APARTMENT MARKET</a:t>
            </a: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solidFill>
              <a:srgbClr val="7030A0"/>
            </a:solidFill>
          </a:ln>
        </p:spPr>
      </p:sp>
      <p:sp>
        <p:nvSpPr>
          <p:cNvPr id="6" name="Object 5"/>
          <p:cNvSpPr/>
          <p:nvPr/>
        </p:nvSpPr>
        <p:spPr>
          <a:xfrm>
            <a:off x="4255867" y="1549479"/>
            <a:ext cx="2361363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2019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708728" y="2434778"/>
            <a:ext cx="1455640" cy="3593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28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30,634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42D9A6-32E1-40DA-B126-8E64785AE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318" y="5645791"/>
            <a:ext cx="1136708" cy="1136708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DAE6437D-B57E-4C69-B5C9-BB34450A0A9F}"/>
              </a:ext>
            </a:extLst>
          </p:cNvPr>
          <p:cNvSpPr/>
          <p:nvPr/>
        </p:nvSpPr>
        <p:spPr>
          <a:xfrm>
            <a:off x="9158699" y="1540135"/>
            <a:ext cx="2361363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2022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8F17668D-8B57-4DD5-888B-E30D7264230D}"/>
              </a:ext>
            </a:extLst>
          </p:cNvPr>
          <p:cNvSpPr/>
          <p:nvPr/>
        </p:nvSpPr>
        <p:spPr>
          <a:xfrm>
            <a:off x="9416894" y="2465762"/>
            <a:ext cx="1844971" cy="319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36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34,483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480B88-89FC-4F0A-8E57-F0358BDE3EE6}"/>
              </a:ext>
            </a:extLst>
          </p:cNvPr>
          <p:cNvSpPr txBox="1"/>
          <p:nvPr/>
        </p:nvSpPr>
        <p:spPr>
          <a:xfrm>
            <a:off x="5000495" y="3618906"/>
            <a:ext cx="6003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All-Time High Enrollment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2022 Largest Freshman Class in LSU History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Limited On-Campus Housing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42631-E189-4A98-9403-AABA825ABF49}"/>
              </a:ext>
            </a:extLst>
          </p:cNvPr>
          <p:cNvSpPr/>
          <p:nvPr/>
        </p:nvSpPr>
        <p:spPr>
          <a:xfrm>
            <a:off x="4828374" y="3506944"/>
            <a:ext cx="6084605" cy="247590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AB8A17-BF9E-471F-A4A6-A9CC7D07E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70" y="-3904"/>
            <a:ext cx="3863661" cy="6869712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0434A04F-0F89-413E-BC65-4C269A8A9F23}"/>
              </a:ext>
            </a:extLst>
          </p:cNvPr>
          <p:cNvSpPr/>
          <p:nvPr/>
        </p:nvSpPr>
        <p:spPr>
          <a:xfrm>
            <a:off x="6617230" y="1548654"/>
            <a:ext cx="2341377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2021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12252782-3867-4350-9676-5FE5C6EEBA7F}"/>
              </a:ext>
            </a:extLst>
          </p:cNvPr>
          <p:cNvSpPr/>
          <p:nvPr/>
        </p:nvSpPr>
        <p:spPr>
          <a:xfrm>
            <a:off x="7182227" y="2452025"/>
            <a:ext cx="1455640" cy="2742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28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33,519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4F73F71-3BDC-47D9-ACDF-6F906650506C}"/>
              </a:ext>
            </a:extLst>
          </p:cNvPr>
          <p:cNvSpPr/>
          <p:nvPr/>
        </p:nvSpPr>
        <p:spPr>
          <a:xfrm>
            <a:off x="10177372" y="2794939"/>
            <a:ext cx="1289892" cy="238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</a:pPr>
            <a:r>
              <a:rPr lang="en-US" sz="12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On-Campus Enrollment</a:t>
            </a:r>
            <a:endParaRPr lang="en-US" sz="12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6284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8089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884409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98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CONSTRUCTION CLASS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/>
        </p:nvGraphicFramePr>
        <p:xfrm>
          <a:off x="1206062" y="1564575"/>
          <a:ext cx="5835953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67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210263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580048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619075">
                  <a:extLst>
                    <a:ext uri="{9D8B030D-6E8A-4147-A177-3AD203B41FA5}">
                      <a16:colId xmlns:a16="http://schemas.microsoft.com/office/drawing/2014/main" val="2659706660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endParaRPr lang="en-US" b="1" dirty="0">
                        <a:latin typeface="Lato Light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C/D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+12.6%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3FE63C-65DF-4896-8FB9-E6F581B1A5DA}"/>
              </a:ext>
            </a:extLst>
          </p:cNvPr>
          <p:cNvGraphicFramePr>
            <a:graphicFrameLocks noGrp="1"/>
          </p:cNvGraphicFramePr>
          <p:nvPr/>
        </p:nvGraphicFramePr>
        <p:xfrm>
          <a:off x="7251918" y="1564575"/>
          <a:ext cx="3749879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626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166070">
                  <a:extLst>
                    <a:ext uri="{9D8B030D-6E8A-4147-A177-3AD203B41FA5}">
                      <a16:colId xmlns:a16="http://schemas.microsoft.com/office/drawing/2014/main" val="1925310583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4.98%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10.82%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4.56%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8.05%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5.30%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7.85%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BBA01ED-A359-4AFA-A531-D03D82EC4BBC}"/>
              </a:ext>
            </a:extLst>
          </p:cNvPr>
          <p:cNvSpPr txBox="1"/>
          <p:nvPr/>
        </p:nvSpPr>
        <p:spPr>
          <a:xfrm>
            <a:off x="2173009" y="4417168"/>
            <a:ext cx="7837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A Rent is $1,535/month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B Rent is $1,148/month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C/D Rent is $862/month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2640650" y="2732619"/>
            <a:ext cx="8623312" cy="127550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Trends in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the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-106" b="-106"/>
          <a:stretch/>
        </p:blipFill>
        <p:spPr>
          <a:xfrm>
            <a:off x="485654" y="1847274"/>
            <a:ext cx="2249999" cy="3874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3896408" y="4742011"/>
            <a:ext cx="6363328" cy="321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4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OTHER OPEX COSTS INCREASING</a:t>
            </a:r>
          </a:p>
        </p:txBody>
      </p:sp>
      <p:sp>
        <p:nvSpPr>
          <p:cNvPr id="10" name="Object 9"/>
          <p:cNvSpPr/>
          <p:nvPr/>
        </p:nvSpPr>
        <p:spPr>
          <a:xfrm>
            <a:off x="4090298" y="3322538"/>
            <a:ext cx="5968101" cy="10229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Historically $350 - $450/unit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Increased to $500 - $750/unit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Now $1,000 to $1,800/unit, with some over $2,000/unit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3687266" y="4842974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7" name="Object 16"/>
          <p:cNvSpPr/>
          <p:nvPr/>
        </p:nvSpPr>
        <p:spPr>
          <a:xfrm>
            <a:off x="3687266" y="3062377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8" name="Object 17"/>
          <p:cNvSpPr/>
          <p:nvPr/>
        </p:nvSpPr>
        <p:spPr>
          <a:xfrm>
            <a:off x="3896408" y="2968226"/>
            <a:ext cx="6363328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4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INCREASED INSURANCE COSTS</a:t>
            </a:r>
          </a:p>
        </p:txBody>
      </p:sp>
      <p:sp>
        <p:nvSpPr>
          <p:cNvPr id="19" name="Object 18"/>
          <p:cNvSpPr/>
          <p:nvPr/>
        </p:nvSpPr>
        <p:spPr>
          <a:xfrm>
            <a:off x="4090298" y="5155970"/>
            <a:ext cx="5736056" cy="11254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Payroll Costs – Up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Materials Costs – Up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Services Costs (Exterminating, Grounds, etc.) - Up</a:t>
            </a:r>
            <a:endParaRPr lang="en-US" b="1" dirty="0">
              <a:solidFill>
                <a:prstClr val="black"/>
              </a:solidFill>
              <a:latin typeface="Lato Light" panose="020F0502020204030203"/>
            </a:endParaRPr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6044" y="5174204"/>
            <a:ext cx="1089005" cy="108900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2022 ---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7D018674-E7F4-FAC6-AF15-DBC0F6491EF7}"/>
              </a:ext>
            </a:extLst>
          </p:cNvPr>
          <p:cNvSpPr/>
          <p:nvPr/>
        </p:nvSpPr>
        <p:spPr>
          <a:xfrm>
            <a:off x="3896408" y="1773011"/>
            <a:ext cx="5275520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4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YEAR OF THE I’S</a:t>
            </a: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810ED118-67BD-40D4-5B7E-9A06672091B9}"/>
              </a:ext>
            </a:extLst>
          </p:cNvPr>
          <p:cNvSpPr/>
          <p:nvPr/>
        </p:nvSpPr>
        <p:spPr>
          <a:xfrm>
            <a:off x="3691182" y="1850374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AFCF3FF6-DBE7-B42A-6839-7FEE0676C452}"/>
              </a:ext>
            </a:extLst>
          </p:cNvPr>
          <p:cNvSpPr/>
          <p:nvPr/>
        </p:nvSpPr>
        <p:spPr>
          <a:xfrm>
            <a:off x="4090297" y="2165118"/>
            <a:ext cx="5968101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20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Interest Rates – Inflation -- Insurance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pic>
        <p:nvPicPr>
          <p:cNvPr id="11" name="Picture 10" descr="A close up of a tiger">
            <a:extLst>
              <a:ext uri="{FF2B5EF4-FFF2-40B4-BE49-F238E27FC236}">
                <a16:creationId xmlns:a16="http://schemas.microsoft.com/office/drawing/2014/main" id="{D3FAB2F7-6880-ED89-C247-1BC65E42AD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63" y="2127323"/>
            <a:ext cx="6071980" cy="21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1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BF011-6126-442F-BB9C-02CE565A56B2}"/>
              </a:ext>
            </a:extLst>
          </p:cNvPr>
          <p:cNvSpPr/>
          <p:nvPr/>
        </p:nvSpPr>
        <p:spPr>
          <a:xfrm>
            <a:off x="244411" y="4875689"/>
            <a:ext cx="576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 SALES FOR 2022</a:t>
            </a:r>
          </a:p>
        </p:txBody>
      </p:sp>
    </p:spTree>
    <p:extLst>
      <p:ext uri="{BB962C8B-B14F-4D97-AF65-F5344CB8AC3E}">
        <p14:creationId xmlns:p14="http://schemas.microsoft.com/office/powerpoint/2010/main" val="3284556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BD0895-2FB6-4FE3-8948-2CC758897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7840765" y="476131"/>
            <a:ext cx="3881579" cy="5913546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687237-2B61-4DB2-AA7F-1E143DA34724}"/>
              </a:ext>
            </a:extLst>
          </p:cNvPr>
          <p:cNvSpPr/>
          <p:nvPr/>
        </p:nvSpPr>
        <p:spPr>
          <a:xfrm>
            <a:off x="0" y="0"/>
            <a:ext cx="12200352" cy="6879235"/>
          </a:xfrm>
          <a:prstGeom prst="rect">
            <a:avLst/>
          </a:prstGeom>
          <a:solidFill>
            <a:srgbClr val="FFFFFF">
              <a:alpha val="8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5402" y="476131"/>
            <a:ext cx="4102875" cy="5087181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34319" y="877797"/>
            <a:ext cx="133317" cy="133317"/>
          </a:xfrm>
          <a:prstGeom prst="ellipse">
            <a:avLst/>
          </a:prstGeom>
          <a:solidFill>
            <a:schemeClr val="tx2"/>
          </a:solidFill>
        </p:spPr>
      </p:sp>
      <p:sp>
        <p:nvSpPr>
          <p:cNvPr id="6" name="Object 5"/>
          <p:cNvSpPr/>
          <p:nvPr/>
        </p:nvSpPr>
        <p:spPr>
          <a:xfrm>
            <a:off x="751989" y="792057"/>
            <a:ext cx="6178258" cy="4381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38"/>
              </a:lnSpc>
              <a:spcAft>
                <a:spcPts val="600"/>
              </a:spcAft>
              <a:buNone/>
            </a:pPr>
            <a:r>
              <a:rPr lang="en-US" sz="2800" b="1" kern="0" spc="278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2022 – State and Regional</a:t>
            </a:r>
            <a:endParaRPr lang="en-US" sz="28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51989" y="1379733"/>
            <a:ext cx="6178258" cy="21501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  <a:cs typeface="Roboto" pitchFamily="34" charset="-120"/>
              </a:rPr>
              <a:t>Prior to 2021, there were a total of 2 non-student apartment complexes (25+ units) in Louisiana that had sold for more than $190,000/unit (1 in Baton Rouge and 1 in New Orleans)</a:t>
            </a: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In 2021, there were a total of 8 complexes in Louisiana that sold for more than $190,000/unit</a:t>
            </a:r>
          </a:p>
          <a:p>
            <a:pPr marL="285750" indent="-285750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</a:endParaRP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>
              <a:spcAft>
                <a:spcPts val="600"/>
              </a:spcAft>
              <a:buSzPct val="100000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0BA91-2606-4289-9B6E-BF2CFC9627B7}"/>
              </a:ext>
            </a:extLst>
          </p:cNvPr>
          <p:cNvSpPr/>
          <p:nvPr/>
        </p:nvSpPr>
        <p:spPr>
          <a:xfrm>
            <a:off x="336628" y="476131"/>
            <a:ext cx="6894681" cy="591354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A0464-9FA5-4696-A01F-751A069966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259" y="5319806"/>
            <a:ext cx="1508598" cy="1508598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BF0A195D-AAD8-473A-891E-EE233EEA6A7F}"/>
              </a:ext>
            </a:extLst>
          </p:cNvPr>
          <p:cNvSpPr/>
          <p:nvPr/>
        </p:nvSpPr>
        <p:spPr>
          <a:xfrm>
            <a:off x="751989" y="4005976"/>
            <a:ext cx="6203758" cy="18607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In 2022, there were 10 more complexes in Baton Rouge that sold for more than $190,000/unit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9 of the top 10 largest commercial sales this year in the Baton Rouge area were apartment complexes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>
              <a:spcAft>
                <a:spcPts val="600"/>
              </a:spcAft>
              <a:buSzPct val="100000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511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 rot="588807">
            <a:off x="7033020" y="929645"/>
            <a:ext cx="4527687" cy="64814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NEW YORK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4422761" y="5320992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Shape 32">
            <a:extLst>
              <a:ext uri="{FF2B5EF4-FFF2-40B4-BE49-F238E27FC236}">
                <a16:creationId xmlns:a16="http://schemas.microsoft.com/office/drawing/2014/main" id="{AF20BC1F-959A-4D05-9984-E82BABAF2AE7}"/>
              </a:ext>
            </a:extLst>
          </p:cNvPr>
          <p:cNvSpPr txBox="1">
            <a:spLocks/>
          </p:cNvSpPr>
          <p:nvPr/>
        </p:nvSpPr>
        <p:spPr>
          <a:xfrm rot="20701731">
            <a:off x="847350" y="942532"/>
            <a:ext cx="3315661" cy="571186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CHICAGO</a:t>
            </a:r>
            <a:endParaRPr lang="en-US" altLang="en-US" sz="32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5" name="Shape 32">
            <a:extLst>
              <a:ext uri="{FF2B5EF4-FFF2-40B4-BE49-F238E27FC236}">
                <a16:creationId xmlns:a16="http://schemas.microsoft.com/office/drawing/2014/main" id="{89ECBCD9-02E5-4089-B9F0-59356E74DCAA}"/>
              </a:ext>
            </a:extLst>
          </p:cNvPr>
          <p:cNvSpPr txBox="1">
            <a:spLocks/>
          </p:cNvSpPr>
          <p:nvPr/>
        </p:nvSpPr>
        <p:spPr>
          <a:xfrm rot="21195109">
            <a:off x="6610138" y="4878293"/>
            <a:ext cx="3796448" cy="65246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BROOKLYN</a:t>
            </a:r>
          </a:p>
        </p:txBody>
      </p:sp>
      <p:sp>
        <p:nvSpPr>
          <p:cNvPr id="16" name="Shape 32">
            <a:extLst>
              <a:ext uri="{FF2B5EF4-FFF2-40B4-BE49-F238E27FC236}">
                <a16:creationId xmlns:a16="http://schemas.microsoft.com/office/drawing/2014/main" id="{F6156C0B-DF4E-4177-B870-D6A2B0F48B46}"/>
              </a:ext>
            </a:extLst>
          </p:cNvPr>
          <p:cNvSpPr txBox="1">
            <a:spLocks/>
          </p:cNvSpPr>
          <p:nvPr/>
        </p:nvSpPr>
        <p:spPr>
          <a:xfrm>
            <a:off x="1421251" y="2473191"/>
            <a:ext cx="3600132" cy="57348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LOS ANGELES</a:t>
            </a:r>
          </a:p>
        </p:txBody>
      </p:sp>
      <p:sp>
        <p:nvSpPr>
          <p:cNvPr id="17" name="Shape 32">
            <a:extLst>
              <a:ext uri="{FF2B5EF4-FFF2-40B4-BE49-F238E27FC236}">
                <a16:creationId xmlns:a16="http://schemas.microsoft.com/office/drawing/2014/main" id="{E9CB8392-5260-493C-AB1E-C58F19459DD2}"/>
              </a:ext>
            </a:extLst>
          </p:cNvPr>
          <p:cNvSpPr txBox="1">
            <a:spLocks/>
          </p:cNvSpPr>
          <p:nvPr/>
        </p:nvSpPr>
        <p:spPr>
          <a:xfrm rot="336780">
            <a:off x="747057" y="5773482"/>
            <a:ext cx="2086919" cy="63660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DALLAS</a:t>
            </a:r>
          </a:p>
        </p:txBody>
      </p:sp>
      <p:sp>
        <p:nvSpPr>
          <p:cNvPr id="18" name="Shape 32">
            <a:extLst>
              <a:ext uri="{FF2B5EF4-FFF2-40B4-BE49-F238E27FC236}">
                <a16:creationId xmlns:a16="http://schemas.microsoft.com/office/drawing/2014/main" id="{D9EC5BFA-FADD-4DA0-BCD4-6BA3BD4FEB2D}"/>
              </a:ext>
            </a:extLst>
          </p:cNvPr>
          <p:cNvSpPr txBox="1">
            <a:spLocks/>
          </p:cNvSpPr>
          <p:nvPr/>
        </p:nvSpPr>
        <p:spPr>
          <a:xfrm rot="21314494">
            <a:off x="7380690" y="2299352"/>
            <a:ext cx="3220247" cy="57348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ATLANTA</a:t>
            </a: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6F7A1D3D-0630-467C-ADA8-274206D2E246}"/>
              </a:ext>
            </a:extLst>
          </p:cNvPr>
          <p:cNvSpPr txBox="1">
            <a:spLocks/>
          </p:cNvSpPr>
          <p:nvPr/>
        </p:nvSpPr>
        <p:spPr>
          <a:xfrm rot="21040627">
            <a:off x="3829208" y="3478548"/>
            <a:ext cx="3619222" cy="63660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FLORIDA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in a suit">
            <a:extLst>
              <a:ext uri="{FF2B5EF4-FFF2-40B4-BE49-F238E27FC236}">
                <a16:creationId xmlns:a16="http://schemas.microsoft.com/office/drawing/2014/main" id="{AB6600CE-253C-6065-CE3E-B91B1FAB7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" y="91855"/>
            <a:ext cx="4937081" cy="4532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D75A2-E9E1-DE33-BAC6-5D52B4CEB7BF}"/>
              </a:ext>
            </a:extLst>
          </p:cNvPr>
          <p:cNvSpPr txBox="1"/>
          <p:nvPr/>
        </p:nvSpPr>
        <p:spPr>
          <a:xfrm>
            <a:off x="35482" y="4908816"/>
            <a:ext cx="50080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800" b="1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KUSHNER COMPANIES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7CC6D2D-1F17-72C3-D567-8D9F47A34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57" y="2186684"/>
            <a:ext cx="8982075" cy="199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2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6" grpId="0"/>
      <p:bldP spid="17" grpId="0"/>
      <p:bldP spid="18" grpId="0"/>
      <p:bldP spid="19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9407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993992" y="749541"/>
            <a:ext cx="6365644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APARTMENT SALES VOLUME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(25+ UNIT COMPLEXES)</a:t>
            </a:r>
            <a:endParaRPr lang="en-US" altLang="en-US" sz="20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1033051" y="1833258"/>
          <a:ext cx="6561747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43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05580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70551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Complexes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Volume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$367,350,000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$241,869,100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$194,616,850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$223,984,000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$580,029,500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8048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E87313B-8D11-4932-861D-D4D6E9111ED0}"/>
              </a:ext>
            </a:extLst>
          </p:cNvPr>
          <p:cNvSpPr/>
          <p:nvPr/>
        </p:nvSpPr>
        <p:spPr>
          <a:xfrm>
            <a:off x="8022728" y="1258349"/>
            <a:ext cx="3569742" cy="36444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D7435BB-518E-4ED2-8594-C1D4E70F7E50}"/>
              </a:ext>
            </a:extLst>
          </p:cNvPr>
          <p:cNvGraphicFramePr>
            <a:graphicFrameLocks noGrp="1"/>
          </p:cNvGraphicFramePr>
          <p:nvPr/>
        </p:nvGraphicFramePr>
        <p:xfrm>
          <a:off x="930430" y="4340254"/>
          <a:ext cx="7028736" cy="56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877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09774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3368116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562525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 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$895,100,000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18" name="Shape 32">
            <a:extLst>
              <a:ext uri="{FF2B5EF4-FFF2-40B4-BE49-F238E27FC236}">
                <a16:creationId xmlns:a16="http://schemas.microsoft.com/office/drawing/2014/main" id="{13F4D327-C6BC-4BC6-B17C-3177FFF1F950}"/>
              </a:ext>
            </a:extLst>
          </p:cNvPr>
          <p:cNvSpPr txBox="1">
            <a:spLocks/>
          </p:cNvSpPr>
          <p:nvPr/>
        </p:nvSpPr>
        <p:spPr>
          <a:xfrm>
            <a:off x="8037880" y="1327772"/>
            <a:ext cx="3569742" cy="151609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SALES VOLUME 2017-2020</a:t>
            </a: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$1,027,819,950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2F16BD-F56C-4B97-9DF8-E7F52833700E}"/>
              </a:ext>
            </a:extLst>
          </p:cNvPr>
          <p:cNvSpPr/>
          <p:nvPr/>
        </p:nvSpPr>
        <p:spPr>
          <a:xfrm>
            <a:off x="851716" y="4348038"/>
            <a:ext cx="6924415" cy="554741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E7817D2A-374A-26E7-20EE-9DBA5822B3EE}"/>
              </a:ext>
            </a:extLst>
          </p:cNvPr>
          <p:cNvSpPr/>
          <p:nvPr/>
        </p:nvSpPr>
        <p:spPr>
          <a:xfrm>
            <a:off x="8636201" y="3013589"/>
            <a:ext cx="2197916" cy="16777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</p:sp>
      <p:sp>
        <p:nvSpPr>
          <p:cNvPr id="22" name="Shape 32">
            <a:extLst>
              <a:ext uri="{FF2B5EF4-FFF2-40B4-BE49-F238E27FC236}">
                <a16:creationId xmlns:a16="http://schemas.microsoft.com/office/drawing/2014/main" id="{7F743CC7-7487-0249-DCC0-E081546ED723}"/>
              </a:ext>
            </a:extLst>
          </p:cNvPr>
          <p:cNvSpPr txBox="1">
            <a:spLocks/>
          </p:cNvSpPr>
          <p:nvPr/>
        </p:nvSpPr>
        <p:spPr>
          <a:xfrm>
            <a:off x="8022728" y="3290490"/>
            <a:ext cx="3569742" cy="150715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SALES VOLUME 2021-2022</a:t>
            </a: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$1,475,129,500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17373" y="-37578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993992" y="749541"/>
            <a:ext cx="6365644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APARTMENT SALES VOLUME</a:t>
            </a:r>
          </a:p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By Quarter</a:t>
            </a:r>
            <a:endParaRPr lang="en-US" altLang="en-US" sz="32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930430" y="1793925"/>
          <a:ext cx="5599735" cy="29824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0954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849548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329233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Quarter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Sales</a:t>
                      </a:r>
                      <a:endParaRPr lang="en-US" sz="2000" b="1" dirty="0">
                        <a:solidFill>
                          <a:srgbClr val="87A4D3"/>
                        </a:solidFill>
                        <a:latin typeface="Montserrat" panose="0000080000000000000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Volume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st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$191,780,000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nd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$421,350,000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rd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$194,580,000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$87,360,000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8048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66DFBBB-DD6E-4E81-A861-C2D2E3EA74CA}"/>
              </a:ext>
            </a:extLst>
          </p:cNvPr>
          <p:cNvGraphicFramePr>
            <a:graphicFrameLocks noGrp="1"/>
          </p:cNvGraphicFramePr>
          <p:nvPr/>
        </p:nvGraphicFramePr>
        <p:xfrm>
          <a:off x="877895" y="4730144"/>
          <a:ext cx="695952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805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438570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  <a:gridCol w="1379297">
                  <a:extLst>
                    <a:ext uri="{9D8B030D-6E8A-4147-A177-3AD203B41FA5}">
                      <a16:colId xmlns:a16="http://schemas.microsoft.com/office/drawing/2014/main" val="1054180755"/>
                    </a:ext>
                  </a:extLst>
                </a:gridCol>
              </a:tblGrid>
              <a:tr h="204313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st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$18,824,000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11F7E6B-7DC9-4156-A7BF-B32C4E51313F}"/>
              </a:ext>
            </a:extLst>
          </p:cNvPr>
          <p:cNvSpPr/>
          <p:nvPr/>
        </p:nvSpPr>
        <p:spPr>
          <a:xfrm>
            <a:off x="843047" y="4591346"/>
            <a:ext cx="7537295" cy="75805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hape 32">
            <a:extLst>
              <a:ext uri="{FF2B5EF4-FFF2-40B4-BE49-F238E27FC236}">
                <a16:creationId xmlns:a16="http://schemas.microsoft.com/office/drawing/2014/main" id="{36ED13DA-83FA-C354-41A3-6D82CD87E8D0}"/>
              </a:ext>
            </a:extLst>
          </p:cNvPr>
          <p:cNvSpPr txBox="1">
            <a:spLocks/>
          </p:cNvSpPr>
          <p:nvPr/>
        </p:nvSpPr>
        <p:spPr>
          <a:xfrm>
            <a:off x="8837120" y="923845"/>
            <a:ext cx="1931494" cy="1724296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FNMA</a:t>
            </a: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DUS 10-Yr 12/31/2021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3.27%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E16152F-6D91-C8F1-740E-3E69BAEA91CA}"/>
              </a:ext>
            </a:extLst>
          </p:cNvPr>
          <p:cNvGraphicFramePr>
            <a:graphicFrameLocks noGrp="1"/>
          </p:cNvGraphicFramePr>
          <p:nvPr/>
        </p:nvGraphicFramePr>
        <p:xfrm>
          <a:off x="6530165" y="1816942"/>
          <a:ext cx="1307252" cy="2485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7252">
                  <a:extLst>
                    <a:ext uri="{9D8B030D-6E8A-4147-A177-3AD203B41FA5}">
                      <a16:colId xmlns:a16="http://schemas.microsoft.com/office/drawing/2014/main" val="3655179735"/>
                    </a:ext>
                  </a:extLst>
                </a:gridCol>
              </a:tblGrid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FNMA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5.47%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6.49%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EEECE80-B024-F831-0BDD-F850D9FAD826}"/>
              </a:ext>
            </a:extLst>
          </p:cNvPr>
          <p:cNvSpPr/>
          <p:nvPr/>
        </p:nvSpPr>
        <p:spPr>
          <a:xfrm>
            <a:off x="8658225" y="815996"/>
            <a:ext cx="2110389" cy="191042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hape 32">
            <a:extLst>
              <a:ext uri="{FF2B5EF4-FFF2-40B4-BE49-F238E27FC236}">
                <a16:creationId xmlns:a16="http://schemas.microsoft.com/office/drawing/2014/main" id="{1557982B-CB38-CD8A-118A-EAF23C008BB2}"/>
              </a:ext>
            </a:extLst>
          </p:cNvPr>
          <p:cNvSpPr txBox="1">
            <a:spLocks/>
          </p:cNvSpPr>
          <p:nvPr/>
        </p:nvSpPr>
        <p:spPr>
          <a:xfrm>
            <a:off x="6599995" y="4776393"/>
            <a:ext cx="1167592" cy="45812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000000"/>
                </a:solidFill>
                <a:latin typeface="Montserrat" panose="00000800000000000000"/>
                <a:ea typeface="+mn-ea"/>
                <a:cs typeface="+mn-cs"/>
              </a:rPr>
              <a:t>6.71%</a:t>
            </a:r>
          </a:p>
        </p:txBody>
      </p:sp>
    </p:spTree>
    <p:extLst>
      <p:ext uri="{BB962C8B-B14F-4D97-AF65-F5344CB8AC3E}">
        <p14:creationId xmlns:p14="http://schemas.microsoft.com/office/powerpoint/2010/main" val="1221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10632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63293" y="3057604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67" y="924427"/>
            <a:ext cx="7262142" cy="493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741252" y="-1142969"/>
            <a:ext cx="519178" cy="3814615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SILVER OAKS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976927" y="1607556"/>
            <a:ext cx="4248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14496 AIRLINE HWY GONZALES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/>
        </p:nvGraphicFramePr>
        <p:xfrm>
          <a:off x="8282101" y="2929125"/>
          <a:ext cx="3554365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9300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135065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May 20,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$76,850,000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$253.53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$228,720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795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02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79913" y="2306485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599" y="942641"/>
            <a:ext cx="7454687" cy="496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203584" y="-1311338"/>
            <a:ext cx="519178" cy="4294558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SAWGRASS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857340" y="1511576"/>
            <a:ext cx="4174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2163 VETERANS BLVD GONZALES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/>
        </p:nvGraphicFramePr>
        <p:xfrm>
          <a:off x="8065838" y="2573953"/>
          <a:ext cx="3892608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685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43192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May 4,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$75,350,000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$260.58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$277,020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816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01109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EDC562-66C2-4894-B6E4-4EE7A1CBC77E}"/>
              </a:ext>
            </a:extLst>
          </p:cNvPr>
          <p:cNvSpPr/>
          <p:nvPr/>
        </p:nvSpPr>
        <p:spPr>
          <a:xfrm rot="5400000">
            <a:off x="6405705" y="18183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2018 - 2021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B823D2-EDFB-4C9C-89B7-471058B7A056}"/>
              </a:ext>
            </a:extLst>
          </p:cNvPr>
          <p:cNvSpPr/>
          <p:nvPr/>
        </p:nvSpPr>
        <p:spPr>
          <a:xfrm rot="5400000">
            <a:off x="3594718" y="4583193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2021 - 2022</a:t>
            </a:r>
          </a:p>
        </p:txBody>
      </p:sp>
      <p:pic>
        <p:nvPicPr>
          <p:cNvPr id="2056" name="Picture 8" descr="This is Why Bodybuilders Are More Jacked Than CrossFitters">
            <a:extLst>
              <a:ext uri="{FF2B5EF4-FFF2-40B4-BE49-F238E27FC236}">
                <a16:creationId xmlns:a16="http://schemas.microsoft.com/office/drawing/2014/main" id="{2A2A7831-AF8D-4926-9625-068CF972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16" y="3570711"/>
            <a:ext cx="5402795" cy="28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415D6-0D29-4CEB-B975-489F47383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36" y="500315"/>
            <a:ext cx="4240297" cy="28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0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02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40397" y="3293889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66" y="942641"/>
            <a:ext cx="7117345" cy="496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203584" y="-1311338"/>
            <a:ext cx="519178" cy="4294558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ROYAL PALMS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737770" y="1511576"/>
            <a:ext cx="4294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10245 AIRLINE HIGHWAY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/>
        </p:nvGraphicFramePr>
        <p:xfrm>
          <a:off x="8065837" y="2573953"/>
          <a:ext cx="3966490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1538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554952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September 23,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$30,000,000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$285.96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$238,100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58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360727" y="328997"/>
            <a:ext cx="11208172" cy="2018791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500627" y="588624"/>
            <a:ext cx="64812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DAWSON PARK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CDE1CB-7D29-41C7-A4A4-F1B5458C43B7}"/>
              </a:ext>
            </a:extLst>
          </p:cNvPr>
          <p:cNvSpPr txBox="1"/>
          <p:nvPr/>
        </p:nvSpPr>
        <p:spPr>
          <a:xfrm>
            <a:off x="500627" y="1112920"/>
            <a:ext cx="449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8453 PICARDY AVENUE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DAE1E81-76BE-41E0-8165-DF71F143DD0F}"/>
              </a:ext>
            </a:extLst>
          </p:cNvPr>
          <p:cNvGraphicFramePr>
            <a:graphicFrameLocks noGrp="1"/>
          </p:cNvGraphicFramePr>
          <p:nvPr/>
        </p:nvGraphicFramePr>
        <p:xfrm>
          <a:off x="360727" y="2979399"/>
          <a:ext cx="3554207" cy="2364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0672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213535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58386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June 30,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$45,725,000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$321.11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$295,000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B47700E-C121-3C34-2C47-D13298996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53" y="1482252"/>
            <a:ext cx="6746063" cy="44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3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83889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660331" y="347322"/>
            <a:ext cx="5649190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OTHER SELECT PROPERTY SALES 2022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759415" y="1539357"/>
          <a:ext cx="9451022" cy="4030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295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341406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474142">
                  <a:extLst>
                    <a:ext uri="{9D8B030D-6E8A-4147-A177-3AD203B41FA5}">
                      <a16:colId xmlns:a16="http://schemas.microsoft.com/office/drawing/2014/main" val="1839836137"/>
                    </a:ext>
                  </a:extLst>
                </a:gridCol>
                <a:gridCol w="1781179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4477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Terraces at Perkins Rowe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10202 Perkins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$184,956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Lakeside Oaks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13170 Dutchtown 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Palms at Sunset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4150 McHugh Road (Zachary)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$217,458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Commerce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Bldg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333 Laurel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$265,484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Hidden Oaks at Siegen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6630 Siegen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$126,603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578533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Exchange at 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449 Ben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Hur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39077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Arlington Cottages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550 Ben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Hur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02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80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10632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78903" y="3525783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094" y="790680"/>
            <a:ext cx="7058329" cy="547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418066" y="-1069165"/>
            <a:ext cx="519178" cy="3851736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CANAL 1535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960915" y="1495238"/>
            <a:ext cx="4289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1535 CANAL STREET</a:t>
            </a:r>
          </a:p>
          <a:p>
            <a:pPr algn="ctr"/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NEW ORLEANS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/>
        </p:nvGraphicFramePr>
        <p:xfrm>
          <a:off x="8235241" y="2582071"/>
          <a:ext cx="3749047" cy="2825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609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269438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81413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April 27,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$120,000,000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$402.54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$363,635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14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Trends in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the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Sales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-106" b="-106"/>
          <a:stretch/>
        </p:blipFill>
        <p:spPr>
          <a:xfrm>
            <a:off x="485654" y="1847274"/>
            <a:ext cx="2249999" cy="3874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3848859" y="4659622"/>
            <a:ext cx="3750960" cy="321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FORECLOSURES</a:t>
            </a:r>
          </a:p>
        </p:txBody>
      </p:sp>
      <p:sp>
        <p:nvSpPr>
          <p:cNvPr id="10" name="Object 9"/>
          <p:cNvSpPr/>
          <p:nvPr/>
        </p:nvSpPr>
        <p:spPr>
          <a:xfrm>
            <a:off x="4008704" y="2229716"/>
            <a:ext cx="6139148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Cap Rates have been increasing 50 to 75 Basis Points</a:t>
            </a:r>
            <a:endParaRPr kumimoji="0" lang="en-US" sz="1600" b="1" i="0" u="none" strike="noStrike" kern="0" cap="none" spc="48" normalizeH="0" baseline="0" noProof="0" dirty="0">
              <a:ln>
                <a:noFill/>
              </a:ln>
              <a:solidFill>
                <a:srgbClr val="181818">
                  <a:alpha val="80000"/>
                </a:srgbClr>
              </a:solidFill>
              <a:effectLst/>
              <a:uLnTx/>
              <a:uFillTx/>
              <a:latin typeface="Lato Light" panose="020F0502020204030203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643249" y="3369007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4" name="Object 13"/>
          <p:cNvSpPr/>
          <p:nvPr/>
        </p:nvSpPr>
        <p:spPr>
          <a:xfrm>
            <a:off x="3649133" y="4760586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5" name="Object 14"/>
          <p:cNvSpPr/>
          <p:nvPr/>
        </p:nvSpPr>
        <p:spPr>
          <a:xfrm>
            <a:off x="3848859" y="3275537"/>
            <a:ext cx="4189963" cy="306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22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SALES TRANSACTIONS</a:t>
            </a:r>
          </a:p>
        </p:txBody>
      </p:sp>
      <p:sp>
        <p:nvSpPr>
          <p:cNvPr id="16" name="Object 15"/>
          <p:cNvSpPr/>
          <p:nvPr/>
        </p:nvSpPr>
        <p:spPr>
          <a:xfrm>
            <a:off x="4008704" y="3690979"/>
            <a:ext cx="5681948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Not likely to see many big transactions like previous years</a:t>
            </a:r>
            <a:endParaRPr lang="en-US" sz="1600" b="1" dirty="0">
              <a:solidFill>
                <a:prstClr val="black"/>
              </a:solidFill>
              <a:latin typeface="Lato Light" panose="020F0502020204030203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643249" y="2002615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8" name="Object 17"/>
          <p:cNvSpPr/>
          <p:nvPr/>
        </p:nvSpPr>
        <p:spPr>
          <a:xfrm>
            <a:off x="3848859" y="1908464"/>
            <a:ext cx="2899973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CAP RATES</a:t>
            </a:r>
          </a:p>
        </p:txBody>
      </p:sp>
      <p:sp>
        <p:nvSpPr>
          <p:cNvPr id="19" name="Object 18"/>
          <p:cNvSpPr/>
          <p:nvPr/>
        </p:nvSpPr>
        <p:spPr>
          <a:xfrm>
            <a:off x="4008704" y="5106512"/>
            <a:ext cx="6666741" cy="612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Foreclosures are up and are likely to increase over the next year</a:t>
            </a:r>
            <a:endParaRPr lang="en-US" sz="1600" b="1" dirty="0">
              <a:solidFill>
                <a:prstClr val="black"/>
              </a:solidFill>
              <a:latin typeface="Lato Light" panose="020F0502020204030203"/>
            </a:endParaRPr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6044" y="5174204"/>
            <a:ext cx="1089005" cy="108900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2022 ---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2B3C4-E22E-996A-BAD8-DE92B3481EBB}"/>
              </a:ext>
            </a:extLst>
          </p:cNvPr>
          <p:cNvSpPr txBox="1"/>
          <p:nvPr/>
        </p:nvSpPr>
        <p:spPr>
          <a:xfrm>
            <a:off x="3478696" y="3021496"/>
            <a:ext cx="7096539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10913-485F-B5D4-F6AC-FE623A0FD10A}"/>
              </a:ext>
            </a:extLst>
          </p:cNvPr>
          <p:cNvSpPr txBox="1"/>
          <p:nvPr/>
        </p:nvSpPr>
        <p:spPr>
          <a:xfrm>
            <a:off x="3631915" y="4501614"/>
            <a:ext cx="7096539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0431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DA4AF4-78C9-4406-8689-DECCF340BCD2}"/>
              </a:ext>
            </a:extLst>
          </p:cNvPr>
          <p:cNvSpPr/>
          <p:nvPr/>
        </p:nvSpPr>
        <p:spPr>
          <a:xfrm>
            <a:off x="109331" y="5441981"/>
            <a:ext cx="6341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COMPLETED COMPLEXES 2022</a:t>
            </a:r>
          </a:p>
        </p:txBody>
      </p:sp>
    </p:spTree>
    <p:extLst>
      <p:ext uri="{BB962C8B-B14F-4D97-AF65-F5344CB8AC3E}">
        <p14:creationId xmlns:p14="http://schemas.microsoft.com/office/powerpoint/2010/main" val="3605641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315732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717070" y="5092857"/>
            <a:ext cx="4265774" cy="1075061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River House – Phase 2 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(42 Units)</a:t>
            </a:r>
            <a:b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101 River House Place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5868523" y="2208140"/>
            <a:ext cx="5172187" cy="2435156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2019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1,225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2020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638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2021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581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2022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42 Units</a:t>
            </a: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88" y="2197201"/>
            <a:ext cx="4829538" cy="2463597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0681" y="343674"/>
            <a:ext cx="10110198" cy="116893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COMPLEXES – COMPLETED IN 2022</a:t>
            </a:r>
          </a:p>
          <a:p>
            <a:pPr algn="ctr"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Only 1 Complex Completed in 2022</a:t>
            </a: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7333B0-2EDC-4F7A-B600-9407292F6ECD}"/>
              </a:ext>
            </a:extLst>
          </p:cNvPr>
          <p:cNvSpPr/>
          <p:nvPr/>
        </p:nvSpPr>
        <p:spPr>
          <a:xfrm>
            <a:off x="5775985" y="2034374"/>
            <a:ext cx="5172187" cy="2751142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2">
            <a:extLst>
              <a:ext uri="{FF2B5EF4-FFF2-40B4-BE49-F238E27FC236}">
                <a16:creationId xmlns:a16="http://schemas.microsoft.com/office/drawing/2014/main" id="{7678A742-9AF3-D3C1-F208-01F0BF8A9A0A}"/>
              </a:ext>
            </a:extLst>
          </p:cNvPr>
          <p:cNvSpPr txBox="1">
            <a:spLocks/>
          </p:cNvSpPr>
          <p:nvPr/>
        </p:nvSpPr>
        <p:spPr>
          <a:xfrm>
            <a:off x="6219640" y="5227644"/>
            <a:ext cx="3581900" cy="80548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Fewest in Single Year </a:t>
            </a: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Since 2014</a:t>
            </a:r>
          </a:p>
        </p:txBody>
      </p:sp>
    </p:spTree>
    <p:extLst>
      <p:ext uri="{BB962C8B-B14F-4D97-AF65-F5344CB8AC3E}">
        <p14:creationId xmlns:p14="http://schemas.microsoft.com/office/powerpoint/2010/main" val="3070412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52" y="-37579"/>
            <a:ext cx="9962050" cy="689557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7F57F75-4A31-A297-DC48-7AC3A3442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70" y="251361"/>
            <a:ext cx="1607793" cy="6844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1EC93-0E04-72D2-19F2-EB46C7524302}"/>
              </a:ext>
            </a:extLst>
          </p:cNvPr>
          <p:cNvSpPr txBox="1"/>
          <p:nvPr/>
        </p:nvSpPr>
        <p:spPr>
          <a:xfrm>
            <a:off x="10015285" y="2638425"/>
            <a:ext cx="2115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accent1"/>
                </a:solidFill>
                <a:latin typeface="Montserrat" panose="00000800000000000000" pitchFamily="50" charset="0"/>
              </a:rPr>
              <a:t>The Residences</a:t>
            </a:r>
          </a:p>
          <a:p>
            <a:pPr algn="ctr"/>
            <a:r>
              <a:rPr lang="en-US" sz="2000" b="1" spc="300" dirty="0">
                <a:solidFill>
                  <a:schemeClr val="accent1"/>
                </a:solidFill>
                <a:latin typeface="Montserrat" panose="00000800000000000000" pitchFamily="50" charset="0"/>
              </a:rPr>
              <a:t>at </a:t>
            </a:r>
          </a:p>
          <a:p>
            <a:pPr algn="ctr"/>
            <a:r>
              <a:rPr lang="en-US" sz="2000" b="1" spc="300" dirty="0" err="1">
                <a:solidFill>
                  <a:schemeClr val="accent1"/>
                </a:solidFill>
                <a:latin typeface="Montserrat" panose="00000800000000000000" pitchFamily="50" charset="0"/>
              </a:rPr>
              <a:t>Rivermark</a:t>
            </a:r>
            <a:endParaRPr lang="en-US" sz="2000" b="1" spc="300" dirty="0">
              <a:solidFill>
                <a:schemeClr val="accent1"/>
              </a:solidFill>
              <a:latin typeface="Montserrat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54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8813"/>
            <a:ext cx="10431768" cy="6895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345937" y="2696125"/>
            <a:ext cx="1931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/>
                </a:solidFill>
                <a:latin typeface="Montserrat" panose="00000800000000000000" pitchFamily="50" charset="0"/>
              </a:rPr>
              <a:t>Living</a:t>
            </a:r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 </a:t>
            </a:r>
            <a:r>
              <a:rPr lang="en-US" sz="2400" b="1" spc="300" dirty="0">
                <a:solidFill>
                  <a:schemeClr val="accent1"/>
                </a:solidFill>
                <a:latin typeface="Montserrat" panose="00000800000000000000" pitchFamily="50" charset="0"/>
              </a:rPr>
              <a:t>Room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D03E61E-B2B4-3D3F-7AB9-F4237BC88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" y="5579826"/>
            <a:ext cx="23812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19041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7578"/>
            <a:ext cx="10099966" cy="6876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269956" y="2996994"/>
            <a:ext cx="193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/>
                </a:solidFill>
                <a:latin typeface="Montserrat" panose="00000800000000000000" pitchFamily="50" charset="0"/>
              </a:rPr>
              <a:t>Kitchen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C8F722DE-23DD-076C-3571-87CF94B91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137" y="188599"/>
            <a:ext cx="1607793" cy="6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2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126499" y="428023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A98D80-9C9F-42A8-882A-E1B80834C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076" y="549619"/>
            <a:ext cx="8627926" cy="57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4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1" y="0"/>
            <a:ext cx="10226063" cy="6817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921262" y="1776651"/>
            <a:ext cx="52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/>
                </a:solidFill>
                <a:latin typeface="Montserrat" panose="00000800000000000000" pitchFamily="50" charset="0"/>
              </a:rPr>
              <a:t>Bathroom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0C47D-F841-9200-C2A9-2BA38947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414" y="40181"/>
            <a:ext cx="1868917" cy="8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9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607"/>
            <a:ext cx="12200352" cy="6879235"/>
          </a:xfrm>
          <a:prstGeom prst="rect">
            <a:avLst/>
          </a:prstGeom>
          <a:solidFill>
            <a:srgbClr val="0070C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5530" y="2607"/>
            <a:ext cx="5211772" cy="6879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5531157" y="1904202"/>
            <a:ext cx="52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Bathroom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EF537-A171-2C82-54D5-DE5A3183A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698" y="0"/>
            <a:ext cx="4611695" cy="685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99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 r="-3" b="601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b="188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054D1C4B-F95B-A62D-D5C2-CF43DD74F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99" y="432468"/>
            <a:ext cx="3279835" cy="13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6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DA833F-14A9-FB4E-55E6-5F65A286F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7" y="983891"/>
            <a:ext cx="2414940" cy="3993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r="13117" b="1"/>
          <a:stretch/>
        </p:blipFill>
        <p:spPr>
          <a:xfrm>
            <a:off x="6572033" y="1715030"/>
            <a:ext cx="3967152" cy="396711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9C6CBB-82EB-22B4-FFA9-FCAA3C731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9769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B3DCC2-EFDE-A00F-C646-F0E274FDC46F}"/>
              </a:ext>
            </a:extLst>
          </p:cNvPr>
          <p:cNvSpPr txBox="1"/>
          <p:nvPr/>
        </p:nvSpPr>
        <p:spPr>
          <a:xfrm>
            <a:off x="5930652" y="304949"/>
            <a:ext cx="440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err="1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MyPort</a:t>
            </a:r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 Elevator App</a:t>
            </a:r>
          </a:p>
        </p:txBody>
      </p:sp>
    </p:spTree>
    <p:extLst>
      <p:ext uri="{BB962C8B-B14F-4D97-AF65-F5344CB8AC3E}">
        <p14:creationId xmlns:p14="http://schemas.microsoft.com/office/powerpoint/2010/main" val="516285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9880" y="1651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Shape 32">
            <a:extLst>
              <a:ext uri="{FF2B5EF4-FFF2-40B4-BE49-F238E27FC236}">
                <a16:creationId xmlns:a16="http://schemas.microsoft.com/office/drawing/2014/main" id="{CF29BEBB-32CB-4208-8699-6F4E59747057}"/>
              </a:ext>
            </a:extLst>
          </p:cNvPr>
          <p:cNvSpPr txBox="1">
            <a:spLocks/>
          </p:cNvSpPr>
          <p:nvPr/>
        </p:nvSpPr>
        <p:spPr>
          <a:xfrm>
            <a:off x="7922755" y="3147643"/>
            <a:ext cx="3369824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Valencia Park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(122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740 North 14</a:t>
            </a:r>
            <a:r>
              <a:rPr lang="en-US" altLang="en-US" sz="1600" baseline="30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Street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AAEB9-FDB0-43DD-AC6E-7AE9AC2D4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9673" y="3860343"/>
            <a:ext cx="3131485" cy="1759470"/>
          </a:xfrm>
          <a:prstGeom prst="rect">
            <a:avLst/>
          </a:prstGeom>
        </p:spPr>
      </p:pic>
      <p:sp>
        <p:nvSpPr>
          <p:cNvPr id="17" name="Shape 32">
            <a:extLst>
              <a:ext uri="{FF2B5EF4-FFF2-40B4-BE49-F238E27FC236}">
                <a16:creationId xmlns:a16="http://schemas.microsoft.com/office/drawing/2014/main" id="{6B83F980-27FD-4D7C-93F0-3328CB9123FD}"/>
              </a:ext>
            </a:extLst>
          </p:cNvPr>
          <p:cNvSpPr txBox="1">
            <a:spLocks/>
          </p:cNvSpPr>
          <p:nvPr/>
        </p:nvSpPr>
        <p:spPr>
          <a:xfrm>
            <a:off x="183418" y="3147643"/>
            <a:ext cx="3693122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Cypress at Pinchback 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(99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501 Gardere Lane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5710610" y="5828368"/>
            <a:ext cx="4349609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Morningside at Juban Lakes 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(120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26989 Village Lane, Denham Springs)</a:t>
            </a: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992503" y="5828368"/>
            <a:ext cx="3900806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Reserve at Juban Lakes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(132 Units)</a:t>
            </a:r>
          </a:p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26915 Village Lane, Denham Springs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8355C-E6C8-4DA9-8E6E-BAA0BA6D2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372" y="3821672"/>
            <a:ext cx="3225069" cy="1926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0D4D1D-5FE2-4D71-8AE4-84009ECCF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312" y="1065598"/>
            <a:ext cx="3253334" cy="19263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94" y="1065599"/>
            <a:ext cx="3186546" cy="1926312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1500" y="386286"/>
            <a:ext cx="10629439" cy="47075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COMPLEXES – COMPLETED IN 2022</a:t>
            </a:r>
          </a:p>
        </p:txBody>
      </p:sp>
      <p:sp>
        <p:nvSpPr>
          <p:cNvPr id="24" name="Shape 32">
            <a:extLst>
              <a:ext uri="{FF2B5EF4-FFF2-40B4-BE49-F238E27FC236}">
                <a16:creationId xmlns:a16="http://schemas.microsoft.com/office/drawing/2014/main" id="{27884287-4441-B26F-EA44-53077B3840BD}"/>
              </a:ext>
            </a:extLst>
          </p:cNvPr>
          <p:cNvSpPr txBox="1">
            <a:spLocks/>
          </p:cNvSpPr>
          <p:nvPr/>
        </p:nvSpPr>
        <p:spPr>
          <a:xfrm>
            <a:off x="4530315" y="1219426"/>
            <a:ext cx="2711807" cy="161865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   </a:t>
            </a:r>
            <a:r>
              <a:rPr lang="en-US" altLang="en-US" sz="2400" u="sng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</a:t>
            </a:r>
          </a:p>
          <a:p>
            <a:pPr>
              <a:buClr>
                <a:srgbClr val="FFFFFF"/>
              </a:buClr>
            </a:pPr>
            <a:endParaRPr lang="en-US" altLang="en-US" sz="900" u="sng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2019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352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2020   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2021  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42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473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26F4A2-1972-2FB3-512B-8352505F9503}"/>
              </a:ext>
            </a:extLst>
          </p:cNvPr>
          <p:cNvSpPr/>
          <p:nvPr/>
        </p:nvSpPr>
        <p:spPr>
          <a:xfrm>
            <a:off x="4479617" y="1061298"/>
            <a:ext cx="2711806" cy="226261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35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285" y="21370"/>
            <a:ext cx="9555716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-83272" y="2411669"/>
            <a:ext cx="249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VALENCIA PARK 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APARTMENTS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F37A0-7B42-B863-9E6C-E8AE459B349A}"/>
              </a:ext>
            </a:extLst>
          </p:cNvPr>
          <p:cNvSpPr/>
          <p:nvPr/>
        </p:nvSpPr>
        <p:spPr>
          <a:xfrm>
            <a:off x="80720" y="3687529"/>
            <a:ext cx="2210379" cy="6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5502D-5CBF-C19F-4699-F9E2F5EC3FF2}"/>
              </a:ext>
            </a:extLst>
          </p:cNvPr>
          <p:cNvSpPr txBox="1"/>
          <p:nvPr/>
        </p:nvSpPr>
        <p:spPr>
          <a:xfrm>
            <a:off x="351507" y="4080837"/>
            <a:ext cx="1668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BATON ROUGE</a:t>
            </a:r>
          </a:p>
        </p:txBody>
      </p:sp>
    </p:spTree>
    <p:extLst>
      <p:ext uri="{BB962C8B-B14F-4D97-AF65-F5344CB8AC3E}">
        <p14:creationId xmlns:p14="http://schemas.microsoft.com/office/powerpoint/2010/main" val="839450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5883" y="0"/>
            <a:ext cx="9596118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33400" y="2950278"/>
            <a:ext cx="210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2989324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1601" y="0"/>
            <a:ext cx="9550399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00256" y="3173329"/>
            <a:ext cx="217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901699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1601" y="0"/>
            <a:ext cx="9550399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00256" y="3173329"/>
            <a:ext cx="2171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BATH</a:t>
            </a:r>
          </a:p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1094150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793836" y="66963"/>
            <a:ext cx="6858000" cy="672407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00256" y="3173329"/>
            <a:ext cx="2171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>
                <a:solidFill>
                  <a:schemeClr val="bg1"/>
                </a:solidFill>
                <a:latin typeface="Montserrat" panose="00000800000000000000" pitchFamily="50" charset="0"/>
              </a:rPr>
              <a:t>BATH</a:t>
            </a:r>
          </a:p>
          <a:p>
            <a:pPr algn="ctr"/>
            <a:r>
              <a:rPr lang="en-US" sz="2800" b="1" spc="300">
                <a:solidFill>
                  <a:schemeClr val="bg1"/>
                </a:solidFill>
                <a:latin typeface="Montserrat" panose="00000800000000000000" pitchFamily="50" charset="0"/>
              </a:rPr>
              <a:t>ROOM</a:t>
            </a:r>
            <a:endParaRPr lang="en-US" sz="28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6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312288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300044" y="4323774"/>
            <a:ext cx="3651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MATCHED SAMPLE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414834" y="5038927"/>
            <a:ext cx="40085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230+ Complexes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34,950+ Units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34" y="1667349"/>
            <a:ext cx="2886067" cy="2537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DBF0C8-462F-4233-B972-16531B8D7B0F}"/>
              </a:ext>
            </a:extLst>
          </p:cNvPr>
          <p:cNvSpPr/>
          <p:nvPr/>
        </p:nvSpPr>
        <p:spPr>
          <a:xfrm rot="5400000">
            <a:off x="1649642" y="-854495"/>
            <a:ext cx="1027754" cy="3361320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2023 Rental Survey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CF58B9-3DD7-40C2-89E5-73FC3F4ADE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91" y="1667349"/>
            <a:ext cx="2886067" cy="2537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28E7AC-AF9C-40A2-A97E-3C874F02754A}"/>
              </a:ext>
            </a:extLst>
          </p:cNvPr>
          <p:cNvSpPr/>
          <p:nvPr/>
        </p:nvSpPr>
        <p:spPr>
          <a:xfrm>
            <a:off x="2001444" y="4338533"/>
            <a:ext cx="3035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FULL DATA SET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6B2D9F-9F7F-4031-BEBC-EEA6B00F4717}"/>
              </a:ext>
            </a:extLst>
          </p:cNvPr>
          <p:cNvSpPr/>
          <p:nvPr/>
        </p:nvSpPr>
        <p:spPr>
          <a:xfrm>
            <a:off x="1610745" y="5038927"/>
            <a:ext cx="40085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250+ Complexes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39,443+ Units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27A264-5C54-4365-8174-4137951D17BD}"/>
              </a:ext>
            </a:extLst>
          </p:cNvPr>
          <p:cNvCxnSpPr/>
          <p:nvPr/>
        </p:nvCxnSpPr>
        <p:spPr>
          <a:xfrm>
            <a:off x="5973510" y="1828800"/>
            <a:ext cx="0" cy="4443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37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59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812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3B6DF2-8935-71D7-102C-CA3D7BF23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23" y="934764"/>
            <a:ext cx="3205401" cy="8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6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52787"/>
            <a:ext cx="12192000" cy="719496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1083521" y="5540171"/>
            <a:ext cx="4265774" cy="1075061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The Vue on Parker 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(132 Units – 294 Beds)</a:t>
            </a:r>
            <a:b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West Parker at </a:t>
            </a:r>
            <a:r>
              <a:rPr lang="en-US" altLang="en-US" sz="2400" dirty="0" err="1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Gourier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6283945" y="1907089"/>
            <a:ext cx="5121699" cy="303725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2018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805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2019 –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2020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2021 –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2022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681" y="1747170"/>
            <a:ext cx="5291455" cy="3531445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0681" y="343674"/>
            <a:ext cx="10110198" cy="103212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 COMPLEXES – COMPLETED IN 2022</a:t>
            </a:r>
          </a:p>
          <a:p>
            <a:pPr algn="ctr">
              <a:buClr>
                <a:srgbClr val="FFFFFF"/>
              </a:buClr>
            </a:pPr>
            <a:endParaRPr lang="en-US" altLang="en-US" sz="12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No Student Complexes Completed Since 2018</a:t>
            </a: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7333B0-2EDC-4F7A-B600-9407292F6ECD}"/>
              </a:ext>
            </a:extLst>
          </p:cNvPr>
          <p:cNvSpPr/>
          <p:nvPr/>
        </p:nvSpPr>
        <p:spPr>
          <a:xfrm>
            <a:off x="6091823" y="1745422"/>
            <a:ext cx="5084135" cy="349684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76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r="1" b="13617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r="1" b="2326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FD934AB-C812-3224-2396-A551A5644B2C}"/>
              </a:ext>
            </a:extLst>
          </p:cNvPr>
          <p:cNvSpPr/>
          <p:nvPr/>
        </p:nvSpPr>
        <p:spPr>
          <a:xfrm>
            <a:off x="0" y="-1"/>
            <a:ext cx="765170" cy="6857992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47" name="Shape 32">
            <a:extLst>
              <a:ext uri="{FF2B5EF4-FFF2-40B4-BE49-F238E27FC236}">
                <a16:creationId xmlns:a16="http://schemas.microsoft.com/office/drawing/2014/main" id="{939D366F-0B7E-7773-C7DF-8F113E3DDD21}"/>
              </a:ext>
            </a:extLst>
          </p:cNvPr>
          <p:cNvSpPr txBox="1">
            <a:spLocks/>
          </p:cNvSpPr>
          <p:nvPr/>
        </p:nvSpPr>
        <p:spPr>
          <a:xfrm>
            <a:off x="8363889" y="1317747"/>
            <a:ext cx="3850582" cy="172719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The Vue 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on Parker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30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6350"/>
            <a:ext cx="123642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11F9F3-6389-4477-888D-B01BBE8883BC}"/>
              </a:ext>
            </a:extLst>
          </p:cNvPr>
          <p:cNvSpPr/>
          <p:nvPr/>
        </p:nvSpPr>
        <p:spPr>
          <a:xfrm>
            <a:off x="197354" y="3920670"/>
            <a:ext cx="51024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APARTMENTS UNDER CONSTRUCTION 2023-2024</a:t>
            </a:r>
          </a:p>
        </p:txBody>
      </p:sp>
    </p:spTree>
    <p:extLst>
      <p:ext uri="{BB962C8B-B14F-4D97-AF65-F5344CB8AC3E}">
        <p14:creationId xmlns:p14="http://schemas.microsoft.com/office/powerpoint/2010/main" val="4116442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084321" y="1648099"/>
            <a:ext cx="3777241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FD52FE7-E62D-4C0A-9849-4874FB9C91C5}"/>
              </a:ext>
            </a:extLst>
          </p:cNvPr>
          <p:cNvGraphicFramePr>
            <a:graphicFrameLocks noGrp="1"/>
          </p:cNvGraphicFramePr>
          <p:nvPr/>
        </p:nvGraphicFramePr>
        <p:xfrm>
          <a:off x="525734" y="2185085"/>
          <a:ext cx="7333547" cy="187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905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238195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516300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Vue on Parker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West Parker @ Gourier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8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28970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01FEF4-F3AC-440E-B14B-E32DBDA4A30E}"/>
              </a:ext>
            </a:extLst>
          </p:cNvPr>
          <p:cNvCxnSpPr>
            <a:cxnSpLocks/>
          </p:cNvCxnSpPr>
          <p:nvPr/>
        </p:nvCxnSpPr>
        <p:spPr>
          <a:xfrm>
            <a:off x="5067656" y="3692215"/>
            <a:ext cx="2164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7086438-71A8-49F9-9DC6-0CEEE6277FA9}"/>
              </a:ext>
            </a:extLst>
          </p:cNvPr>
          <p:cNvSpPr/>
          <p:nvPr/>
        </p:nvSpPr>
        <p:spPr>
          <a:xfrm>
            <a:off x="471611" y="2091726"/>
            <a:ext cx="7441794" cy="206631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26486"/>
      </p:ext>
    </p:extLst>
  </p:cSld>
  <p:clrMapOvr>
    <a:masterClrMapping/>
  </p:clrMapOvr>
  <p:transition spd="med">
    <p:pull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990986" y="1891939"/>
            <a:ext cx="3835295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181306" y="1364437"/>
          <a:ext cx="7505345" cy="415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0298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959065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54598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River Mark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451 Florida Street (CBD)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Waters on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Millerville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Greens Blvd at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Millerville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Cedar Grove Townhomes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14810 Old Jefferson Hwy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9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Bend on Bluebonnet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Burbank @ Bluebonnet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82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Rue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Venelle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Rouzan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– Perkins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3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Waters at Heritage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LA Hwy @ LA Hwy 44 </a:t>
                      </a:r>
                    </a:p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    (Gonzales)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8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Oak Heritage Townhomes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37586 Grand Oaks Dr</a:t>
                      </a:r>
                    </a:p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   (Prairieville)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33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rgbClr val="688948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688948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3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Conventional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1,504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C4407F1-10F8-4EAB-9C96-E99013B75C96}"/>
              </a:ext>
            </a:extLst>
          </p:cNvPr>
          <p:cNvSpPr/>
          <p:nvPr/>
        </p:nvSpPr>
        <p:spPr>
          <a:xfrm>
            <a:off x="7876308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1227-23E6-3275-7AD3-AFA73B14B198}"/>
              </a:ext>
            </a:extLst>
          </p:cNvPr>
          <p:cNvSpPr/>
          <p:nvPr/>
        </p:nvSpPr>
        <p:spPr>
          <a:xfrm>
            <a:off x="3031888" y="5067809"/>
            <a:ext cx="4547046" cy="45760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96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47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77369" y="1965599"/>
            <a:ext cx="3662997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347273" y="1159880"/>
          <a:ext cx="7812607" cy="410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4334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127292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630981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Drakes Landing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North Ardenwood Blvd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Motor City Apts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North Blvd. @ Scenic Hwy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4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Lotus Village Seniors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Gracie St. @ Gayosa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Reserve at Howell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4201 Ford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52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Capstone at Scottlandville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8770 Elm Grove Garden 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41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Hollywood Heights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4065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Hollywood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3901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79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Sherwood Oaks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Darryl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3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Total Affordable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1,196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6327A4F-18C2-4FD5-9477-FD0221F19357}"/>
              </a:ext>
            </a:extLst>
          </p:cNvPr>
          <p:cNvSpPr/>
          <p:nvPr/>
        </p:nvSpPr>
        <p:spPr>
          <a:xfrm>
            <a:off x="8231650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4E0F9-2D64-47BA-8E28-86670E936B96}"/>
              </a:ext>
            </a:extLst>
          </p:cNvPr>
          <p:cNvSpPr/>
          <p:nvPr/>
        </p:nvSpPr>
        <p:spPr>
          <a:xfrm>
            <a:off x="3414116" y="4867198"/>
            <a:ext cx="4547046" cy="45760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60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8027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61314" y="1256063"/>
            <a:ext cx="3733800" cy="185028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UNIT CONSTRUCTION </a:t>
            </a:r>
          </a:p>
          <a:p>
            <a:pPr algn="ctr">
              <a:buClr>
                <a:srgbClr val="FFFFFF"/>
              </a:buClr>
            </a:pP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2015 - 2024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77835-FA7C-4883-A5CA-5A4FB7C3EBCB}"/>
              </a:ext>
            </a:extLst>
          </p:cNvPr>
          <p:cNvSpPr txBox="1"/>
          <p:nvPr/>
        </p:nvSpPr>
        <p:spPr>
          <a:xfrm>
            <a:off x="369336" y="4463500"/>
            <a:ext cx="2575199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1,196 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Affordable Units Under Construction</a:t>
            </a: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89AC6-7E9E-4325-997A-E41795CFFA09}"/>
              </a:ext>
            </a:extLst>
          </p:cNvPr>
          <p:cNvSpPr txBox="1"/>
          <p:nvPr/>
        </p:nvSpPr>
        <p:spPr>
          <a:xfrm>
            <a:off x="5748533" y="4463500"/>
            <a:ext cx="2701715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91%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Current Occupancy Ranges from 75% to 100%</a:t>
            </a:r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B7BFF-0924-47DE-B732-30DBC237732B}"/>
              </a:ext>
            </a:extLst>
          </p:cNvPr>
          <p:cNvSpPr txBox="1"/>
          <p:nvPr/>
        </p:nvSpPr>
        <p:spPr>
          <a:xfrm>
            <a:off x="3044607" y="4463500"/>
            <a:ext cx="2603854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4,286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Additional Affordable Units Surveyed in 38 Complexes</a:t>
            </a:r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76FC52-0FCB-4A63-BC26-6F79EA42829E}"/>
              </a:ext>
            </a:extLst>
          </p:cNvPr>
          <p:cNvSpPr/>
          <p:nvPr/>
        </p:nvSpPr>
        <p:spPr>
          <a:xfrm rot="5400000" flipH="1">
            <a:off x="4386931" y="332178"/>
            <a:ext cx="45719" cy="8080914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8F09B91-308F-423D-9C27-2A259A9B2D8D}"/>
              </a:ext>
            </a:extLst>
          </p:cNvPr>
          <p:cNvGraphicFramePr>
            <a:graphicFrameLocks/>
          </p:cNvGraphicFramePr>
          <p:nvPr/>
        </p:nvGraphicFramePr>
        <p:xfrm>
          <a:off x="396970" y="178027"/>
          <a:ext cx="8053278" cy="400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7872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5166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54718" y="821811"/>
            <a:ext cx="7043634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PROPOSED COMPLEXES 2024-2025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626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E113D15-2C1B-4660-A28D-92C8E7D7D588}"/>
              </a:ext>
            </a:extLst>
          </p:cNvPr>
          <p:cNvGraphicFramePr>
            <a:graphicFrameLocks noGrp="1"/>
          </p:cNvGraphicFramePr>
          <p:nvPr/>
        </p:nvGraphicFramePr>
        <p:xfrm>
          <a:off x="862666" y="2220821"/>
          <a:ext cx="10289136" cy="2682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0999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376500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702487">
                  <a:extLst>
                    <a:ext uri="{9D8B030D-6E8A-4147-A177-3AD203B41FA5}">
                      <a16:colId xmlns:a16="http://schemas.microsoft.com/office/drawing/2014/main" val="2792397251"/>
                    </a:ext>
                  </a:extLst>
                </a:gridCol>
                <a:gridCol w="1122173">
                  <a:extLst>
                    <a:ext uri="{9D8B030D-6E8A-4147-A177-3AD203B41FA5}">
                      <a16:colId xmlns:a16="http://schemas.microsoft.com/office/drawing/2014/main" val="2274032731"/>
                    </a:ext>
                  </a:extLst>
                </a:gridCol>
                <a:gridCol w="1477984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87A4D3"/>
                        </a:solidFill>
                        <a:latin typeface="Montserrat" panose="0000080000000000000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Conventional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Student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Affordable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 2024-2025 Likely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2,196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935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 2024-2025 Less Likely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869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683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186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Proposed/Announced 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3,065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1,121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578533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30C2EE5F-BCD6-49D8-925D-F2957D7E9A8B}"/>
              </a:ext>
            </a:extLst>
          </p:cNvPr>
          <p:cNvSpPr/>
          <p:nvPr/>
        </p:nvSpPr>
        <p:spPr>
          <a:xfrm>
            <a:off x="7132373" y="2543276"/>
            <a:ext cx="3852787" cy="2174003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06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8316" y="229360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160695" y="62864"/>
            <a:ext cx="10931746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NUMBER OF UNITS COMPLETED/PROPOSED 2012-2024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D5556A-37BF-41B9-AA15-DB4D7D60DA8E}"/>
              </a:ext>
            </a:extLst>
          </p:cNvPr>
          <p:cNvSpPr/>
          <p:nvPr/>
        </p:nvSpPr>
        <p:spPr>
          <a:xfrm>
            <a:off x="6865954" y="2942512"/>
            <a:ext cx="1620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44546A"/>
                </a:solidFill>
                <a:latin typeface="Lato Light" panose="020F0502020204030203"/>
              </a:rPr>
              <a:t>2020 – 2022</a:t>
            </a:r>
          </a:p>
          <a:p>
            <a:pPr algn="ctr"/>
            <a:r>
              <a:rPr lang="it-IT" sz="1600" b="1" dirty="0">
                <a:solidFill>
                  <a:srgbClr val="44546A"/>
                </a:solidFill>
                <a:latin typeface="Lato Light" panose="020F0502020204030203"/>
              </a:rPr>
              <a:t>1,776 Units or 592 Units/Year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946E7-9244-417C-907A-EC9882EDBDC1}"/>
              </a:ext>
            </a:extLst>
          </p:cNvPr>
          <p:cNvSpPr/>
          <p:nvPr/>
        </p:nvSpPr>
        <p:spPr>
          <a:xfrm>
            <a:off x="2706590" y="1538670"/>
            <a:ext cx="1728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2015 – 2019</a:t>
            </a:r>
          </a:p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7,822 Units Constructed or 1,564 Units/Yr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D9EBE8-21E7-4115-8EFA-F2A1CD571E0E}"/>
              </a:ext>
            </a:extLst>
          </p:cNvPr>
          <p:cNvSpPr/>
          <p:nvPr/>
        </p:nvSpPr>
        <p:spPr>
          <a:xfrm>
            <a:off x="9617016" y="720315"/>
            <a:ext cx="2366742" cy="107721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ato Light" panose="020F0502020204030203"/>
              </a:rPr>
              <a:t>2023 U.C.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1,196 Affordable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1,636 Market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251634" y="926494"/>
          <a:ext cx="10288767" cy="593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087CE17-541F-4013-8271-78C720C5A6FD}"/>
              </a:ext>
            </a:extLst>
          </p:cNvPr>
          <p:cNvSpPr/>
          <p:nvPr/>
        </p:nvSpPr>
        <p:spPr>
          <a:xfrm>
            <a:off x="6865954" y="2892094"/>
            <a:ext cx="1669312" cy="9318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FC76A-3E8D-4E84-B9DE-6C3F685D2FDC}"/>
              </a:ext>
            </a:extLst>
          </p:cNvPr>
          <p:cNvSpPr/>
          <p:nvPr/>
        </p:nvSpPr>
        <p:spPr>
          <a:xfrm>
            <a:off x="2736197" y="1492917"/>
            <a:ext cx="1669312" cy="1168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2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00670" y="476131"/>
            <a:ext cx="2268913" cy="5818320"/>
          </a:xfrm>
          <a:prstGeom prst="rect">
            <a:avLst/>
          </a:prstGeom>
          <a:solidFill>
            <a:srgbClr val="EDF1EB"/>
          </a:solidFill>
        </p:spPr>
      </p:sp>
      <p:sp>
        <p:nvSpPr>
          <p:cNvPr id="3" name="Object 2"/>
          <p:cNvSpPr/>
          <p:nvPr/>
        </p:nvSpPr>
        <p:spPr>
          <a:xfrm>
            <a:off x="786656" y="1869224"/>
            <a:ext cx="1696939" cy="687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5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10%</a:t>
            </a:r>
            <a:endParaRPr lang="en-US" sz="54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671513" y="2741282"/>
            <a:ext cx="1944210" cy="33418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600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AFTER KATRINA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1134382" y="3380381"/>
            <a:ext cx="952262" cy="0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938374" y="3603742"/>
            <a:ext cx="1345567" cy="6875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60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4%</a:t>
            </a:r>
            <a:endParaRPr lang="en-US" sz="60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69828" y="4291304"/>
            <a:ext cx="1747579" cy="89587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600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AFTER 2016 FLOOD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732469" y="455331"/>
            <a:ext cx="7327662" cy="406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b="1" kern="0" spc="163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RENT PER SQUARE FOOT - OVERALL MARKET</a:t>
            </a:r>
            <a:endParaRPr lang="en-US" b="1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32" y="491244"/>
            <a:ext cx="8982943" cy="5931773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9039" y="2320632"/>
            <a:ext cx="1352212" cy="447563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4591" y="2714393"/>
            <a:ext cx="95226" cy="9522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3365" y="4376185"/>
            <a:ext cx="390427" cy="904649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91037" y="5228364"/>
            <a:ext cx="95226" cy="9522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95905" y="3852346"/>
            <a:ext cx="571357" cy="67610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57814" y="3814255"/>
            <a:ext cx="95226" cy="95226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5353441" y="1757194"/>
            <a:ext cx="1673388" cy="405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4% INCREASE</a:t>
            </a:r>
            <a:endParaRPr lang="en-US" sz="1600" dirty="0"/>
          </a:p>
        </p:txBody>
      </p:sp>
      <p:sp>
        <p:nvSpPr>
          <p:cNvPr id="17" name="Object 16"/>
          <p:cNvSpPr/>
          <p:nvPr/>
        </p:nvSpPr>
        <p:spPr>
          <a:xfrm>
            <a:off x="5156023" y="2042217"/>
            <a:ext cx="2301220" cy="1910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2016 FLOOD</a:t>
            </a:r>
            <a:endParaRPr lang="en-US" sz="1600" dirty="0"/>
          </a:p>
        </p:txBody>
      </p:sp>
      <p:sp>
        <p:nvSpPr>
          <p:cNvPr id="18" name="Object 17"/>
          <p:cNvSpPr/>
          <p:nvPr/>
        </p:nvSpPr>
        <p:spPr>
          <a:xfrm>
            <a:off x="2745394" y="3909481"/>
            <a:ext cx="1415923" cy="2022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4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KATRINA</a:t>
            </a:r>
            <a:endParaRPr lang="en-US" sz="1400" dirty="0"/>
          </a:p>
        </p:txBody>
      </p:sp>
      <p:sp>
        <p:nvSpPr>
          <p:cNvPr id="19" name="Object 18"/>
          <p:cNvSpPr/>
          <p:nvPr/>
        </p:nvSpPr>
        <p:spPr>
          <a:xfrm>
            <a:off x="2694166" y="4150199"/>
            <a:ext cx="1518380" cy="1832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4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HANGOVER</a:t>
            </a:r>
            <a:endParaRPr lang="en-US" sz="1400" dirty="0"/>
          </a:p>
        </p:txBody>
      </p:sp>
      <p:sp>
        <p:nvSpPr>
          <p:cNvPr id="20" name="Object 19"/>
          <p:cNvSpPr/>
          <p:nvPr/>
        </p:nvSpPr>
        <p:spPr>
          <a:xfrm>
            <a:off x="6095905" y="4630820"/>
            <a:ext cx="1326160" cy="2412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1% - 3%</a:t>
            </a:r>
            <a:endParaRPr lang="en-US" sz="1600" dirty="0"/>
          </a:p>
        </p:txBody>
      </p:sp>
      <p:sp>
        <p:nvSpPr>
          <p:cNvPr id="21" name="Object 20"/>
          <p:cNvSpPr/>
          <p:nvPr/>
        </p:nvSpPr>
        <p:spPr>
          <a:xfrm>
            <a:off x="5702138" y="4877571"/>
            <a:ext cx="2113694" cy="121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ANNUAL GROWTH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5857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Trends in the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Rental Housing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7281644" y="1899100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1" name="Object 10"/>
          <p:cNvSpPr/>
          <p:nvPr/>
        </p:nvSpPr>
        <p:spPr>
          <a:xfrm>
            <a:off x="7281644" y="4057177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5" name="Object 14"/>
          <p:cNvSpPr/>
          <p:nvPr/>
        </p:nvSpPr>
        <p:spPr>
          <a:xfrm>
            <a:off x="7688691" y="3963707"/>
            <a:ext cx="4189963" cy="306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22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BLACKROCK/VANGUARD</a:t>
            </a:r>
          </a:p>
        </p:txBody>
      </p:sp>
      <p:sp>
        <p:nvSpPr>
          <p:cNvPr id="16" name="Object 15"/>
          <p:cNvSpPr/>
          <p:nvPr/>
        </p:nvSpPr>
        <p:spPr>
          <a:xfrm>
            <a:off x="7957038" y="4415701"/>
            <a:ext cx="3629080" cy="867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Shadow market of single-family</a:t>
            </a:r>
            <a:r>
              <a:rPr kumimoji="0" lang="en-US" sz="1600" b="1" i="0" u="none" strike="noStrike" kern="0" cap="none" spc="48" normalizeH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 homes purchased for rentals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7682274" y="1867863"/>
            <a:ext cx="4411452" cy="2096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SINGLE-FAMILY RESIDENTIAL RENTAL COMPLEXES</a:t>
            </a:r>
          </a:p>
        </p:txBody>
      </p:sp>
      <p:sp>
        <p:nvSpPr>
          <p:cNvPr id="22" name="Object 21"/>
          <p:cNvSpPr/>
          <p:nvPr/>
        </p:nvSpPr>
        <p:spPr>
          <a:xfrm>
            <a:off x="7981227" y="2471063"/>
            <a:ext cx="3110844" cy="10137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Entire single-family subdivisions</a:t>
            </a:r>
            <a:r>
              <a:rPr kumimoji="0" lang="en-US" sz="1600" b="1" i="0" u="none" strike="noStrike" kern="0" cap="none" spc="48" normalizeH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 for rent instead of for sale</a:t>
            </a:r>
            <a:endParaRPr kumimoji="0" lang="en-US" sz="1600" b="1" i="0" u="none" strike="noStrike" kern="0" cap="none" spc="48" normalizeH="0" baseline="0" noProof="0" dirty="0">
              <a:ln>
                <a:noFill/>
              </a:ln>
              <a:solidFill>
                <a:srgbClr val="181818">
                  <a:alpha val="80000"/>
                </a:srgbClr>
              </a:solidFill>
              <a:effectLst/>
              <a:uLnTx/>
              <a:uFillTx/>
              <a:latin typeface="Lato Light" panose="020F0502020204030203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2022 ---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</p:sp>
      <p:pic>
        <p:nvPicPr>
          <p:cNvPr id="13" name="Picture 12" descr="A row of houses&#10;&#10;Description automatically generated with medium confidence">
            <a:extLst>
              <a:ext uri="{FF2B5EF4-FFF2-40B4-BE49-F238E27FC236}">
                <a16:creationId xmlns:a16="http://schemas.microsoft.com/office/drawing/2014/main" id="{663CEC3E-A7F9-4279-FCF4-5EA897DF8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1" y="1645948"/>
            <a:ext cx="6468144" cy="42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55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BF011-6126-442F-BB9C-02CE565A56B2}"/>
              </a:ext>
            </a:extLst>
          </p:cNvPr>
          <p:cNvSpPr/>
          <p:nvPr/>
        </p:nvSpPr>
        <p:spPr>
          <a:xfrm>
            <a:off x="329123" y="5014837"/>
            <a:ext cx="576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092303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3303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389434" y="403855"/>
            <a:ext cx="9704144" cy="5932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40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Market Summary - 2022</a:t>
            </a:r>
            <a:endParaRPr lang="en-US" sz="40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1922825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31156" r="31156"/>
          <a:stretch/>
        </p:blipFill>
        <p:spPr>
          <a:xfrm>
            <a:off x="0" y="0"/>
            <a:ext cx="1922825" cy="6865808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3686"/>
          <a:stretch/>
        </p:blipFill>
        <p:spPr>
          <a:xfrm>
            <a:off x="2598812" y="1733117"/>
            <a:ext cx="1767136" cy="1562527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017969" y="3432904"/>
            <a:ext cx="923205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RENTS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2389434" y="4031668"/>
            <a:ext cx="2075575" cy="143621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1.7% to an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of $1.18/sf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11.3% from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2021 to 2023</a:t>
            </a:r>
            <a:endParaRPr lang="en-US" sz="1400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7"/>
          <a:srcRect l="-8009" t="-5556" r="-8009" b="-5556"/>
          <a:stretch/>
        </p:blipFill>
        <p:spPr>
          <a:xfrm>
            <a:off x="5036318" y="1697338"/>
            <a:ext cx="1623532" cy="159830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187082" y="3432904"/>
            <a:ext cx="1323534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VACANCY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726301" y="4031668"/>
            <a:ext cx="2243566" cy="148485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4.81% Matched Sample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LSU Area at 3.88%</a:t>
            </a:r>
            <a:endParaRPr lang="en-US" sz="1400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4" y="1742639"/>
            <a:ext cx="1164754" cy="1553005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326845" y="3421822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1159" y="4031668"/>
            <a:ext cx="2165083" cy="16887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Only 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515</a:t>
            </a: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Units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Completed in 2022;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Lowest Since 2014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2,832 Units Under Construction</a:t>
            </a:r>
            <a:endParaRPr lang="en-US" dirty="0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3186" y="1733117"/>
            <a:ext cx="1757842" cy="1562527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9715251" y="3432904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SALES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715251" y="4031668"/>
            <a:ext cx="1973711" cy="16887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Record $895+ Million in Sales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Significant Slowdown in 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r>
              <a:rPr lang="en-US" sz="1400" b="1" kern="0" baseline="3000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kern="0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Qtr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2022 and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r>
              <a:rPr lang="en-US" sz="1400" b="1" kern="0" baseline="3000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kern="0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Qtr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51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389469" y="403856"/>
            <a:ext cx="9704257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Projections 2023-2024	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9" r="32969"/>
          <a:stretch/>
        </p:blipFill>
        <p:spPr>
          <a:xfrm>
            <a:off x="0" y="-29911"/>
            <a:ext cx="1922861" cy="686580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rcRect l="16667" r="14840" b="-2740"/>
          <a:stretch/>
        </p:blipFill>
        <p:spPr>
          <a:xfrm>
            <a:off x="2662143" y="2068566"/>
            <a:ext cx="1428393" cy="14283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786605" y="3644237"/>
            <a:ext cx="1177981" cy="3401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RENTS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213929" y="4169474"/>
            <a:ext cx="2324820" cy="1428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Continue to INCREASE in 2023 - 2024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Historical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1% to 3% Level</a:t>
            </a:r>
            <a:endParaRPr lang="en-US" sz="1600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/>
          <a:srcRect t="12500" r="-2740" b="10445"/>
          <a:stretch/>
        </p:blipFill>
        <p:spPr>
          <a:xfrm>
            <a:off x="5112013" y="2068566"/>
            <a:ext cx="1428393" cy="142839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95104" y="3644237"/>
            <a:ext cx="1656038" cy="257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VACANCY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29817" y="4159851"/>
            <a:ext cx="1974907" cy="19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Remain at Current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Overall 5% to 7% Vacancy Levels</a:t>
            </a:r>
          </a:p>
          <a:p>
            <a:pPr algn="ctr">
              <a:spcAft>
                <a:spcPts val="600"/>
              </a:spcAft>
              <a:buNone/>
            </a:pPr>
            <a:endParaRPr lang="en-US" sz="8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</a:endParaRP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Watch Affordable Properties</a:t>
            </a:r>
            <a:endParaRPr lang="en-US" sz="1600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/>
          <a:srcRect t="8790" r="-2740" b="6532"/>
          <a:stretch/>
        </p:blipFill>
        <p:spPr>
          <a:xfrm>
            <a:off x="7561884" y="2068566"/>
            <a:ext cx="1428393" cy="1428393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7114828" y="3638655"/>
            <a:ext cx="2655767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CONSTRUCTION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247934" y="4159851"/>
            <a:ext cx="2198881" cy="2226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Interest Rates Increasing,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of New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Units Will Likely    Slow Down</a:t>
            </a:r>
            <a:endParaRPr lang="en-US" sz="1600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7"/>
          <a:srcRect l="16667" r="14840" b="-2740"/>
          <a:stretch/>
        </p:blipFill>
        <p:spPr>
          <a:xfrm>
            <a:off x="10011755" y="2068566"/>
            <a:ext cx="1428393" cy="1428393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0042544" y="3644237"/>
            <a:ext cx="1214266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SALES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9691176" y="4169474"/>
            <a:ext cx="2069550" cy="16567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Significant Slowdown of Sales Due to Increasing Interest Rates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26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200940" y="2177987"/>
            <a:ext cx="3702994" cy="36466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D. Wesley Moore, II, MAI,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Abby McMasters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Mark Segalla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Elifin Realty – Multifamily Division</a:t>
            </a:r>
            <a:endParaRPr lang="en-US" sz="1400" i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Deane Bryson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en-US" alt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Bearing Point Properties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06437" y="2149669"/>
            <a:ext cx="415290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Laura T. White, CPM 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NAI Latter &amp; Blum Property Management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Chris Gremillion, CCIM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Multifamily Division of NAI Latter &amp; Blum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Chad Rigby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Stirling Investment Advisors</a:t>
            </a: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MULTIFAMILY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131993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1885" y="4318144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3661" y="944325"/>
            <a:ext cx="2484675" cy="2484675"/>
          </a:xfrm>
          <a:prstGeom prst="rect">
            <a:avLst/>
          </a:prstGeom>
        </p:spPr>
      </p:pic>
      <p:sp>
        <p:nvSpPr>
          <p:cNvPr id="11" name="Shape 31">
            <a:extLst>
              <a:ext uri="{FF2B5EF4-FFF2-40B4-BE49-F238E27FC236}">
                <a16:creationId xmlns:a16="http://schemas.microsoft.com/office/drawing/2014/main" id="{E3537988-C049-429E-99DB-0889EEDC151D}"/>
              </a:ext>
            </a:extLst>
          </p:cNvPr>
          <p:cNvSpPr txBox="1">
            <a:spLocks/>
          </p:cNvSpPr>
          <p:nvPr/>
        </p:nvSpPr>
        <p:spPr>
          <a:xfrm>
            <a:off x="3776649" y="4558710"/>
            <a:ext cx="5066249" cy="2051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Contact Info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www.CookMoore. com</a:t>
            </a:r>
            <a:endParaRPr lang="en-US" altLang="en-US" sz="18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00670" y="476131"/>
            <a:ext cx="2268913" cy="5818320"/>
          </a:xfrm>
          <a:prstGeom prst="rect">
            <a:avLst/>
          </a:prstGeom>
          <a:solidFill>
            <a:srgbClr val="EDF1EB"/>
          </a:solidFill>
        </p:spPr>
      </p:sp>
      <p:sp>
        <p:nvSpPr>
          <p:cNvPr id="3" name="Object 2"/>
          <p:cNvSpPr/>
          <p:nvPr/>
        </p:nvSpPr>
        <p:spPr>
          <a:xfrm>
            <a:off x="674231" y="1834833"/>
            <a:ext cx="1921788" cy="687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4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1.7%</a:t>
            </a:r>
            <a:endParaRPr lang="en-US" sz="44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573139" y="2617897"/>
            <a:ext cx="2002975" cy="49347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400" b="1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FROM 2022-2023</a:t>
            </a:r>
            <a:endParaRPr lang="en-US" sz="1400" b="1" dirty="0"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 flipV="1">
            <a:off x="1018884" y="3404215"/>
            <a:ext cx="1071923" cy="24785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754511" y="3642572"/>
            <a:ext cx="1761228" cy="6875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4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9.4%</a:t>
            </a:r>
            <a:endParaRPr lang="en-US" sz="4400" dirty="0">
              <a:latin typeface="Montserrat" panose="0000080000000000000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732469" y="455331"/>
            <a:ext cx="7327662" cy="406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b="1" kern="0" spc="163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RENT PER SQUARE FOOT - OVERALL MARKET</a:t>
            </a:r>
            <a:endParaRPr lang="en-US" b="1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48190">
            <a:off x="4551923" y="3380490"/>
            <a:ext cx="1049604" cy="347404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446" y="3893938"/>
            <a:ext cx="95226" cy="95226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4027327" y="2796027"/>
            <a:ext cx="1673388" cy="405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4% INCREASE</a:t>
            </a:r>
            <a:endParaRPr lang="en-US" sz="1600" dirty="0"/>
          </a:p>
        </p:txBody>
      </p:sp>
      <p:sp>
        <p:nvSpPr>
          <p:cNvPr id="17" name="Object 16"/>
          <p:cNvSpPr/>
          <p:nvPr/>
        </p:nvSpPr>
        <p:spPr>
          <a:xfrm>
            <a:off x="3713411" y="2522396"/>
            <a:ext cx="2301220" cy="1910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2016 FLOOD</a:t>
            </a:r>
            <a:endParaRPr lang="en-US" sz="1600"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83C93EAE-EE83-56B3-FBED-4570123EFA2D}"/>
              </a:ext>
            </a:extLst>
          </p:cNvPr>
          <p:cNvSpPr/>
          <p:nvPr/>
        </p:nvSpPr>
        <p:spPr>
          <a:xfrm>
            <a:off x="641694" y="4332621"/>
            <a:ext cx="2002975" cy="55980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400" b="1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FROM 2021-2022</a:t>
            </a:r>
            <a:endParaRPr lang="en-US" sz="1400" b="1" dirty="0">
              <a:latin typeface="Montserrat" panose="00000800000000000000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9CFA1ED9-4A37-44A0-AB25-B090AB73215C}"/>
              </a:ext>
            </a:extLst>
          </p:cNvPr>
          <p:cNvGraphicFramePr>
            <a:graphicFrameLocks/>
          </p:cNvGraphicFramePr>
          <p:nvPr/>
        </p:nvGraphicFramePr>
        <p:xfrm>
          <a:off x="3036687" y="849735"/>
          <a:ext cx="8582174" cy="54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45299B-B29A-9C16-05DF-8B4E6B03ACC6}"/>
              </a:ext>
            </a:extLst>
          </p:cNvPr>
          <p:cNvSpPr/>
          <p:nvPr/>
        </p:nvSpPr>
        <p:spPr>
          <a:xfrm>
            <a:off x="7327774" y="1566286"/>
            <a:ext cx="2255700" cy="6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ato Black" panose="020B0604020202020204" pitchFamily="34" charset="0"/>
                <a:cs typeface="Arial" panose="020B0604020202020204" pitchFamily="34" charset="0"/>
              </a:rPr>
              <a:t>11.3% Increase 2021 - 2023</a:t>
            </a:r>
          </a:p>
        </p:txBody>
      </p:sp>
    </p:spTree>
    <p:extLst>
      <p:ext uri="{BB962C8B-B14F-4D97-AF65-F5344CB8AC3E}">
        <p14:creationId xmlns:p14="http://schemas.microsoft.com/office/powerpoint/2010/main" val="33022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52" y="0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497270" y="321452"/>
            <a:ext cx="10210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HISTORICAL VACANCY RATES</a:t>
            </a:r>
          </a:p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83839F-B5CD-4281-8DAF-D76805713AC8}"/>
              </a:ext>
            </a:extLst>
          </p:cNvPr>
          <p:cNvGraphicFramePr/>
          <p:nvPr/>
        </p:nvGraphicFramePr>
        <p:xfrm>
          <a:off x="828108" y="919105"/>
          <a:ext cx="9879771" cy="549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5EFB4FB-3074-8338-3187-8D27E134B2D9}"/>
              </a:ext>
            </a:extLst>
          </p:cNvPr>
          <p:cNvSpPr/>
          <p:nvPr/>
        </p:nvSpPr>
        <p:spPr>
          <a:xfrm>
            <a:off x="9536048" y="1843428"/>
            <a:ext cx="2003104" cy="83127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4.81% Vacancy Rate in 2023</a:t>
            </a:r>
          </a:p>
        </p:txBody>
      </p:sp>
    </p:spTree>
    <p:extLst>
      <p:ext uri="{BB962C8B-B14F-4D97-AF65-F5344CB8AC3E}">
        <p14:creationId xmlns:p14="http://schemas.microsoft.com/office/powerpoint/2010/main" val="300083430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2290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/>
        </p:nvGraphicFramePr>
        <p:xfrm>
          <a:off x="1521151" y="1594472"/>
          <a:ext cx="8899984" cy="399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911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534197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887461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702415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765956">
                <a:tc>
                  <a:txBody>
                    <a:bodyPr/>
                    <a:lstStyle/>
                    <a:p>
                      <a:endParaRPr lang="en-US" b="0" dirty="0">
                        <a:latin typeface="+mn-lt"/>
                      </a:endParaRPr>
                    </a:p>
                    <a:p>
                      <a:r>
                        <a:rPr lang="en-US" b="0" dirty="0">
                          <a:latin typeface="+mn-lt"/>
                        </a:rPr>
                        <a:t>Submarket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Baton Rouge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Central Business District (CBD)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+7.1%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By-the-Bed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+4.7%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+9.0%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215119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+4.6%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31444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Ascension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+7.2%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Livingston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6836635" y="1356700"/>
            <a:ext cx="1880076" cy="439462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4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69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/>
        </p:nvGraphicFramePr>
        <p:xfrm>
          <a:off x="1277795" y="1440270"/>
          <a:ext cx="9990957" cy="3868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544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372969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355434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310784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36411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  <a:gridCol w="1364113">
                  <a:extLst>
                    <a:ext uri="{9D8B030D-6E8A-4147-A177-3AD203B41FA5}">
                      <a16:colId xmlns:a16="http://schemas.microsoft.com/office/drawing/2014/main" val="2670318184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Submarket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Baton Rouge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9.91%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Business District (CBD)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9.81%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Ascension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7.92%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215119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Livingston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31444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By-the-Bed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17.08%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4495088" y="1315696"/>
            <a:ext cx="1375873" cy="403370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E6FCB-925D-4F70-9442-E56522E61BCD}"/>
              </a:ext>
            </a:extLst>
          </p:cNvPr>
          <p:cNvSpPr txBox="1"/>
          <p:nvPr/>
        </p:nvSpPr>
        <p:spPr>
          <a:xfrm>
            <a:off x="3685470" y="5798593"/>
            <a:ext cx="51756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8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Strong Markets Across the Board</a:t>
            </a:r>
          </a:p>
        </p:txBody>
      </p:sp>
    </p:spTree>
    <p:extLst>
      <p:ext uri="{BB962C8B-B14F-4D97-AF65-F5344CB8AC3E}">
        <p14:creationId xmlns:p14="http://schemas.microsoft.com/office/powerpoint/2010/main" val="306787222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1849</Words>
  <Application>Microsoft Office PowerPoint</Application>
  <PresentationFormat>Widescreen</PresentationFormat>
  <Paragraphs>618</Paragraphs>
  <Slides>55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Corbel</vt:lpstr>
      <vt:lpstr>Lato Light</vt:lpstr>
      <vt:lpstr>Montserrat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Alex Cook</cp:lastModifiedBy>
  <cp:revision>1</cp:revision>
  <dcterms:created xsi:type="dcterms:W3CDTF">2023-05-01T20:27:04Z</dcterms:created>
  <dcterms:modified xsi:type="dcterms:W3CDTF">2023-05-01T20:28:19Z</dcterms:modified>
</cp:coreProperties>
</file>