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551" r:id="rId2"/>
    <p:sldId id="552" r:id="rId3"/>
    <p:sldId id="553" r:id="rId4"/>
    <p:sldId id="436" r:id="rId5"/>
    <p:sldId id="554" r:id="rId6"/>
    <p:sldId id="555" r:id="rId7"/>
    <p:sldId id="556" r:id="rId8"/>
    <p:sldId id="557" r:id="rId9"/>
    <p:sldId id="558" r:id="rId10"/>
    <p:sldId id="430" r:id="rId11"/>
    <p:sldId id="559" r:id="rId12"/>
    <p:sldId id="560" r:id="rId13"/>
    <p:sldId id="284" r:id="rId14"/>
    <p:sldId id="266" r:id="rId15"/>
    <p:sldId id="265" r:id="rId16"/>
    <p:sldId id="267" r:id="rId17"/>
    <p:sldId id="561" r:id="rId18"/>
    <p:sldId id="264" r:id="rId19"/>
    <p:sldId id="562" r:id="rId20"/>
    <p:sldId id="447" r:id="rId21"/>
    <p:sldId id="444" r:id="rId22"/>
    <p:sldId id="443" r:id="rId23"/>
    <p:sldId id="445" r:id="rId24"/>
    <p:sldId id="276" r:id="rId25"/>
    <p:sldId id="272" r:id="rId26"/>
    <p:sldId id="270" r:id="rId27"/>
    <p:sldId id="446" r:id="rId28"/>
    <p:sldId id="271" r:id="rId29"/>
    <p:sldId id="563" r:id="rId30"/>
    <p:sldId id="282" r:id="rId31"/>
    <p:sldId id="274" r:id="rId32"/>
    <p:sldId id="564" r:id="rId33"/>
    <p:sldId id="565" r:id="rId34"/>
    <p:sldId id="275" r:id="rId35"/>
    <p:sldId id="566" r:id="rId36"/>
    <p:sldId id="567" r:id="rId37"/>
    <p:sldId id="441" r:id="rId38"/>
    <p:sldId id="442" r:id="rId39"/>
    <p:sldId id="568" r:id="rId40"/>
    <p:sldId id="28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7A4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6E-4D9A-A640-D78EED6293A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6E-4D9A-A640-D78EED6293A0}"/>
              </c:ext>
            </c:extLst>
          </c:dPt>
          <c:dPt>
            <c:idx val="2"/>
            <c:bubble3D val="0"/>
            <c:spPr>
              <a:solidFill>
                <a:srgbClr val="6889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6E-4D9A-A640-D78EED6293A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0.53500000000000003</c:v>
                </c:pt>
                <c:pt idx="1">
                  <c:v>0.20499999999999999</c:v>
                </c:pt>
                <c:pt idx="2" formatCode="0%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6E-4D9A-A640-D78EED6293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F1541-FA88-44B2-BE8F-7612F57264B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95996-B253-4C20-832B-423E79E3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197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6415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7520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2032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5410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06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3452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2415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4550fb863_0_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g124550fb86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995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72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107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866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930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324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1920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2434f97d5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12434f97d56_2_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7" name="Google Shape;297;g12434f97d56_2_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168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434f97d56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12434f97d56_2_5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g12434f97d56_2_5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04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434f97d56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12434f97d56_2_4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g12434f97d56_2_4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242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3784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9137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434f97d5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2434f97d56_2_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g12434f97d56_2_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3428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5727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434f97d5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2434f97d56_2_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g12434f97d56_2_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9690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434f97d5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2434f97d56_2_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g12434f97d56_2_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3821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2031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1347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5909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14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092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519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948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177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17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246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FBBE-6D96-94CA-3D1F-A326662FA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0AF6C-EC08-C89C-794D-E1A1D65B7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185A-103D-075B-5C06-7B68DFF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6B3A5-405A-BADA-1782-1680DB97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513C-C8C2-72E7-3D61-5B21DE94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3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3ED0-B1A8-CA52-D01C-6D867CA8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22AFA-9AA3-A80F-CCFD-CCAA8EA7A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DB6E-DF35-9FF2-9AEB-EC33C36F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7DD04-3A98-2329-782F-2B543DD6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94484-25E7-0345-3C5A-DAF15CEC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31E103-676C-9B29-1E88-40AEA2D00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7EC6B-37FD-0666-590B-A473C836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42C73-0F87-9668-B0C9-CA9E6CFB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F838-4436-8232-CF03-0C26D181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78D-895B-7E76-FF0B-ED187CBF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094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9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51D4-33E1-1CF0-D6FB-B481749A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354F-5C45-C81C-34B5-A912E1F02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C7DBB-E4A4-AFF6-9AFB-62C27BB0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AAF46-25B6-A2E6-581B-BFC78390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AC53A-53E6-C165-9C23-2572453B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3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7381-9873-F38D-64AA-63AD3DCC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AD921-E040-D4DB-8CAC-DC593A5DF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0301-9C5B-F0A1-AD2C-A44B0E64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82629-BD1F-7251-EF14-B0BB9448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4AF82-69B0-CA50-4121-920BC589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5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5A387-CEAB-4887-AF18-40047E94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51BF-F116-7ACE-7A9D-A42472968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DA8B1-746E-611D-7314-7D21CC328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A5EFE-464E-2B0D-8C51-EE992F1F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7C4A8-E4C6-C9F5-F4A9-CE9BE400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CFECF-E820-CEA0-3340-225E23F3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0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D202-26FB-41DF-6F5C-A5A9887F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2F3D8-D480-FB23-060C-333F87E2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C5387-75E8-9856-DC7E-68280C180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AA15D-6D9E-FF51-2A67-0BE33CDCA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7FA1A-E6AC-7CFE-3ECB-02844CD1C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BD296-2462-131E-2C04-12D48337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86B28-68F9-73FE-A287-A57A8C17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B4B5C-4738-D3D2-CA12-93F45C356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9784-C6E8-FAC9-1C48-8C0D39FC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700F3-835C-D6EF-E5B6-07F8932C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CF66B-02E6-4418-8CFA-9C34E3A4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17269-24A9-C253-3DC6-6C1CF1C6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58932-1300-59F0-4061-9F4BE7DE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CA963-ADFF-F0D2-BD60-543305EE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7E718-9F79-283C-EDEA-5A32D0D5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6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756A-752D-6885-AE78-F3E1D92B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3171-A3F2-B819-478E-7D8BACF34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CB78B-1136-E0F5-E8B7-16D64C013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5189A-9CD4-A495-400D-2147D296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9E9B7-FFAE-85E5-DEDE-8200A532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98D93-F77F-D2E1-2B83-08DAFC71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20BB-867C-22C3-A6C2-BC040986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81700-561B-A5B1-8EFA-066842C4A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D72E4-4625-C6BF-BA02-AE1A59A39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2B4D3-A6D7-46E4-3C81-1E8808CE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09126-0BCA-A184-A516-CA75CC4F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FCB31-9CE4-B155-984D-AC74380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6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14CE1-2F56-66DA-9A73-915693B2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E2078-7742-BEC9-030E-FDCA7828F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E28B-3989-5062-FF8E-35DD6E5FB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55CC6-D152-7345-5CAE-AF16F3006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2C55-FDC5-0B96-CF1F-CF6300DC8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6345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88948"/>
                </a:solidFill>
                <a:latin typeface="Corbel"/>
                <a:ea typeface="Corbel"/>
                <a:cs typeface="Corbel"/>
                <a:sym typeface="Corbel"/>
              </a:rPr>
              <a:t>PRESENTED BY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88948"/>
                </a:solidFill>
                <a:latin typeface="Corbel"/>
                <a:ea typeface="Corbel"/>
                <a:cs typeface="Corbel"/>
                <a:sym typeface="Corbel"/>
              </a:rPr>
              <a:t>Branon W. Pesnell, CCIM, SIOR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688948"/>
                </a:solidFill>
                <a:latin typeface="Corbel"/>
                <a:ea typeface="Corbel"/>
                <a:cs typeface="Corbel"/>
                <a:sym typeface="Corbel"/>
              </a:rPr>
              <a:t>Corporate Realty</a:t>
            </a:r>
            <a:endParaRPr dirty="0"/>
          </a:p>
          <a:p>
            <a:pPr marL="22860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2860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2860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</a:pPr>
            <a:r>
              <a:rPr lang="en-US" sz="3600" b="1" i="0" u="none" strike="noStrike" cap="none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BATON ROUGE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</a:pPr>
            <a:r>
              <a:rPr lang="en-US" sz="3600" b="1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OFFICE</a:t>
            </a:r>
            <a:r>
              <a:rPr lang="en-US" sz="3600" b="1" i="0" u="none" strike="noStrike" cap="none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 MARKET</a:t>
            </a:r>
            <a:endParaRPr dirty="0"/>
          </a:p>
        </p:txBody>
      </p:sp>
      <p:sp>
        <p:nvSpPr>
          <p:cNvPr id="105" name="Google Shape;105;p1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400806" y="479303"/>
            <a:ext cx="7936887" cy="572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The Aging Exodus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Commercial Office Space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Older buildings devoid of significant capital improvements have seen a rise in vacancy since 2020</a:t>
            </a:r>
          </a:p>
          <a:p>
            <a:pPr lvl="0"/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Newer or recently repositioned buildings in well-located areas are generating healthy leasing activity and consistently improving daily occupancy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Tenants are exhibiting a Flight to Quality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Baton Rouge has a high number of aged Class B/C buildings that are becoming difficult to lease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Tenants are seeking “ready to lease” spaces and rejecting dated suites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21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1"/>
          <p:cNvSpPr/>
          <p:nvPr/>
        </p:nvSpPr>
        <p:spPr>
          <a:xfrm>
            <a:off x="-8353" y="62434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11002026" y="62434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523718" y="724588"/>
            <a:ext cx="1007369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Pulse of the Office Market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What Brokers Reported in 2022</a:t>
            </a:r>
            <a:endParaRPr sz="3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523718" y="2055523"/>
            <a:ext cx="9707936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Deals are taking longer to transact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Companies are averaging a 10% - 15% reduction in space when they renew 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Tenants are requesting shorter, more flexible lease terms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Office Condo market remained strong 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</a:rPr>
              <a:t>Overall leasing activity was slow but there have been signs of activity in Q1 2023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2"/>
              </a:solidFill>
              <a:latin typeface="Montserrat" panose="00000500000000000000" pitchFamily="2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 panose="020B0604020202020204" pitchFamily="34" charset="0"/>
              <a:buChar char="•"/>
            </a:pPr>
            <a:endParaRPr sz="16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DCB108C1-9C6E-9EEE-4523-014899E9B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2600" y="5379113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l="729" t="25000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lt1">
              <a:alpha val="8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6610312" y="1582561"/>
            <a:ext cx="5867400" cy="183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"/>
              <a:buNone/>
            </a:pPr>
            <a: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BATON ROUGE MSA</a:t>
            </a:r>
            <a:b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MARKET 2023</a:t>
            </a:r>
            <a:b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32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000" dirty="0">
                <a:solidFill>
                  <a:srgbClr val="87A4D3"/>
                </a:solidFill>
                <a:latin typeface="Montserrat"/>
                <a:ea typeface="Montserrat"/>
                <a:cs typeface="Montserrat"/>
                <a:sym typeface="Montserrat"/>
              </a:rPr>
              <a:t>4.22 MILLION</a:t>
            </a:r>
            <a:br>
              <a:rPr lang="en-US" sz="4000" dirty="0">
                <a:solidFill>
                  <a:srgbClr val="87A4D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800" dirty="0">
                <a:solidFill>
                  <a:srgbClr val="87A4D3"/>
                </a:solidFill>
                <a:latin typeface="Montserrat"/>
                <a:ea typeface="Montserrat"/>
                <a:cs typeface="Montserrat"/>
                <a:sym typeface="Montserrat"/>
              </a:rPr>
              <a:t>SQUARE FEET</a:t>
            </a:r>
            <a:br>
              <a:rPr lang="en-US" sz="2800" dirty="0">
                <a:solidFill>
                  <a:srgbClr val="87A4D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2800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800" dirty="0">
                <a:solidFill>
                  <a:srgbClr val="688948"/>
                </a:solidFill>
                <a:latin typeface="Montserrat"/>
                <a:ea typeface="Montserrat"/>
                <a:cs typeface="Montserrat"/>
                <a:sym typeface="Montserrat"/>
              </a:rPr>
              <a:t>2.09 MILLION</a:t>
            </a:r>
            <a:br>
              <a:rPr lang="en-US" sz="2400" dirty="0">
                <a:solidFill>
                  <a:srgbClr val="68894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400" dirty="0">
                <a:solidFill>
                  <a:srgbClr val="688948"/>
                </a:solidFill>
                <a:latin typeface="Montserrat"/>
                <a:ea typeface="Montserrat"/>
                <a:cs typeface="Montserrat"/>
                <a:sym typeface="Montserrat"/>
              </a:rPr>
              <a:t>SQUARE FT. </a:t>
            </a:r>
            <a:endParaRPr sz="2800" dirty="0">
              <a:solidFill>
                <a:srgbClr val="6889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OCCUPIED</a:t>
            </a:r>
            <a:endParaRPr dirty="0"/>
          </a:p>
        </p:txBody>
      </p:sp>
      <p:sp>
        <p:nvSpPr>
          <p:cNvPr id="136" name="Google Shape;136;p4"/>
          <p:cNvSpPr txBox="1"/>
          <p:nvPr/>
        </p:nvSpPr>
        <p:spPr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VACANT</a:t>
            </a:r>
            <a:endParaRPr dirty="0"/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8" name="Google Shape;138;p4"/>
          <p:cNvGraphicFramePr/>
          <p:nvPr/>
        </p:nvGraphicFramePr>
        <p:xfrm>
          <a:off x="-227775" y="1040524"/>
          <a:ext cx="7057511" cy="4981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9" name="Google Shape;139;p4"/>
          <p:cNvSpPr txBox="1"/>
          <p:nvPr/>
        </p:nvSpPr>
        <p:spPr>
          <a:xfrm>
            <a:off x="2612176" y="3213851"/>
            <a:ext cx="37338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Class A</a:t>
            </a:r>
            <a:endParaRPr dirty="0"/>
          </a:p>
        </p:txBody>
      </p:sp>
      <p:sp>
        <p:nvSpPr>
          <p:cNvPr id="140" name="Google Shape;140;p4"/>
          <p:cNvSpPr txBox="1"/>
          <p:nvPr/>
        </p:nvSpPr>
        <p:spPr>
          <a:xfrm>
            <a:off x="477836" y="2269067"/>
            <a:ext cx="37338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Class B/C</a:t>
            </a:r>
            <a:endParaRPr dirty="0"/>
          </a:p>
        </p:txBody>
      </p:sp>
      <p:sp>
        <p:nvSpPr>
          <p:cNvPr id="141" name="Google Shape;141;p4"/>
          <p:cNvSpPr txBox="1"/>
          <p:nvPr/>
        </p:nvSpPr>
        <p:spPr>
          <a:xfrm>
            <a:off x="381000" y="3968265"/>
            <a:ext cx="37338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Condo A/B</a:t>
            </a:r>
            <a:endParaRPr dirty="0"/>
          </a:p>
        </p:txBody>
      </p:sp>
      <p:sp>
        <p:nvSpPr>
          <p:cNvPr id="142" name="Google Shape;142;p4"/>
          <p:cNvSpPr/>
          <p:nvPr/>
        </p:nvSpPr>
        <p:spPr>
          <a:xfrm>
            <a:off x="6610312" y="5328167"/>
            <a:ext cx="60960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A09C"/>
                </a:solidFill>
                <a:latin typeface="Montserrat"/>
                <a:ea typeface="Montserrat"/>
                <a:cs typeface="Montserrat"/>
                <a:sym typeface="Montserrat"/>
              </a:rPr>
              <a:t>1.69 MILLION</a:t>
            </a:r>
            <a:br>
              <a:rPr lang="en-US" sz="1800" dirty="0">
                <a:solidFill>
                  <a:srgbClr val="00A09C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 dirty="0">
                <a:solidFill>
                  <a:srgbClr val="00A09C"/>
                </a:solidFill>
                <a:latin typeface="Montserrat"/>
                <a:ea typeface="Montserrat"/>
                <a:cs typeface="Montserrat"/>
                <a:sym typeface="Montserrat"/>
              </a:rPr>
              <a:t>SQUARE FT. CONDO</a:t>
            </a:r>
            <a:endParaRPr sz="2000" dirty="0">
              <a:solidFill>
                <a:srgbClr val="00A0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11566072" y="0"/>
            <a:ext cx="625928" cy="3093929"/>
          </a:xfrm>
          <a:prstGeom prst="rect">
            <a:avLst/>
          </a:prstGeom>
          <a:gradFill>
            <a:gsLst>
              <a:gs pos="0">
                <a:srgbClr val="3E8BA4"/>
              </a:gs>
              <a:gs pos="54000">
                <a:srgbClr val="3E8BA4"/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0" y="4033637"/>
            <a:ext cx="625928" cy="2824363"/>
          </a:xfrm>
          <a:prstGeom prst="rect">
            <a:avLst/>
          </a:prstGeom>
          <a:gradFill>
            <a:gsLst>
              <a:gs pos="0">
                <a:srgbClr val="3E8BA4"/>
              </a:gs>
              <a:gs pos="54000">
                <a:srgbClr val="3E8BA4"/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FF3AA7-15A0-5160-0F68-703A55D2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97" y="1057450"/>
            <a:ext cx="9474005" cy="4743099"/>
          </a:xfrm>
          <a:prstGeom prst="rect">
            <a:avLst/>
          </a:prstGeom>
        </p:spPr>
      </p:pic>
      <p:pic>
        <p:nvPicPr>
          <p:cNvPr id="3" name="Google Shape;194;p9">
            <a:extLst>
              <a:ext uri="{FF2B5EF4-FFF2-40B4-BE49-F238E27FC236}">
                <a16:creationId xmlns:a16="http://schemas.microsoft.com/office/drawing/2014/main" id="{79FC3BC9-2C42-6B6B-DAE5-F319272501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/>
          <p:cNvSpPr/>
          <p:nvPr/>
        </p:nvSpPr>
        <p:spPr>
          <a:xfrm>
            <a:off x="587592" y="56692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FA166-8F1D-ED25-F25C-149E6880F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655" y="676959"/>
            <a:ext cx="7362498" cy="4550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1F45D8-8DB5-959F-8E60-4434BCBB278C}"/>
              </a:ext>
            </a:extLst>
          </p:cNvPr>
          <p:cNvSpPr txBox="1"/>
          <p:nvPr/>
        </p:nvSpPr>
        <p:spPr>
          <a:xfrm>
            <a:off x="914398" y="819509"/>
            <a:ext cx="27259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Overall Multi-Story Occupancy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3600" b="1" dirty="0">
                <a:solidFill>
                  <a:schemeClr val="tx2"/>
                </a:solidFill>
              </a:rPr>
              <a:t>75.47%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/>
          <p:nvPr/>
        </p:nvSpPr>
        <p:spPr>
          <a:xfrm>
            <a:off x="614109" y="532423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A1467-842A-5426-8211-3044E8EBC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259" y="685505"/>
            <a:ext cx="7545720" cy="4663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379A7F-B30F-607A-B88D-A265BCC8FF9F}"/>
              </a:ext>
            </a:extLst>
          </p:cNvPr>
          <p:cNvSpPr txBox="1"/>
          <p:nvPr/>
        </p:nvSpPr>
        <p:spPr>
          <a:xfrm>
            <a:off x="914398" y="819509"/>
            <a:ext cx="27259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Average Class A Occupancy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3600" b="1" dirty="0">
                <a:solidFill>
                  <a:schemeClr val="tx2"/>
                </a:solidFill>
              </a:rPr>
              <a:t>79.42%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587592" y="566929"/>
            <a:ext cx="10963800" cy="3834300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789596-0FD9-DB06-2D62-1F3378606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168" y="701448"/>
            <a:ext cx="7640610" cy="47225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9C303-CA6B-EDA5-8618-C93B10DC4F0A}"/>
              </a:ext>
            </a:extLst>
          </p:cNvPr>
          <p:cNvSpPr txBox="1"/>
          <p:nvPr/>
        </p:nvSpPr>
        <p:spPr>
          <a:xfrm>
            <a:off x="914398" y="819509"/>
            <a:ext cx="27259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Average Class A Rental Rate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3600" b="1" dirty="0">
                <a:solidFill>
                  <a:schemeClr val="tx2"/>
                </a:solidFill>
              </a:rPr>
              <a:t>$22.63 PSF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587592" y="566929"/>
            <a:ext cx="10963800" cy="3834300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C7486C-0D2B-076C-79EA-21BA4050C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32" y="683173"/>
            <a:ext cx="7771144" cy="4803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64AA2-5813-FF5B-A442-B5E913B732D4}"/>
              </a:ext>
            </a:extLst>
          </p:cNvPr>
          <p:cNvSpPr txBox="1"/>
          <p:nvPr/>
        </p:nvSpPr>
        <p:spPr>
          <a:xfrm>
            <a:off x="914398" y="819509"/>
            <a:ext cx="27259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Average Class B/C Rental Rate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3600" b="1" dirty="0">
                <a:solidFill>
                  <a:schemeClr val="tx2"/>
                </a:solidFill>
              </a:rPr>
              <a:t>$16.57 PSF</a:t>
            </a:r>
          </a:p>
        </p:txBody>
      </p:sp>
    </p:spTree>
    <p:extLst>
      <p:ext uri="{BB962C8B-B14F-4D97-AF65-F5344CB8AC3E}">
        <p14:creationId xmlns:p14="http://schemas.microsoft.com/office/powerpoint/2010/main" val="124969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4550fb863_0_4"/>
          <p:cNvSpPr/>
          <p:nvPr/>
        </p:nvSpPr>
        <p:spPr>
          <a:xfrm>
            <a:off x="11566072" y="0"/>
            <a:ext cx="625800" cy="3093900"/>
          </a:xfrm>
          <a:prstGeom prst="rect">
            <a:avLst/>
          </a:prstGeom>
          <a:gradFill>
            <a:gsLst>
              <a:gs pos="0">
                <a:srgbClr val="3E8BA4"/>
              </a:gs>
              <a:gs pos="54000">
                <a:srgbClr val="3E8BA4"/>
              </a:gs>
              <a:gs pos="100000">
                <a:srgbClr val="00A09C">
                  <a:alpha val="6392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24550fb863_0_4"/>
          <p:cNvSpPr/>
          <p:nvPr/>
        </p:nvSpPr>
        <p:spPr>
          <a:xfrm>
            <a:off x="0" y="4033637"/>
            <a:ext cx="625800" cy="2824500"/>
          </a:xfrm>
          <a:prstGeom prst="rect">
            <a:avLst/>
          </a:prstGeom>
          <a:gradFill>
            <a:gsLst>
              <a:gs pos="0">
                <a:srgbClr val="3E8BA4"/>
              </a:gs>
              <a:gs pos="54000">
                <a:srgbClr val="3E8BA4"/>
              </a:gs>
              <a:gs pos="100000">
                <a:srgbClr val="00A09C">
                  <a:alpha val="6392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66B8B-2772-23B2-CEB0-174C6CB9E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58" y="346614"/>
            <a:ext cx="10373684" cy="5129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190FB5-BE4E-C66C-8AFC-B6F92C8FA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58" y="5644334"/>
            <a:ext cx="11130951" cy="67113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1"/>
          <p:cNvSpPr/>
          <p:nvPr/>
        </p:nvSpPr>
        <p:spPr>
          <a:xfrm>
            <a:off x="-8352" y="62434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11002026" y="62434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523718" y="724588"/>
            <a:ext cx="10073697" cy="658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Market Forecast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sym typeface="Montserrat"/>
              </a:rPr>
              <a:t>So what does this all mean?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Rents are going to have to rise to counter rising OPEX and TI costs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Development activity will be slow to nonexistent due to high interest rates, slowing demand, and increased construction cost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Market will remain flat with little to no new tenant activity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Buildings with “ready to lease” spaces will see the most activity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Commercial Loans for speculative office will be difficult to obtain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The market will remain favorable for tenants in negotiations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Tenants will demand more flexible lease terms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DCB108C1-9C6E-9EEE-4523-014899E9B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2600" y="5379113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4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l="729" t="25000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lt1">
              <a:alpha val="7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760434" y="2177987"/>
            <a:ext cx="5143500" cy="349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Branon Pesnell, CCIM, SIOR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Corporate Realty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Jonann Stutzman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NAI Latter &amp; Blum</a:t>
            </a:r>
            <a:endParaRPr sz="8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Gary Black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Wampold Companies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W. Foster Murphy</a:t>
            </a:r>
            <a:endParaRPr sz="1600" b="1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Stirling</a:t>
            </a:r>
            <a:endParaRPr sz="8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1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3089331" y="365846"/>
            <a:ext cx="6004985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lang="en-US" sz="28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COMMITTEE MEMBERS</a:t>
            </a:r>
            <a:endParaRPr dirty="0"/>
          </a:p>
        </p:txBody>
      </p:sp>
      <p:sp>
        <p:nvSpPr>
          <p:cNvPr id="116" name="Google Shape;116;p2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1"/>
          <p:cNvSpPr/>
          <p:nvPr/>
        </p:nvSpPr>
        <p:spPr>
          <a:xfrm>
            <a:off x="-9728" y="62434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11002026" y="62434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523718" y="724588"/>
            <a:ext cx="10073697" cy="784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Market Forecast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sym typeface="Montserrat"/>
              </a:rPr>
              <a:t>How Does Baton Rouge Compare?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sym typeface="Montserrat"/>
              </a:rPr>
              <a:t>Positives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Office Space utilization is higher than the national average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Baton Rouge saw positive absorption of office space in 2022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Landlords are spending money to upgrade aging office product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State government and a strong petrochemical industry insulate the market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44546A"/>
                </a:solidFill>
                <a:latin typeface="Montserrat"/>
                <a:sym typeface="Montserrat"/>
              </a:rPr>
              <a:t>Negatives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A large amount of older aged buildings in the marketplace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sym typeface="Montserrat"/>
              </a:rPr>
              <a:t>Small number of new tenants entering the Baton Rouge market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DCB108C1-9C6E-9EEE-4523-014899E9B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2600" y="5379113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61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6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6"/>
          <p:cNvSpPr/>
          <p:nvPr/>
        </p:nvSpPr>
        <p:spPr>
          <a:xfrm>
            <a:off x="-34478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6"/>
          <p:cNvSpPr/>
          <p:nvPr/>
        </p:nvSpPr>
        <p:spPr>
          <a:xfrm>
            <a:off x="523718" y="724588"/>
            <a:ext cx="1007369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Notable Deals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In 2023</a:t>
            </a:r>
            <a:endParaRPr sz="3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523718" y="2055523"/>
            <a:ext cx="9707936" cy="4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CitiPlace II</a:t>
            </a: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Rivermark Centre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ourier New"/>
              <a:buChar char="o"/>
            </a:pPr>
            <a:endParaRPr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263 Third Street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Lato Light"/>
              <a:buChar char="o"/>
            </a:pPr>
            <a:endParaRPr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5900 Florida Blvd.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Lato Light"/>
              <a:buChar char="o"/>
            </a:pPr>
            <a:endParaRPr lang="en-US"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4455 American Way</a:t>
            </a: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tx2"/>
              </a:solidFill>
              <a:latin typeface="Montserrat" panose="00000500000000000000" pitchFamily="2" charset="0"/>
              <a:ea typeface="Lato Light"/>
              <a:cs typeface="Lato Light"/>
              <a:sym typeface="Lato Light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Acadian Centre</a:t>
            </a:r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 i="1" dirty="0">
              <a:solidFill>
                <a:srgbClr val="262626"/>
              </a:solidFill>
              <a:highlight>
                <a:srgbClr val="FFFF00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D9A0533D-5918-601E-271C-E1BFEAFA28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6739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20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2" y="996585"/>
            <a:ext cx="264105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Recent Sale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CitiPlace II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31,516 SF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$6.8 Million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$218 psf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94;p9">
            <a:extLst>
              <a:ext uri="{FF2B5EF4-FFF2-40B4-BE49-F238E27FC236}">
                <a16:creationId xmlns:a16="http://schemas.microsoft.com/office/drawing/2014/main" id="{2EFD630A-08B0-B6E4-A5F7-1E8E03CDD5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truck parked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4F6D923-01EA-9342-AFC6-0110DA678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26" y="646061"/>
            <a:ext cx="6498567" cy="48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2" y="996585"/>
            <a:ext cx="264105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 the Market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Acadian Centre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74,589 SF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$9.5 Million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$127 psf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94;p9">
            <a:extLst>
              <a:ext uri="{FF2B5EF4-FFF2-40B4-BE49-F238E27FC236}">
                <a16:creationId xmlns:a16="http://schemas.microsoft.com/office/drawing/2014/main" id="{2EFD630A-08B0-B6E4-A5F7-1E8E03CDD5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16612-90BA-DFD0-C66E-E88469C3C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876" y="622570"/>
            <a:ext cx="6786663" cy="50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96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2434f97d56_2_12"/>
          <p:cNvSpPr/>
          <p:nvPr/>
        </p:nvSpPr>
        <p:spPr>
          <a:xfrm>
            <a:off x="524962" y="316409"/>
            <a:ext cx="10963800" cy="3834300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12434f97d56_2_12"/>
          <p:cNvSpPr txBox="1"/>
          <p:nvPr/>
        </p:nvSpPr>
        <p:spPr>
          <a:xfrm>
            <a:off x="524962" y="996585"/>
            <a:ext cx="264105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 &amp; II Rivermark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283,782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5" name="Google Shape;305;g12434f97d56_2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807" y="640632"/>
            <a:ext cx="7868477" cy="482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94;p9">
            <a:extLst>
              <a:ext uri="{FF2B5EF4-FFF2-40B4-BE49-F238E27FC236}">
                <a16:creationId xmlns:a16="http://schemas.microsoft.com/office/drawing/2014/main" id="{54FE404E-BC6D-1A06-73DB-04A5291A36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8514E-1FF0-8F2B-AB76-23B6DF618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F6C38F-CC39-2293-0A4E-532AED76A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353" y="195305"/>
            <a:ext cx="8453336" cy="63432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FC0D6-046C-FC16-7375-8CD37FDB4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23" y="376149"/>
            <a:ext cx="8136704" cy="61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37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562ED-C030-4BA0-EDCE-C1BC596CC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378"/>
            <a:ext cx="12192000" cy="66766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42E3F-15D8-CFDA-46A6-44121616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812" y="328702"/>
            <a:ext cx="8263164" cy="62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32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l="729" t="25000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lt1">
              <a:alpha val="7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58E84A-C907-5D63-790C-5BD8C8014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774634"/>
            <a:ext cx="9200034" cy="51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51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33588" y="300962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29A1F8-12BC-55E8-61A0-163F56F6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245" y="755697"/>
            <a:ext cx="5289486" cy="5289486"/>
          </a:xfrm>
          <a:prstGeom prst="rect">
            <a:avLst/>
          </a:prstGeom>
        </p:spPr>
      </p:pic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BE81DBFC-50FF-28AD-7DBA-A3D666CB3A4F}"/>
              </a:ext>
            </a:extLst>
          </p:cNvPr>
          <p:cNvSpPr txBox="1"/>
          <p:nvPr/>
        </p:nvSpPr>
        <p:spPr>
          <a:xfrm>
            <a:off x="524962" y="996585"/>
            <a:ext cx="264105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263 Third Street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48,393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81894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CB2B1-2108-93EF-1D10-A74707CA7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72" y="0"/>
            <a:ext cx="12221272" cy="68416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A88EB-A736-68A1-7D65-4597E6932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6" y="77252"/>
            <a:ext cx="11133100" cy="67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42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26C62C-79D8-47F3-AE6E-31FF8195B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65" y="135213"/>
            <a:ext cx="11001469" cy="65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89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6CE5F-FB44-501B-D07C-7C2A19004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279" y="448716"/>
            <a:ext cx="4204956" cy="5779698"/>
          </a:xfrm>
          <a:prstGeom prst="rect">
            <a:avLst/>
          </a:prstGeom>
        </p:spPr>
      </p:pic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2" y="996585"/>
            <a:ext cx="264105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5700 Florida Blvd.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86,312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94;p9">
            <a:extLst>
              <a:ext uri="{FF2B5EF4-FFF2-40B4-BE49-F238E27FC236}">
                <a16:creationId xmlns:a16="http://schemas.microsoft.com/office/drawing/2014/main" id="{2EFD630A-08B0-B6E4-A5F7-1E8E03CDD5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0">
                <a:srgbClr val="3E8BA4"/>
              </a:gs>
              <a:gs pos="29000">
                <a:srgbClr val="3E8BA4"/>
              </a:gs>
              <a:gs pos="100000">
                <a:srgbClr val="00A09C">
                  <a:alpha val="53725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1" y="996585"/>
            <a:ext cx="3080881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4455 American Way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70,000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194;p9">
            <a:extLst>
              <a:ext uri="{FF2B5EF4-FFF2-40B4-BE49-F238E27FC236}">
                <a16:creationId xmlns:a16="http://schemas.microsoft.com/office/drawing/2014/main" id="{C850032E-AC34-B0A0-B70C-721A8B66F2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1575" y="5228822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93654E-0B4A-86CC-B32F-1D8C06FF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579" y="655880"/>
            <a:ext cx="7171427" cy="40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58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2;g12434f97d56_2_12">
            <a:extLst>
              <a:ext uri="{FF2B5EF4-FFF2-40B4-BE49-F238E27FC236}">
                <a16:creationId xmlns:a16="http://schemas.microsoft.com/office/drawing/2014/main" id="{8FCBB706-BC8F-1479-1395-12AFE817F1F6}"/>
              </a:ext>
            </a:extLst>
          </p:cNvPr>
          <p:cNvSpPr txBox="1"/>
          <p:nvPr/>
        </p:nvSpPr>
        <p:spPr>
          <a:xfrm>
            <a:off x="524961" y="996585"/>
            <a:ext cx="3080881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Redevelopment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4455 American Way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70,000 SF</a:t>
            </a:r>
            <a:endParaRPr sz="2000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194;p9">
            <a:extLst>
              <a:ext uri="{FF2B5EF4-FFF2-40B4-BE49-F238E27FC236}">
                <a16:creationId xmlns:a16="http://schemas.microsoft.com/office/drawing/2014/main" id="{6B791949-AD8A-30A3-6321-D472656C3A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1623" y="5158483"/>
            <a:ext cx="1508598" cy="15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0519EB-A425-A16A-4EFA-78B098B2C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28" y="539042"/>
            <a:ext cx="8511036" cy="56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30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04A2B-2A05-A70B-F3DB-6D2E9782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86" y="0"/>
            <a:ext cx="988122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FE632-E6C5-97E3-7E6E-4EF14CA2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2" y="5260955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9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17C9D-E6B1-FAB1-72A8-D55C2EF5A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47" y="0"/>
            <a:ext cx="1038470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18262-07BF-9564-15AD-E89342685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382" y="5346061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3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EB9B0-210C-BC0A-A0D3-D57B1F8B0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36" y="0"/>
            <a:ext cx="1001832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64128-EE11-E2D9-B55F-47BAF73F1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264" y="538488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23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l="729" t="25000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lt1">
              <a:alpha val="7882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1647644" y="1661579"/>
            <a:ext cx="7910423" cy="412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1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1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1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National office statistics on the decline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A l</a:t>
            </a:r>
            <a:r>
              <a:rPr lang="en-US" sz="1600" b="1" i="0" u="none" strike="noStrike" cap="none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ooming debt crisis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Office Space Utilization and the true measure of occupancy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Rise of operating expenses (OPEX)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Increase in Tenant Improvement (TI) cost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  <a:latin typeface="Montserrat" panose="00000500000000000000" pitchFamily="2" charset="0"/>
                <a:ea typeface="Lato Light"/>
                <a:cs typeface="Lato Light"/>
                <a:sym typeface="Lato Light"/>
              </a:rPr>
              <a:t>Aging office product exodus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400" b="0" i="0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sz="1400" b="0" i="0" u="none" strike="noStrike" cap="none" dirty="0">
              <a:solidFill>
                <a:schemeClr val="tx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3089331" y="365846"/>
            <a:ext cx="6004985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lang="en-US" sz="2800" b="1" dirty="0">
                <a:solidFill>
                  <a:srgbClr val="44546A"/>
                </a:solidFill>
                <a:latin typeface="Montserrat"/>
                <a:sym typeface="Montserrat"/>
              </a:rPr>
              <a:t>EXECUTIVE OVERVIEW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lang="en-US" dirty="0"/>
              <a:t>TRENDS IN THE OFFICE SECTOR</a:t>
            </a:r>
            <a:endParaRPr dirty="0"/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2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5"/>
          <p:cNvPicPr preferRelativeResize="0"/>
          <p:nvPr/>
        </p:nvPicPr>
        <p:blipFill rotWithShape="1">
          <a:blip r:embed="rId3">
            <a:alphaModFix/>
          </a:blip>
          <a:srcRect b="6345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5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5"/>
          <p:cNvSpPr txBox="1"/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Montserrat"/>
              <a:buNone/>
            </a:pPr>
            <a:r>
              <a:rPr lang="en-US" sz="5400" b="1" dirty="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dirty="0"/>
          </a:p>
        </p:txBody>
      </p:sp>
      <p:sp>
        <p:nvSpPr>
          <p:cNvPr id="348" name="Google Shape;348;p25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5"/>
          <p:cNvSpPr txBox="1"/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None/>
            </a:pPr>
            <a:endParaRPr sz="1800" b="1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2860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None/>
            </a:pPr>
            <a:endParaRPr sz="1800" b="1" dirty="0">
              <a:solidFill>
                <a:srgbClr val="688948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50" name="Google Shape;35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543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National Office Market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Q4 2022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The United States office market continued to soften through the third quarter of 2022 due to growing economic headwinds and continued caution among occupiers to undertake long-term, growth-focused office commitments.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As of Q4 2022 there was a negative absorption rate of 37.4 million square feet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National vacancy rates increased 114 basis points to 17.6% in Q4 2022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As of Q1 2023 the vacancy rates have risen to 20%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Average asking rents are $38.86 per square foot, up by 0.3% over 2021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Source – JLL U.S. Office Outlook, Q4 2022</a:t>
            </a:r>
            <a:endParaRPr sz="1100" b="1" i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680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Looming Debt Crisis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The commercial mortgage-backed securities (CMBS) delinquency rate for office properties jumped 55 basis points to 2.38 percent up from 1.67 percent a year ago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Special servicing rates rose 60 basis points to 4.43 percent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JP MorganChase analyst estimate that 21% of office loans are destined to go bad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$270 billion in commercial real estate loans coming due in 2023.  Roughly $80 billion are on office properties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70% of commercial mortgage loans are held by small banks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Negative perception of office combined with low space utilization have softened lenders appetite for office product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Source: Trepp, JP MorganChase</a:t>
            </a:r>
            <a:endParaRPr sz="1200" b="1" i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30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541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4546A"/>
                </a:solidFill>
                <a:latin typeface="Montserrat"/>
                <a:sym typeface="Montserrat"/>
              </a:rPr>
              <a:t>UTILIZATION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Commercial Office Space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Office space utilization showcases true occupancy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Hybrid work model is driving demand for office space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Average national office utilization rates are less than 50% of pre Covid levels according to Kastle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Baton Rouge office space utilization hovers around 60%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492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OPEX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Commercial Office Space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Annual inflation reached a 40 year high in September 2022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Annual inflation rate as of February 2023 increased by 6% over the prior year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Uncontrollable Operating Expenses ( taxes, insurance, utilities) are skyrocketing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Controllable Operating Expenses like repairs, maintenance, and supplies are also on the rise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Tenants are aggravated by Base Year Reconciliations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Landlords are resetting Base Year Expense Stops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0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-8352" y="10617"/>
            <a:ext cx="12200351" cy="6879235"/>
          </a:xfrm>
          <a:prstGeom prst="rect">
            <a:avLst/>
          </a:prstGeom>
          <a:solidFill>
            <a:schemeClr val="lt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0">
                <a:srgbClr val="3E8BA4">
                  <a:alpha val="46666"/>
                </a:srgbClr>
              </a:gs>
              <a:gs pos="54000">
                <a:srgbClr val="3E8BA4">
                  <a:alpha val="46666"/>
                </a:srgbClr>
              </a:gs>
              <a:gs pos="100000">
                <a:srgbClr val="00A09C">
                  <a:alpha val="6392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244E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23718" y="724588"/>
            <a:ext cx="7936887" cy="4431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Tenant Improvements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Commercial Office Space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Global pandemic created problems in supply chain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Inflation driving up cost of transportation and shipment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General inflation has increased the cost of supplies such as lumber, sheetrock, copper, and steel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It is estimated construction cost rose by over 60% immediately post pandemic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Local contractors estimate commercial construction cost are currently 20%-30% higher than pre pandemic levels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400" b="1" dirty="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Google Shape;203;p10">
            <a:extLst>
              <a:ext uri="{FF2B5EF4-FFF2-40B4-BE49-F238E27FC236}">
                <a16:creationId xmlns:a16="http://schemas.microsoft.com/office/drawing/2014/main" id="{83DA35C3-393F-5B63-4746-82DF98E2E2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7420" y="5346580"/>
            <a:ext cx="1508598" cy="1508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9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949</Words>
  <Application>Microsoft Office PowerPoint</Application>
  <PresentationFormat>Widescreen</PresentationFormat>
  <Paragraphs>283</Paragraphs>
  <Slides>40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Corbel</vt:lpstr>
      <vt:lpstr>Courier New</vt:lpstr>
      <vt:lpstr>Lato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Alex Cook</cp:lastModifiedBy>
  <cp:revision>2</cp:revision>
  <dcterms:created xsi:type="dcterms:W3CDTF">2023-05-01T20:27:04Z</dcterms:created>
  <dcterms:modified xsi:type="dcterms:W3CDTF">2023-05-01T20:29:30Z</dcterms:modified>
</cp:coreProperties>
</file>