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7" r:id="rId3"/>
  </p:sldMasterIdLst>
  <p:notesMasterIdLst>
    <p:notesMasterId r:id="rId64"/>
  </p:notesMasterIdLst>
  <p:sldIdLst>
    <p:sldId id="569" r:id="rId4"/>
    <p:sldId id="1421" r:id="rId5"/>
    <p:sldId id="1469" r:id="rId6"/>
    <p:sldId id="1424" r:id="rId7"/>
    <p:sldId id="1440" r:id="rId8"/>
    <p:sldId id="1426" r:id="rId9"/>
    <p:sldId id="1442" r:id="rId10"/>
    <p:sldId id="1427" r:id="rId11"/>
    <p:sldId id="1455" r:id="rId12"/>
    <p:sldId id="1428" r:id="rId13"/>
    <p:sldId id="1430" r:id="rId14"/>
    <p:sldId id="1454" r:id="rId15"/>
    <p:sldId id="1432" r:id="rId16"/>
    <p:sldId id="1434" r:id="rId17"/>
    <p:sldId id="1463" r:id="rId18"/>
    <p:sldId id="1436" r:id="rId19"/>
    <p:sldId id="1437" r:id="rId20"/>
    <p:sldId id="1438" r:id="rId21"/>
    <p:sldId id="1441" r:id="rId22"/>
    <p:sldId id="1443" r:id="rId23"/>
    <p:sldId id="1444" r:id="rId24"/>
    <p:sldId id="1450" r:id="rId25"/>
    <p:sldId id="1465" r:id="rId26"/>
    <p:sldId id="1412" r:id="rId27"/>
    <p:sldId id="1367" r:id="rId28"/>
    <p:sldId id="1409" r:id="rId29"/>
    <p:sldId id="1410" r:id="rId30"/>
    <p:sldId id="1448" r:id="rId31"/>
    <p:sldId id="1423" r:id="rId32"/>
    <p:sldId id="1453" r:id="rId33"/>
    <p:sldId id="1452" r:id="rId34"/>
    <p:sldId id="1429" r:id="rId35"/>
    <p:sldId id="1425" r:id="rId36"/>
    <p:sldId id="1470" r:id="rId37"/>
    <p:sldId id="1446" r:id="rId38"/>
    <p:sldId id="1447" r:id="rId39"/>
    <p:sldId id="1474" r:id="rId40"/>
    <p:sldId id="1449" r:id="rId41"/>
    <p:sldId id="1358" r:id="rId42"/>
    <p:sldId id="305" r:id="rId43"/>
    <p:sldId id="304" r:id="rId44"/>
    <p:sldId id="1445" r:id="rId45"/>
    <p:sldId id="1475" r:id="rId46"/>
    <p:sldId id="1471" r:id="rId47"/>
    <p:sldId id="1472" r:id="rId48"/>
    <p:sldId id="307" r:id="rId49"/>
    <p:sldId id="1420" r:id="rId50"/>
    <p:sldId id="1451" r:id="rId51"/>
    <p:sldId id="1462" r:id="rId52"/>
    <p:sldId id="1461" r:id="rId53"/>
    <p:sldId id="1460" r:id="rId54"/>
    <p:sldId id="1418" r:id="rId55"/>
    <p:sldId id="1459" r:id="rId56"/>
    <p:sldId id="1417" r:id="rId57"/>
    <p:sldId id="1379" r:id="rId58"/>
    <p:sldId id="1468" r:id="rId59"/>
    <p:sldId id="1384" r:id="rId60"/>
    <p:sldId id="1419" r:id="rId61"/>
    <p:sldId id="1458" r:id="rId62"/>
    <p:sldId id="1476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08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3F1541-FA88-44B2-BE8F-7612F57264B8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495996-B253-4C20-832B-423E79E31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247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7099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714091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43557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73523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34412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765708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31780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282367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6580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4065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313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26873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6251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412102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291383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727326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909899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78102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6121080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68057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925342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8718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32876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FBBE-6D96-94CA-3D1F-A326662FAB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30AF6C-EC08-C89C-794D-E1A1D65B7E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4185A-103D-075B-5C06-7B68DFF19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418A-1EF5-4DCE-A355-A6039D3A7D3C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F6B3A5-405A-BADA-1782-1680DB97E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DE513C-C8C2-72E7-3D61-5B21DE94C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6273-807D-431E-96C3-5E567CCF4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932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E3ED0-B1A8-CA52-D01C-6D867CA8E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722AFA-9AA3-A80F-CCFD-CCAA8EA7A7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1DB6E-DF35-9FF2-9AEB-EC33C36FB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418A-1EF5-4DCE-A355-A6039D3A7D3C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7DD04-3A98-2329-782F-2B543DD68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94484-25E7-0345-3C5A-DAF15CECC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6273-807D-431E-96C3-5E567CCF4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282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31E103-676C-9B29-1E88-40AEA2D009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17EC6B-37FD-0666-590B-A473C836AE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442C73-0F87-9668-B0C9-CA9E6CFB0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418A-1EF5-4DCE-A355-A6039D3A7D3C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5F838-4436-8232-CF03-0C26D1811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3978D-895B-7E76-FF0B-ED187CBF4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6273-807D-431E-96C3-5E567CCF4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631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5/1/2023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9334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5/1/2023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276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5/1/2023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8450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5/1/2023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2744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5/1/2023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5150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5/1/2023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5464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5/1/2023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7957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5/1/2023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032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351D4-33E1-1CF0-D6FB-B481749A8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1354F-5C45-C81C-34B5-A912E1F023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1C7DBB-E4A4-AFF6-9AFB-62C27BB0A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418A-1EF5-4DCE-A355-A6039D3A7D3C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3AAF46-25B6-A2E6-581B-BFC78390A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AC53A-53E6-C165-9C23-2572453B1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6273-807D-431E-96C3-5E567CCF4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0329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5/1/2023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3936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5/1/2023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8358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5/1/2023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296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8726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98425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09735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99365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42587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8094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37381-9873-F38D-64AA-63AD3DCC6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8AD921-E040-D4DB-8CAC-DC593A5DFD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10301-9C5B-F0A1-AD2C-A44B0E645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418A-1EF5-4DCE-A355-A6039D3A7D3C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D82629-BD1F-7251-EF14-B0BB94484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4AF82-69B0-CA50-4121-920BC589E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6273-807D-431E-96C3-5E567CCF4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557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5A387-CEAB-4887-AF18-40047E941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151BF-F116-7ACE-7A9D-A424729689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ADA8B1-746E-611D-7314-7D21CC328A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4A5EFE-464E-2B0D-8C51-EE992F1FF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418A-1EF5-4DCE-A355-A6039D3A7D3C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C7C4A8-E4C6-C9F5-F4A9-CE9BE4009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CFECF-E820-CEA0-3340-225E23F33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6273-807D-431E-96C3-5E567CCF4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707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BD202-26FB-41DF-6F5C-A5A9887FC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2F3D8-D480-FB23-060C-333F87E2EF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C5387-75E8-9856-DC7E-68280C180E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2AA15D-6D9E-FF51-2A67-0BE33CDCAE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37FA1A-E6AC-7CFE-3ECB-02844CD1C1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8BD296-2462-131E-2C04-12D48337E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418A-1EF5-4DCE-A355-A6039D3A7D3C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586B28-68F9-73FE-A287-A57A8C17F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EB4B5C-4738-D3D2-CA12-93F45C356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6273-807D-431E-96C3-5E567CCF4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00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49784-C6E8-FAC9-1C48-8C0D39FC4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4700F3-835C-D6EF-E5B6-07F8932C6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418A-1EF5-4DCE-A355-A6039D3A7D3C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CF66B-02E6-4418-8CFA-9C34E3A4E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B17269-24A9-C253-3DC6-6C1CF1C61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6273-807D-431E-96C3-5E567CCF4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503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E58932-1300-59F0-4061-9F4BE7DEC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418A-1EF5-4DCE-A355-A6039D3A7D3C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0CA963-ADFF-F0D2-BD60-543305EE6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57E718-9F79-283C-EDEA-5A32D0D54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6273-807D-431E-96C3-5E567CCF4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164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7756A-752D-6885-AE78-F3E1D92BE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43171-A3F2-B819-478E-7D8BACF34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9CB78B-1136-E0F5-E8B7-16D64C0135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F5189A-9CD4-A495-400D-2147D2961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418A-1EF5-4DCE-A355-A6039D3A7D3C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69E9B7-FFAE-85E5-DEDE-8200A5327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798D93-F77F-D2E1-2B83-08DAFC717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6273-807D-431E-96C3-5E567CCF4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5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020BB-867C-22C3-A6C2-BC0409864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881700-561B-A5B1-8EFA-066842C4A9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4D72E4-4625-C6BF-BA02-AE1A59A390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62B4D3-A6D7-46E4-3C81-1E8808CE7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418A-1EF5-4DCE-A355-A6039D3A7D3C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909126-0BCA-A184-A516-CA75CC4F3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2FCB31-9CE4-B155-984D-AC7438053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6273-807D-431E-96C3-5E567CCF4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560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714CE1-2F56-66DA-9A73-915693B2C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4E2078-7742-BEC9-030E-FDCA7828F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BE28B-3989-5062-FF8E-35DD6E5FB1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3418A-1EF5-4DCE-A355-A6039D3A7D3C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755CC6-D152-7345-5CAE-AF16F30065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3A2C55-FDC5-0B96-CF1F-CF6300DC8B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76273-807D-431E-96C3-5E567CCF4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127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20AC1-D53C-4772-9425-50B15247EF8E}" type="datetimeFigureOut">
              <a:rPr lang="en-US" smtClean="0"/>
              <a:t>5/1/2023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E9E61-3941-4980-98C3-6DAC94B461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8432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756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4.emf"/><Relationship Id="rId4" Type="http://schemas.openxmlformats.org/officeDocument/2006/relationships/package" Target="../embeddings/Microsoft_Excel_Worksheet1.xlsx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6.emf"/><Relationship Id="rId4" Type="http://schemas.openxmlformats.org/officeDocument/2006/relationships/package" Target="../embeddings/Microsoft_Excel_Worksheet2.xlsx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8.emf"/><Relationship Id="rId4" Type="http://schemas.openxmlformats.org/officeDocument/2006/relationships/package" Target="../embeddings/Microsoft_Excel_Worksheet3.xlsx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0.emf"/><Relationship Id="rId4" Type="http://schemas.openxmlformats.org/officeDocument/2006/relationships/package" Target="../embeddings/Microsoft_Excel_Worksheet4.xlsx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package" Target="../embeddings/Microsoft_Excel_Worksheet5.xlsx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package" Target="../embeddings/Microsoft_Excel_Worksheet6.xlsx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5.png"/><Relationship Id="rId4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png"/><Relationship Id="rId4" Type="http://schemas.openxmlformats.org/officeDocument/2006/relationships/image" Target="../media/image2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31"/>
          <p:cNvSpPr txBox="1">
            <a:spLocks/>
          </p:cNvSpPr>
          <p:nvPr/>
        </p:nvSpPr>
        <p:spPr>
          <a:xfrm>
            <a:off x="2270889" y="5076419"/>
            <a:ext cx="7772400" cy="16097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CCCCC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 panose="020B0604020202020204" pitchFamily="34" charset="0"/>
              </a:rPr>
              <a:t>PRESENTED BY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CCCCCC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CCCCC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 panose="020B0604020202020204" pitchFamily="34" charset="0"/>
              </a:rPr>
              <a:t>Tom W. Cook MAI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CCCCC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 panose="020B0604020202020204" pitchFamily="34" charset="0"/>
              </a:rPr>
              <a:t> Cook Moore Davenport And Associates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CCCCC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CCCCC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688948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CCCCC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688948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CCCCC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688948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2270888" y="3429000"/>
            <a:ext cx="7887716" cy="12271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300" normalizeH="0" baseline="0" noProof="0" dirty="0">
                <a:ln>
                  <a:noFill/>
                </a:ln>
                <a:solidFill>
                  <a:prstClr val="white">
                    <a:lumMod val="85000"/>
                    <a:lumOff val="15000"/>
                  </a:prstClr>
                </a:solidFill>
                <a:effectLst/>
                <a:uLnTx/>
                <a:uFillTx/>
                <a:latin typeface="Montserrat" panose="00000800000000000000" pitchFamily="50" charset="0"/>
                <a:ea typeface="+mj-ea"/>
                <a:cs typeface="Arial" panose="020B0604020202020204" pitchFamily="34" charset="0"/>
              </a:rPr>
              <a:t>BATON ROUGE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300" normalizeH="0" baseline="0" noProof="0" dirty="0">
                <a:ln>
                  <a:noFill/>
                </a:ln>
                <a:solidFill>
                  <a:prstClr val="white">
                    <a:lumMod val="85000"/>
                    <a:lumOff val="15000"/>
                  </a:prstClr>
                </a:solidFill>
                <a:effectLst/>
                <a:uLnTx/>
                <a:uFillTx/>
                <a:latin typeface="Montserrat" panose="00000800000000000000" pitchFamily="50" charset="0"/>
                <a:ea typeface="+mj-ea"/>
                <a:cs typeface="Arial" panose="020B0604020202020204" pitchFamily="34" charset="0"/>
              </a:rPr>
              <a:t>Residential Market</a:t>
            </a:r>
          </a:p>
        </p:txBody>
      </p:sp>
      <p:sp>
        <p:nvSpPr>
          <p:cNvPr id="9" name="Rectangle 8"/>
          <p:cNvSpPr/>
          <p:nvPr/>
        </p:nvSpPr>
        <p:spPr>
          <a:xfrm>
            <a:off x="4986575" y="4843419"/>
            <a:ext cx="6592866" cy="45719"/>
          </a:xfrm>
          <a:prstGeom prst="rect">
            <a:avLst/>
          </a:prstGeom>
          <a:solidFill>
            <a:srgbClr val="87A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F55297-95CF-4395-A50A-9A5A11EA49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1318" y="1002294"/>
            <a:ext cx="2686856" cy="268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02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476131" y="2092119"/>
            <a:ext cx="2829789" cy="219401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43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Median Home Price Entire MLS Area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bject 2"/>
          <p:cNvSpPr/>
          <p:nvPr/>
        </p:nvSpPr>
        <p:spPr>
          <a:xfrm>
            <a:off x="476131" y="4419924"/>
            <a:ext cx="3142464" cy="27425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160"/>
              </a:lnSpc>
              <a:spcBef>
                <a:spcPts val="10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75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All Homes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726" y="285679"/>
            <a:ext cx="7808547" cy="618970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476131" y="2092119"/>
            <a:ext cx="2829789" cy="219401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43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Median Home Price Entire MLS Area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bject 2"/>
          <p:cNvSpPr/>
          <p:nvPr/>
        </p:nvSpPr>
        <p:spPr>
          <a:xfrm>
            <a:off x="476131" y="4419924"/>
            <a:ext cx="3142464" cy="27425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160"/>
              </a:lnSpc>
              <a:spcBef>
                <a:spcPts val="10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75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New Homes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726" y="285679"/>
            <a:ext cx="7808547" cy="618970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0E6930F-BC38-4C7C-A0A1-5449F0DA5C15}"/>
              </a:ext>
            </a:extLst>
          </p:cNvPr>
          <p:cNvGraphicFramePr>
            <a:graphicFrameLocks noGrp="1"/>
          </p:cNvGraphicFramePr>
          <p:nvPr/>
        </p:nvGraphicFramePr>
        <p:xfrm>
          <a:off x="159798" y="92043"/>
          <a:ext cx="11762913" cy="6673914"/>
        </p:xfrm>
        <a:graphic>
          <a:graphicData uri="http://schemas.openxmlformats.org/drawingml/2006/table">
            <a:tbl>
              <a:tblPr/>
              <a:tblGrid>
                <a:gridCol w="4098641">
                  <a:extLst>
                    <a:ext uri="{9D8B030D-6E8A-4147-A177-3AD203B41FA5}">
                      <a16:colId xmlns:a16="http://schemas.microsoft.com/office/drawing/2014/main" val="4074622159"/>
                    </a:ext>
                  </a:extLst>
                </a:gridCol>
                <a:gridCol w="128657">
                  <a:extLst>
                    <a:ext uri="{9D8B030D-6E8A-4147-A177-3AD203B41FA5}">
                      <a16:colId xmlns:a16="http://schemas.microsoft.com/office/drawing/2014/main" val="2286805266"/>
                    </a:ext>
                  </a:extLst>
                </a:gridCol>
                <a:gridCol w="1102772">
                  <a:extLst>
                    <a:ext uri="{9D8B030D-6E8A-4147-A177-3AD203B41FA5}">
                      <a16:colId xmlns:a16="http://schemas.microsoft.com/office/drawing/2014/main" val="378570743"/>
                    </a:ext>
                  </a:extLst>
                </a:gridCol>
                <a:gridCol w="1029255">
                  <a:extLst>
                    <a:ext uri="{9D8B030D-6E8A-4147-A177-3AD203B41FA5}">
                      <a16:colId xmlns:a16="http://schemas.microsoft.com/office/drawing/2014/main" val="1907745971"/>
                    </a:ext>
                  </a:extLst>
                </a:gridCol>
                <a:gridCol w="1075204">
                  <a:extLst>
                    <a:ext uri="{9D8B030D-6E8A-4147-A177-3AD203B41FA5}">
                      <a16:colId xmlns:a16="http://schemas.microsoft.com/office/drawing/2014/main" val="1580760817"/>
                    </a:ext>
                  </a:extLst>
                </a:gridCol>
                <a:gridCol w="2290404">
                  <a:extLst>
                    <a:ext uri="{9D8B030D-6E8A-4147-A177-3AD203B41FA5}">
                      <a16:colId xmlns:a16="http://schemas.microsoft.com/office/drawing/2014/main" val="3355107908"/>
                    </a:ext>
                  </a:extLst>
                </a:gridCol>
                <a:gridCol w="2037980">
                  <a:extLst>
                    <a:ext uri="{9D8B030D-6E8A-4147-A177-3AD203B41FA5}">
                      <a16:colId xmlns:a16="http://schemas.microsoft.com/office/drawing/2014/main" val="815324300"/>
                    </a:ext>
                  </a:extLst>
                </a:gridCol>
              </a:tblGrid>
              <a:tr h="326254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Change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Change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679722"/>
                  </a:ext>
                </a:extLst>
              </a:tr>
              <a:tr h="332912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Months' Supply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2021 to 2022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2020 to 2021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6734916"/>
                  </a:ext>
                </a:extLst>
              </a:tr>
              <a:tr h="326254"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3140764"/>
                  </a:ext>
                </a:extLst>
              </a:tr>
              <a:tr h="31959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Entire MLS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3.5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1.6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2.1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31.25%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-54.29%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4168029"/>
                  </a:ext>
                </a:extLst>
              </a:tr>
              <a:tr h="319596"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7520891"/>
                  </a:ext>
                </a:extLst>
              </a:tr>
              <a:tr h="31959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New Homes Entire MLS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3.6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1.9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2.9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52.63%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-47.22%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7555894"/>
                  </a:ext>
                </a:extLst>
              </a:tr>
              <a:tr h="319596"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4496651"/>
                  </a:ext>
                </a:extLst>
              </a:tr>
              <a:tr h="31959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EBR Parish All Homes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3.8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1.7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1.9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11.76%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-55.26%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2172395"/>
                  </a:ext>
                </a:extLst>
              </a:tr>
              <a:tr h="319596"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4873432"/>
                  </a:ext>
                </a:extLst>
              </a:tr>
              <a:tr h="31959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EBR New Home Sales 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4.1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2.5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4.4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76.00%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-39.02%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2567197"/>
                  </a:ext>
                </a:extLst>
              </a:tr>
              <a:tr h="319596"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4681280"/>
                  </a:ext>
                </a:extLst>
              </a:tr>
              <a:tr h="31959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Ascension Parish All Homes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2.6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1.1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1.4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27.27%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-57.69%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1273582"/>
                  </a:ext>
                </a:extLst>
              </a:tr>
              <a:tr h="319596"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223435"/>
                  </a:ext>
                </a:extLst>
              </a:tr>
              <a:tr h="31959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Ascension Parish New Homes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3.2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1.3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1.6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23.08%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-59.38%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7965507"/>
                  </a:ext>
                </a:extLst>
              </a:tr>
              <a:tr h="319596"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0583273"/>
                  </a:ext>
                </a:extLst>
              </a:tr>
              <a:tr h="31959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Livingston Parish All Homes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2.8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1.3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1.6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23.08%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-53.57%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6866173"/>
                  </a:ext>
                </a:extLst>
              </a:tr>
              <a:tr h="319596"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7019090"/>
                  </a:ext>
                </a:extLst>
              </a:tr>
              <a:tr h="31959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Livingston Parish New Homes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2.8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1.8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2.3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27.78%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-35.71%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50419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53552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476131" y="2639670"/>
            <a:ext cx="1811893" cy="109700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43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Months Supply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bject 2"/>
          <p:cNvSpPr/>
          <p:nvPr/>
        </p:nvSpPr>
        <p:spPr>
          <a:xfrm>
            <a:off x="476131" y="3870468"/>
            <a:ext cx="3142464" cy="27425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160"/>
              </a:lnSpc>
              <a:spcBef>
                <a:spcPts val="10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75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All Homes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726" y="285679"/>
            <a:ext cx="7808547" cy="618970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476131" y="2639670"/>
            <a:ext cx="1811893" cy="109700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43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Months Supply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bject 2"/>
          <p:cNvSpPr/>
          <p:nvPr/>
        </p:nvSpPr>
        <p:spPr>
          <a:xfrm>
            <a:off x="476131" y="3870468"/>
            <a:ext cx="3142464" cy="27425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160"/>
              </a:lnSpc>
              <a:spcBef>
                <a:spcPts val="10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75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New Homes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726" y="285679"/>
            <a:ext cx="7808547" cy="618970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8C221CCC-18BB-4C75-B77D-265EB333BE2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4186" y="124287"/>
          <a:ext cx="11354540" cy="64137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7901884" imgH="7002753" progId="Excel.Sheet.12">
                  <p:embed/>
                </p:oleObj>
              </mc:Choice>
              <mc:Fallback>
                <p:oleObj name="Worksheet" r:id="rId2" imgW="7901884" imgH="7002753" progId="Excel.Shee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8C221CCC-18BB-4C75-B77D-265EB333BE2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04186" y="124287"/>
                        <a:ext cx="11354540" cy="64137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818897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476131" y="2639670"/>
            <a:ext cx="3045179" cy="109700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43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Median Days on Market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bject 2"/>
          <p:cNvSpPr/>
          <p:nvPr/>
        </p:nvSpPr>
        <p:spPr>
          <a:xfrm>
            <a:off x="476131" y="3870468"/>
            <a:ext cx="3142464" cy="27425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160"/>
              </a:lnSpc>
              <a:spcBef>
                <a:spcPts val="10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75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All Homes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726" y="285679"/>
            <a:ext cx="7808547" cy="618970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476131" y="2639670"/>
            <a:ext cx="3045179" cy="109700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43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Median Days on Market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bject 2"/>
          <p:cNvSpPr/>
          <p:nvPr/>
        </p:nvSpPr>
        <p:spPr>
          <a:xfrm>
            <a:off x="476131" y="3870468"/>
            <a:ext cx="3142464" cy="27425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160"/>
              </a:lnSpc>
              <a:spcBef>
                <a:spcPts val="10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75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New Home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726" y="285679"/>
            <a:ext cx="7808547" cy="618970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726" y="285679"/>
            <a:ext cx="7808547" cy="6189702"/>
          </a:xfrm>
          <a:prstGeom prst="rect">
            <a:avLst/>
          </a:prstGeom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BE5A0CA2-4D72-4624-981D-6541029623A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8167" y="1303215"/>
          <a:ext cx="3665537" cy="4427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3665184" imgH="4427329" progId="Excel.Sheet.12">
                  <p:embed/>
                </p:oleObj>
              </mc:Choice>
              <mc:Fallback>
                <p:oleObj name="Worksheet" r:id="rId4" imgW="3665184" imgH="4427329" progId="Excel.Shee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BE5A0CA2-4D72-4624-981D-6541029623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8167" y="1303215"/>
                        <a:ext cx="3665537" cy="4427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726" y="285679"/>
            <a:ext cx="7808547" cy="6189702"/>
          </a:xfrm>
          <a:prstGeom prst="rect">
            <a:avLst/>
          </a:prstGeom>
        </p:spPr>
      </p:pic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7753A0FA-DE63-42BC-86CC-69F85F1721A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8727" y="559293"/>
          <a:ext cx="3918757" cy="53798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3665184" imgH="4457700" progId="Excel.Sheet.12">
                  <p:embed/>
                </p:oleObj>
              </mc:Choice>
              <mc:Fallback>
                <p:oleObj name="Worksheet" r:id="rId4" imgW="3665184" imgH="4457700" progId="Excel.Shee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7753A0FA-DE63-42BC-86CC-69F85F1721A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8727" y="559293"/>
                        <a:ext cx="3918757" cy="53798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8F6C401F-B338-4920-9DDC-D486A9D374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9335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726" y="285679"/>
            <a:ext cx="7808547" cy="6189702"/>
          </a:xfrm>
          <a:prstGeom prst="rect">
            <a:avLst/>
          </a:prstGeom>
        </p:spPr>
      </p:pic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5B707754-2006-44AD-B310-FD531A6337A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6963" y="1472060"/>
          <a:ext cx="3687763" cy="2811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3688182" imgH="2811780" progId="Excel.Sheet.12">
                  <p:embed/>
                </p:oleObj>
              </mc:Choice>
              <mc:Fallback>
                <p:oleObj name="Worksheet" r:id="rId4" imgW="3688182" imgH="2811780" progId="Excel.Shee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5B707754-2006-44AD-B310-FD531A6337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6963" y="1472060"/>
                        <a:ext cx="3687763" cy="2811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726" y="285679"/>
            <a:ext cx="7808547" cy="6189702"/>
          </a:xfrm>
          <a:prstGeom prst="rect">
            <a:avLst/>
          </a:prstGeom>
        </p:spPr>
      </p:pic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624598F9-A4F1-47DA-BEE8-02762CD33D0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0601" y="1867642"/>
          <a:ext cx="3794125" cy="302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3794852" imgH="3025113" progId="Excel.Sheet.12">
                  <p:embed/>
                </p:oleObj>
              </mc:Choice>
              <mc:Fallback>
                <p:oleObj name="Worksheet" r:id="rId4" imgW="3794852" imgH="3025113" progId="Excel.Shee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624598F9-A4F1-47DA-BEE8-02762CD33D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0601" y="1867642"/>
                        <a:ext cx="3794125" cy="3025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5A804DD4-6F5F-4804-8EBF-7B9A3313D8C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4274" y="2319291"/>
          <a:ext cx="11283452" cy="36753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2679762" imgH="3162273" progId="Excel.Sheet.12">
                  <p:embed/>
                </p:oleObj>
              </mc:Choice>
              <mc:Fallback>
                <p:oleObj name="Worksheet" r:id="rId2" imgW="12679762" imgH="3162273" progId="Excel.Sheet.12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5A804DD4-6F5F-4804-8EBF-7B9A3313D8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54274" y="2319291"/>
                        <a:ext cx="11283452" cy="36753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6">
            <a:extLst>
              <a:ext uri="{FF2B5EF4-FFF2-40B4-BE49-F238E27FC236}">
                <a16:creationId xmlns:a16="http://schemas.microsoft.com/office/drawing/2014/main" id="{9FD44E54-3781-4EF0-A473-A1C8AA781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7449" y="560434"/>
            <a:ext cx="6397101" cy="1325563"/>
          </a:xfrm>
        </p:spPr>
        <p:txBody>
          <a:bodyPr/>
          <a:lstStyle/>
          <a:p>
            <a:r>
              <a:rPr lang="en-US" b="1" dirty="0"/>
              <a:t>LAND SALES 2022 and 2023</a:t>
            </a:r>
          </a:p>
        </p:txBody>
      </p:sp>
    </p:spTree>
    <p:extLst>
      <p:ext uri="{BB962C8B-B14F-4D97-AF65-F5344CB8AC3E}">
        <p14:creationId xmlns:p14="http://schemas.microsoft.com/office/powerpoint/2010/main" val="26302360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042DECE-A9E5-4A4D-BE75-D0961275BF7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8932" y="58271"/>
          <a:ext cx="11674136" cy="67414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7460036" imgH="5493993" progId="Excel.Sheet.12">
                  <p:embed/>
                </p:oleObj>
              </mc:Choice>
              <mc:Fallback>
                <p:oleObj name="Worksheet" r:id="rId2" imgW="7460036" imgH="5493993" progId="Excel.Sheet.1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7042DECE-A9E5-4A4D-BE75-D0961275BF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8932" y="58271"/>
                        <a:ext cx="11674136" cy="67414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518210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C4FF24-1D82-436C-872F-008DB3BD408C}"/>
              </a:ext>
            </a:extLst>
          </p:cNvPr>
          <p:cNvSpPr txBox="1"/>
          <p:nvPr/>
        </p:nvSpPr>
        <p:spPr>
          <a:xfrm>
            <a:off x="210312" y="336635"/>
            <a:ext cx="11740895" cy="61004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2022 Predictions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Increasing Cost of Housing    MSP $239K to $255K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Decreasing Inventories 		Months Supply Rose 21%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More Townhouse Construction  Increase of 195%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Increasing Interest Rates    Up Slightly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Decrease in Dollar Volume  9.55% Drop from 2022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Market Conditions to Cool Off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5633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5E82D0-7E60-404D-87C1-538EC2E1AF8F}"/>
              </a:ext>
            </a:extLst>
          </p:cNvPr>
          <p:cNvSpPr txBox="1"/>
          <p:nvPr/>
        </p:nvSpPr>
        <p:spPr>
          <a:xfrm>
            <a:off x="1175074" y="371732"/>
            <a:ext cx="10304658" cy="6928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if Interest Rates Go to 6%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Current Payment on $300K at 3% 30 year Am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$1,265		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Payment on $300K at 6% 30-year Am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$1,800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Difference of $535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Borrowers Will Have to Make about $1,500 More per month to qualify for the Same Mortgage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54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0D2E6A-892A-4650-9CA4-7308D34E59CA}"/>
              </a:ext>
            </a:extLst>
          </p:cNvPr>
          <p:cNvSpPr txBox="1"/>
          <p:nvPr/>
        </p:nvSpPr>
        <p:spPr>
          <a:xfrm>
            <a:off x="893685" y="430604"/>
            <a:ext cx="10404629" cy="59125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Income necessary to qualify for a $300,000 mortgage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3% Interest 30 Years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$45,000 Per Year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Income necessary to qualify for a 300,000 Mortgage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6% Interest 30 Years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$62,000 Per Year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81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0D2E6A-892A-4650-9CA4-7308D34E59CA}"/>
              </a:ext>
            </a:extLst>
          </p:cNvPr>
          <p:cNvSpPr txBox="1"/>
          <p:nvPr/>
        </p:nvSpPr>
        <p:spPr>
          <a:xfrm>
            <a:off x="188447" y="346189"/>
            <a:ext cx="11815106" cy="6081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Total Number of Households Making $42,000 to $150,000  About 135,000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Total Households Making 62,000 to $150,000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About 100,000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Loss of Potential Buyers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35,000 or about 25%</a:t>
            </a:r>
          </a:p>
        </p:txBody>
      </p:sp>
    </p:spTree>
    <p:extLst>
      <p:ext uri="{BB962C8B-B14F-4D97-AF65-F5344CB8AC3E}">
        <p14:creationId xmlns:p14="http://schemas.microsoft.com/office/powerpoint/2010/main" val="349363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A97AC8-AA89-4A3B-B5AA-0CD264018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12" y="200416"/>
            <a:ext cx="11837095" cy="4656147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514F3D4-9525-4D1D-B757-94D3B5E03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90760" y="5148262"/>
            <a:ext cx="9010480" cy="1509322"/>
          </a:xfrm>
        </p:spPr>
        <p:txBody>
          <a:bodyPr>
            <a:noAutofit/>
          </a:bodyPr>
          <a:lstStyle/>
          <a:p>
            <a:r>
              <a:rPr lang="en-US" sz="5400" dirty="0"/>
              <a:t>11/2020 Mortgage Rates Were  around 3%   4/2023 is 6.39%</a:t>
            </a:r>
          </a:p>
        </p:txBody>
      </p:sp>
    </p:spTree>
    <p:extLst>
      <p:ext uri="{BB962C8B-B14F-4D97-AF65-F5344CB8AC3E}">
        <p14:creationId xmlns:p14="http://schemas.microsoft.com/office/powerpoint/2010/main" val="18369245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73C3234-3A9A-4F6A-BDF1-32BDA75D55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20931"/>
            <a:ext cx="9144000" cy="1416137"/>
          </a:xfrm>
        </p:spPr>
        <p:txBody>
          <a:bodyPr>
            <a:normAutofit/>
          </a:bodyPr>
          <a:lstStyle/>
          <a:p>
            <a:r>
              <a:rPr lang="en-US" sz="9600" b="1" dirty="0"/>
              <a:t>HOMES FOR SALE</a:t>
            </a:r>
          </a:p>
        </p:txBody>
      </p:sp>
    </p:spTree>
    <p:extLst>
      <p:ext uri="{BB962C8B-B14F-4D97-AF65-F5344CB8AC3E}">
        <p14:creationId xmlns:p14="http://schemas.microsoft.com/office/powerpoint/2010/main" val="2247678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346229" y="2015026"/>
            <a:ext cx="3219100" cy="16248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58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1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Outline / Summary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bject 2"/>
          <p:cNvSpPr/>
          <p:nvPr/>
        </p:nvSpPr>
        <p:spPr>
          <a:xfrm>
            <a:off x="3754960" y="1899614"/>
            <a:ext cx="7960909" cy="298310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900" marR="0" lvl="0" indent="-242900" algn="l" defTabSz="914400" rtl="0" eaLnBrk="1" fontAlgn="auto" latinLnBrk="0" hangingPunct="1">
              <a:lnSpc>
                <a:spcPts val="311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Look at Historical Information from 2022 </a:t>
            </a:r>
            <a:endParaRPr kumimoji="0" lang="en-US" sz="1725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Lato" pitchFamily="34" charset="0"/>
              <a:ea typeface="Lato" pitchFamily="34" charset="-122"/>
              <a:cs typeface="Lato" pitchFamily="34" charset="-120"/>
            </a:endParaRPr>
          </a:p>
          <a:p>
            <a:pPr marL="242900" marR="0" lvl="0" indent="-242900" algn="l" defTabSz="914400" rtl="0" eaLnBrk="1" fontAlgn="auto" latinLnBrk="0" hangingPunct="1">
              <a:lnSpc>
                <a:spcPts val="3110"/>
              </a:lnSpc>
              <a:spcBef>
                <a:spcPts val="2729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Review Predictions From 2022</a:t>
            </a:r>
          </a:p>
          <a:p>
            <a:pPr marL="242900" marR="0" lvl="0" indent="-242900" algn="l" defTabSz="914400" rtl="0" eaLnBrk="1" fontAlgn="auto" latinLnBrk="0" hangingPunct="1">
              <a:lnSpc>
                <a:spcPts val="3110"/>
              </a:lnSpc>
              <a:spcBef>
                <a:spcPts val="2729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Make Predictions For 2023</a:t>
            </a:r>
          </a:p>
          <a:p>
            <a:pPr marL="242900" marR="0" lvl="0" indent="-242900" algn="l" defTabSz="914400" rtl="0" eaLnBrk="1" fontAlgn="auto" latinLnBrk="0" hangingPunct="1">
              <a:lnSpc>
                <a:spcPts val="3110"/>
              </a:lnSpc>
              <a:spcBef>
                <a:spcPts val="2729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Review New Developments Planned </a:t>
            </a:r>
          </a:p>
          <a:p>
            <a:pPr marL="457200" marR="0" lvl="1" indent="0" algn="l" defTabSz="914400" rtl="0" eaLnBrk="1" fontAlgn="auto" latinLnBrk="0" hangingPunct="1">
              <a:lnSpc>
                <a:spcPts val="1988"/>
              </a:lnSpc>
              <a:spcBef>
                <a:spcPts val="54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29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F5DB67-36EC-4AFF-A83B-6A5532988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5574" y="106132"/>
            <a:ext cx="9280525" cy="664573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5BD2FA8-3412-48E4-9E87-A63515013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01" y="1544408"/>
            <a:ext cx="1933575" cy="346574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All</a:t>
            </a:r>
            <a:br>
              <a:rPr lang="en-US" b="1" dirty="0"/>
            </a:br>
            <a:r>
              <a:rPr lang="en-US" b="1" dirty="0"/>
              <a:t>Homes Listed for Sale</a:t>
            </a:r>
            <a:br>
              <a:rPr lang="en-US" b="1" dirty="0"/>
            </a:br>
            <a:r>
              <a:rPr lang="en-US" b="1" dirty="0"/>
              <a:t>GBRMLS</a:t>
            </a:r>
          </a:p>
        </p:txBody>
      </p:sp>
    </p:spTree>
    <p:extLst>
      <p:ext uri="{BB962C8B-B14F-4D97-AF65-F5344CB8AC3E}">
        <p14:creationId xmlns:p14="http://schemas.microsoft.com/office/powerpoint/2010/main" val="24502474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C3658D-5D54-4322-A7AB-AA0ED8750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176" y="88834"/>
            <a:ext cx="8345804" cy="668033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4910EA8-9CDE-4B56-AF09-DD7C6A88C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373187"/>
            <a:ext cx="2886075" cy="4111625"/>
          </a:xfrm>
        </p:spPr>
        <p:txBody>
          <a:bodyPr>
            <a:normAutofit/>
          </a:bodyPr>
          <a:lstStyle/>
          <a:p>
            <a:r>
              <a:rPr lang="en-US" b="1" dirty="0"/>
              <a:t>New Homes </a:t>
            </a:r>
            <a:br>
              <a:rPr lang="en-US" b="1" dirty="0"/>
            </a:br>
            <a:r>
              <a:rPr lang="en-US" b="1" dirty="0"/>
              <a:t>Listed For Sale</a:t>
            </a:r>
            <a:br>
              <a:rPr lang="en-US" b="1" dirty="0"/>
            </a:br>
            <a:r>
              <a:rPr lang="en-US" b="1" dirty="0"/>
              <a:t>GBR MLS</a:t>
            </a:r>
          </a:p>
        </p:txBody>
      </p:sp>
    </p:spTree>
    <p:extLst>
      <p:ext uri="{BB962C8B-B14F-4D97-AF65-F5344CB8AC3E}">
        <p14:creationId xmlns:p14="http://schemas.microsoft.com/office/powerpoint/2010/main" val="35778244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F7DA2B-B8A1-4DC3-956F-58024594D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1900" y="97170"/>
            <a:ext cx="8225028" cy="6671461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3C7E1A6-000F-43F5-B629-DBF45F2A2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16200"/>
            <a:ext cx="3200400" cy="1625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New Homes </a:t>
            </a:r>
            <a:br>
              <a:rPr lang="en-US" b="1" dirty="0"/>
            </a:br>
            <a:r>
              <a:rPr lang="en-US" b="1" dirty="0"/>
              <a:t>Listed For Sale</a:t>
            </a:r>
            <a:br>
              <a:rPr lang="en-US" b="1" dirty="0"/>
            </a:br>
            <a:r>
              <a:rPr lang="en-US" b="1" dirty="0"/>
              <a:t>EBR</a:t>
            </a:r>
          </a:p>
        </p:txBody>
      </p:sp>
    </p:spTree>
    <p:extLst>
      <p:ext uri="{BB962C8B-B14F-4D97-AF65-F5344CB8AC3E}">
        <p14:creationId xmlns:p14="http://schemas.microsoft.com/office/powerpoint/2010/main" val="22874365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BCFDB5-31DE-43C6-8416-F7E418A88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8550" y="30417"/>
            <a:ext cx="8227395" cy="6754431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5CDF1F48-A57D-4072-A9E8-EA3D7C622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5" y="2035175"/>
            <a:ext cx="3324225" cy="2787650"/>
          </a:xfrm>
        </p:spPr>
        <p:txBody>
          <a:bodyPr>
            <a:normAutofit/>
          </a:bodyPr>
          <a:lstStyle/>
          <a:p>
            <a:r>
              <a:rPr lang="en-US" b="1" dirty="0"/>
              <a:t>New Homes</a:t>
            </a:r>
            <a:br>
              <a:rPr lang="en-US" b="1" dirty="0"/>
            </a:br>
            <a:r>
              <a:rPr lang="en-US" b="1" dirty="0"/>
              <a:t>Listed for Sale</a:t>
            </a:r>
            <a:br>
              <a:rPr lang="en-US" b="1" dirty="0"/>
            </a:br>
            <a:r>
              <a:rPr lang="en-US" b="1" dirty="0"/>
              <a:t>Ascension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21C2B0-321C-4A8E-AD96-B6F06E1C6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4176" y="100584"/>
            <a:ext cx="9051416" cy="6656832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DC27B4C1-5608-4CA9-94FF-0384C00BD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5" y="1935162"/>
            <a:ext cx="2305050" cy="298767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New Homes</a:t>
            </a:r>
            <a:br>
              <a:rPr lang="en-US" b="1" dirty="0"/>
            </a:br>
            <a:r>
              <a:rPr lang="en-US" b="1" dirty="0"/>
              <a:t>Listed for Sale</a:t>
            </a:r>
            <a:br>
              <a:rPr lang="en-US" b="1" dirty="0"/>
            </a:br>
            <a:r>
              <a:rPr lang="en-US" b="1" dirty="0"/>
              <a:t>Livingston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509446-9878-41A4-B554-04C150531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9025" y="114871"/>
            <a:ext cx="8488679" cy="662825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625C58A-5343-440B-8C68-CD2C9A6EE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5" y="2766218"/>
            <a:ext cx="3295650" cy="1325563"/>
          </a:xfrm>
        </p:spPr>
        <p:txBody>
          <a:bodyPr/>
          <a:lstStyle/>
          <a:p>
            <a:r>
              <a:rPr lang="en-US" b="1" dirty="0"/>
              <a:t>Townhouses</a:t>
            </a:r>
            <a:br>
              <a:rPr lang="en-US" b="1" dirty="0"/>
            </a:br>
            <a:r>
              <a:rPr lang="en-US" b="1" dirty="0"/>
              <a:t>Listed for Sale</a:t>
            </a:r>
          </a:p>
        </p:txBody>
      </p:sp>
    </p:spTree>
    <p:extLst>
      <p:ext uri="{BB962C8B-B14F-4D97-AF65-F5344CB8AC3E}">
        <p14:creationId xmlns:p14="http://schemas.microsoft.com/office/powerpoint/2010/main" val="22419525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DBCB85-61A2-4D83-9B2F-612AF7469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73692"/>
            <a:ext cx="9258299" cy="651061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9373239-2F06-4CC4-B443-799ED3B5D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1" y="2336800"/>
            <a:ext cx="2209800" cy="1920875"/>
          </a:xfrm>
        </p:spPr>
        <p:txBody>
          <a:bodyPr>
            <a:normAutofit/>
          </a:bodyPr>
          <a:lstStyle/>
          <a:p>
            <a:r>
              <a:rPr lang="en-US" b="1" dirty="0"/>
              <a:t>Homes </a:t>
            </a:r>
            <a:br>
              <a:rPr lang="en-US" b="1" dirty="0"/>
            </a:br>
            <a:r>
              <a:rPr lang="en-US" b="1" dirty="0"/>
              <a:t>For Sale</a:t>
            </a:r>
            <a:br>
              <a:rPr lang="en-US" b="1" dirty="0"/>
            </a:br>
            <a:r>
              <a:rPr lang="en-US" b="1" dirty="0"/>
              <a:t>By City</a:t>
            </a:r>
          </a:p>
        </p:txBody>
      </p:sp>
    </p:spTree>
    <p:extLst>
      <p:ext uri="{BB962C8B-B14F-4D97-AF65-F5344CB8AC3E}">
        <p14:creationId xmlns:p14="http://schemas.microsoft.com/office/powerpoint/2010/main" val="9210643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5386C3-C135-4715-B818-40C435736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3774" y="292291"/>
            <a:ext cx="8972551" cy="656570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47EEDB4-1D27-4130-BD4C-EC4B4C129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26" y="2751232"/>
            <a:ext cx="2752724" cy="1647826"/>
          </a:xfrm>
        </p:spPr>
        <p:txBody>
          <a:bodyPr>
            <a:normAutofit/>
          </a:bodyPr>
          <a:lstStyle/>
          <a:p>
            <a:r>
              <a:rPr lang="en-US" b="1" dirty="0"/>
              <a:t>REO and</a:t>
            </a:r>
            <a:br>
              <a:rPr lang="en-US" b="1" dirty="0"/>
            </a:br>
            <a:r>
              <a:rPr lang="en-US" b="1" dirty="0"/>
              <a:t>Short Sales</a:t>
            </a:r>
          </a:p>
        </p:txBody>
      </p:sp>
    </p:spTree>
    <p:extLst>
      <p:ext uri="{BB962C8B-B14F-4D97-AF65-F5344CB8AC3E}">
        <p14:creationId xmlns:p14="http://schemas.microsoft.com/office/powerpoint/2010/main" val="25812861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BDF141-BBEC-4191-B793-D96C51E6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675" y="209550"/>
            <a:ext cx="8401050" cy="646747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6C7D57C-7930-48D2-84EC-EAAAD811F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275" y="2054225"/>
            <a:ext cx="2819400" cy="2749550"/>
          </a:xfrm>
        </p:spPr>
        <p:txBody>
          <a:bodyPr>
            <a:normAutofit/>
          </a:bodyPr>
          <a:lstStyle/>
          <a:p>
            <a:r>
              <a:rPr lang="en-US" b="1" dirty="0"/>
              <a:t>Homes </a:t>
            </a:r>
            <a:br>
              <a:rPr lang="en-US" b="1" dirty="0"/>
            </a:br>
            <a:r>
              <a:rPr lang="en-US" b="1" dirty="0"/>
              <a:t>For Sale</a:t>
            </a:r>
            <a:br>
              <a:rPr lang="en-US" b="1" dirty="0"/>
            </a:br>
            <a:r>
              <a:rPr lang="en-US" b="1" dirty="0"/>
              <a:t>Sample Subdivision</a:t>
            </a:r>
          </a:p>
        </p:txBody>
      </p:sp>
    </p:spTree>
    <p:extLst>
      <p:ext uri="{BB962C8B-B14F-4D97-AF65-F5344CB8AC3E}">
        <p14:creationId xmlns:p14="http://schemas.microsoft.com/office/powerpoint/2010/main" val="30328377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808256" y="3429000"/>
            <a:ext cx="11224546" cy="2785491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10946167" y="1100284"/>
            <a:ext cx="10208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159198" y="2452059"/>
            <a:ext cx="275335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0F8807-2FB4-41DF-8987-02A2BAA1EB8B}"/>
              </a:ext>
            </a:extLst>
          </p:cNvPr>
          <p:cNvSpPr txBox="1"/>
          <p:nvPr/>
        </p:nvSpPr>
        <p:spPr>
          <a:xfrm>
            <a:off x="904461" y="559233"/>
            <a:ext cx="952730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well-organized and well-managed home building companies, this decade is going to be the greatest home building opportunity since the 1970s.   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Charles C. Shinn Ph.D.   Shin Consulting the roaring 2020’s</a:t>
            </a:r>
          </a:p>
        </p:txBody>
      </p:sp>
    </p:spTree>
    <p:extLst>
      <p:ext uri="{BB962C8B-B14F-4D97-AF65-F5344CB8AC3E}">
        <p14:creationId xmlns:p14="http://schemas.microsoft.com/office/powerpoint/2010/main" val="1357792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346228" y="2015026"/>
            <a:ext cx="3408731" cy="309851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58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1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Review of 2022 Summary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bject 2"/>
          <p:cNvSpPr/>
          <p:nvPr/>
        </p:nvSpPr>
        <p:spPr>
          <a:xfrm>
            <a:off x="3754960" y="1899614"/>
            <a:ext cx="7960909" cy="298310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900" marR="0" lvl="0" indent="-242900" algn="l" defTabSz="914400" rtl="0" eaLnBrk="1" fontAlgn="auto" latinLnBrk="0" hangingPunct="1">
              <a:lnSpc>
                <a:spcPts val="311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Market Conditions Remain Strong </a:t>
            </a:r>
          </a:p>
          <a:p>
            <a:pPr marL="457200" marR="0" lvl="1" indent="0" algn="l" defTabSz="914400" rtl="0" eaLnBrk="1" fontAlgn="auto" latinLnBrk="0" hangingPunct="1">
              <a:lnSpc>
                <a:spcPts val="1988"/>
              </a:lnSpc>
              <a:spcBef>
                <a:spcPts val="54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25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2022 Dollar Volume Down  9.55%       2021 Dollar Volume Up 21.18%</a:t>
            </a:r>
          </a:p>
          <a:p>
            <a:pPr marL="242900" marR="0" lvl="0" indent="-242900" algn="l" defTabSz="914400" rtl="0" eaLnBrk="1" fontAlgn="auto" latinLnBrk="0" hangingPunct="1">
              <a:lnSpc>
                <a:spcPts val="3110"/>
              </a:lnSpc>
              <a:spcBef>
                <a:spcPts val="2729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Median Sale Price Rose by 6.69%</a:t>
            </a:r>
          </a:p>
          <a:p>
            <a:pPr marL="457200" marR="0" lvl="1" indent="0" algn="l" defTabSz="914400" rtl="0" eaLnBrk="1" fontAlgn="auto" latinLnBrk="0" hangingPunct="1">
              <a:lnSpc>
                <a:spcPts val="1988"/>
              </a:lnSpc>
              <a:spcBef>
                <a:spcPts val="54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25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The Median rose from $239,000 to $255,000</a:t>
            </a:r>
          </a:p>
          <a:p>
            <a:pPr marL="242900" marR="0" lvl="0" indent="-242900" algn="l" defTabSz="914400" rtl="0" eaLnBrk="1" fontAlgn="auto" latinLnBrk="0" hangingPunct="1">
              <a:lnSpc>
                <a:spcPts val="3110"/>
              </a:lnSpc>
              <a:spcBef>
                <a:spcPts val="2729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Months Supply Rose by 31.25%</a:t>
            </a:r>
          </a:p>
          <a:p>
            <a:pPr marL="457200" marR="0" lvl="1" indent="0" algn="l" defTabSz="914400" rtl="0" eaLnBrk="1" fontAlgn="auto" latinLnBrk="0" hangingPunct="1">
              <a:lnSpc>
                <a:spcPts val="1988"/>
              </a:lnSpc>
              <a:spcBef>
                <a:spcPts val="54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25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Months' Supply in 2022     2.1         Months' Supply in 2021 was 1.6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95819" y="5656337"/>
            <a:ext cx="11224546" cy="1009649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11875964" y="1100284"/>
            <a:ext cx="91092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64872" y="2936045"/>
            <a:ext cx="1667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53360A-2D8A-4846-87B3-39C80043C3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804" y="428355"/>
            <a:ext cx="10386391" cy="522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5202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95819" y="3995531"/>
            <a:ext cx="11224546" cy="2670456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11571136" y="1100284"/>
            <a:ext cx="395920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64872" y="2936045"/>
            <a:ext cx="1667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463BAD-A45F-4923-A9E7-E6AA6115C9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431" y="516835"/>
            <a:ext cx="10837935" cy="452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3104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5E517B-E7DA-43A5-9DEA-FA8CFC05E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64" y="235045"/>
            <a:ext cx="11777472" cy="390620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F0C6253-0CD3-47E6-B61F-9A3A7D1ECC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9E15A0E-93C7-4CDE-AF69-5C03AFF1B2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9456" y="4424998"/>
            <a:ext cx="11777472" cy="1655762"/>
          </a:xfrm>
        </p:spPr>
        <p:txBody>
          <a:bodyPr>
            <a:noAutofit/>
          </a:bodyPr>
          <a:lstStyle/>
          <a:p>
            <a:r>
              <a:rPr lang="en-US" sz="4400" dirty="0"/>
              <a:t>5/2022 High Price $1,686 Per 1000 Board feet</a:t>
            </a:r>
          </a:p>
          <a:p>
            <a:r>
              <a:rPr lang="en-US" sz="4400" dirty="0"/>
              <a:t>4/2023 $382.60 Per 1000 Board Feet </a:t>
            </a:r>
          </a:p>
        </p:txBody>
      </p:sp>
    </p:spTree>
    <p:extLst>
      <p:ext uri="{BB962C8B-B14F-4D97-AF65-F5344CB8AC3E}">
        <p14:creationId xmlns:p14="http://schemas.microsoft.com/office/powerpoint/2010/main" val="29427567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198702" y="275002"/>
            <a:ext cx="7794596" cy="106552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58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1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Predictions 2023</a:t>
            </a:r>
          </a:p>
          <a:p>
            <a:pPr marL="0" marR="0" lvl="0" indent="0" algn="ctr" defTabSz="914400" rtl="0" eaLnBrk="1" fontAlgn="auto" latinLnBrk="0" hangingPunct="1">
              <a:lnSpc>
                <a:spcPts val="58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bject 2"/>
          <p:cNvSpPr/>
          <p:nvPr/>
        </p:nvSpPr>
        <p:spPr>
          <a:xfrm>
            <a:off x="736846" y="2272890"/>
            <a:ext cx="11159231" cy="310718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900" marR="0" lvl="0" indent="-242900" algn="l" defTabSz="914400" rtl="0" eaLnBrk="1" fontAlgn="auto" latinLnBrk="0" hangingPunct="1">
              <a:lnSpc>
                <a:spcPts val="311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Market Conditions Remain Strong / Viable </a:t>
            </a:r>
          </a:p>
          <a:p>
            <a:pPr marL="457200" marR="0" lvl="1" indent="0" algn="l" defTabSz="914400" rtl="0" eaLnBrk="1" fontAlgn="auto" latinLnBrk="0" hangingPunct="1">
              <a:lnSpc>
                <a:spcPts val="1988"/>
              </a:lnSpc>
              <a:spcBef>
                <a:spcPts val="54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25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Dollar Volume to Decrease in 2023 </a:t>
            </a:r>
          </a:p>
          <a:p>
            <a:pPr marL="242900" marR="0" lvl="0" indent="-242900" algn="l" defTabSz="914400" rtl="0" eaLnBrk="1" fontAlgn="auto" latinLnBrk="0" hangingPunct="1">
              <a:lnSpc>
                <a:spcPts val="3110"/>
              </a:lnSpc>
              <a:spcBef>
                <a:spcPts val="2729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Median Sale Price To Rise Again</a:t>
            </a:r>
          </a:p>
          <a:p>
            <a:pPr marL="457200" marR="0" lvl="1" indent="0" algn="l" defTabSz="914400" rtl="0" eaLnBrk="1" fontAlgn="auto" latinLnBrk="0" hangingPunct="1">
              <a:lnSpc>
                <a:spcPts val="1988"/>
              </a:lnSpc>
              <a:spcBef>
                <a:spcPts val="54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25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Construction Cost and Inflation Will Push Prices Up</a:t>
            </a:r>
          </a:p>
          <a:p>
            <a:pPr marL="242900" marR="0" lvl="0" indent="-242900" algn="l" defTabSz="914400" rtl="0" eaLnBrk="1" fontAlgn="auto" latinLnBrk="0" hangingPunct="1">
              <a:lnSpc>
                <a:spcPts val="3110"/>
              </a:lnSpc>
              <a:spcBef>
                <a:spcPts val="2729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Months Supply Will Fall</a:t>
            </a:r>
          </a:p>
          <a:p>
            <a:pPr marL="457200" marR="0" lvl="1" indent="0" algn="l" defTabSz="914400" rtl="0" eaLnBrk="1" fontAlgn="auto" latinLnBrk="0" hangingPunct="1">
              <a:lnSpc>
                <a:spcPts val="1988"/>
              </a:lnSpc>
              <a:spcBef>
                <a:spcPts val="54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25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Lack of Inventory / Acceptance of Interest Rates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12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278600" y="119850"/>
            <a:ext cx="7833066" cy="53266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58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Market Participants Comments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bject 2"/>
          <p:cNvSpPr/>
          <p:nvPr/>
        </p:nvSpPr>
        <p:spPr>
          <a:xfrm>
            <a:off x="321074" y="763479"/>
            <a:ext cx="11549849" cy="597467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900" marR="0" lvl="0" indent="-242900" algn="l" defTabSz="914400" rtl="0" eaLnBrk="1" fontAlgn="auto" latinLnBrk="0" hangingPunct="1">
              <a:lnSpc>
                <a:spcPts val="311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“Developers will Continue to Close Lots”</a:t>
            </a:r>
          </a:p>
          <a:p>
            <a:pPr marL="700100" marR="0" lvl="1" indent="-242900" algn="l" defTabSz="914400" rtl="0" eaLnBrk="1" fontAlgn="auto" latinLnBrk="0" hangingPunct="1">
              <a:lnSpc>
                <a:spcPts val="311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Contractual Obligation</a:t>
            </a:r>
          </a:p>
          <a:p>
            <a:pPr marL="700100" marR="0" lvl="1" indent="-242900" algn="l" defTabSz="914400" rtl="0" eaLnBrk="1" fontAlgn="auto" latinLnBrk="0" hangingPunct="1">
              <a:lnSpc>
                <a:spcPts val="311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Fear of the Scarcity of Lot Availability in the future but l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ots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 will be taken down more slowly </a:t>
            </a:r>
          </a:p>
          <a:p>
            <a:pPr marL="242900" marR="0" lvl="0" indent="-242900" algn="l" defTabSz="914400" rtl="0" eaLnBrk="1" fontAlgn="auto" latinLnBrk="0" hangingPunct="1">
              <a:lnSpc>
                <a:spcPts val="3110"/>
              </a:lnSpc>
              <a:spcBef>
                <a:spcPts val="2729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“RACE to the Bottom / Retch and Rally”</a:t>
            </a:r>
          </a:p>
          <a:p>
            <a:pPr marL="457200" marR="0" lvl="1" indent="0" algn="l" defTabSz="914400" rtl="0" eaLnBrk="1" fontAlgn="auto" latinLnBrk="0" hangingPunct="1">
              <a:lnSpc>
                <a:spcPts val="1988"/>
              </a:lnSpc>
              <a:spcBef>
                <a:spcPts val="54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Get Rid of Inventory and Move On</a:t>
            </a:r>
          </a:p>
          <a:p>
            <a:pPr marL="242900" marR="0" lvl="0" indent="-242900" algn="l" defTabSz="914400" rtl="0" eaLnBrk="1" fontAlgn="auto" latinLnBrk="0" hangingPunct="1">
              <a:lnSpc>
                <a:spcPts val="3110"/>
              </a:lnSpc>
              <a:spcBef>
                <a:spcPts val="2729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“Land Prices Will Fall / Land Prices Will Rise/ There Is No Land”</a:t>
            </a:r>
          </a:p>
          <a:p>
            <a:pPr marL="242900" marR="0" lvl="0" indent="-242900" algn="l" defTabSz="914400" rtl="0" eaLnBrk="1" fontAlgn="auto" latinLnBrk="0" hangingPunct="1">
              <a:lnSpc>
                <a:spcPts val="3110"/>
              </a:lnSpc>
              <a:spcBef>
                <a:spcPts val="2729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“Bankers Need to Help, Interim Interest is DOUBLE”</a:t>
            </a:r>
          </a:p>
          <a:p>
            <a:pPr marL="242900" marR="0" lvl="0" indent="-242900" algn="l" defTabSz="914400" rtl="0" eaLnBrk="1" fontAlgn="auto" latinLnBrk="0" hangingPunct="1">
              <a:lnSpc>
                <a:spcPts val="3110"/>
              </a:lnSpc>
              <a:spcBef>
                <a:spcPts val="2729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“November / December Really Bad Months, Feb March was better”</a:t>
            </a:r>
          </a:p>
          <a:p>
            <a:pPr marL="242900" marR="0" lvl="0" indent="-242900" algn="l" defTabSz="914400" rtl="0" eaLnBrk="1" fontAlgn="auto" latinLnBrk="0" hangingPunct="1">
              <a:lnSpc>
                <a:spcPts val="3110"/>
              </a:lnSpc>
              <a:spcBef>
                <a:spcPts val="2729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“More and More incentives and Value Engineering”</a:t>
            </a:r>
          </a:p>
          <a:p>
            <a:pPr marL="457200" marR="0" lvl="1" indent="0" algn="l" defTabSz="914400" rtl="0" eaLnBrk="1" fontAlgn="auto" latinLnBrk="0" hangingPunct="1">
              <a:lnSpc>
                <a:spcPts val="3110"/>
              </a:lnSpc>
              <a:spcBef>
                <a:spcPts val="2729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itchFamily="34" charset="0"/>
              <a:ea typeface="Lato" pitchFamily="34" charset="-122"/>
              <a:cs typeface="Lato" pitchFamily="34" charset="-120"/>
            </a:endParaRPr>
          </a:p>
          <a:p>
            <a:pPr marL="700100" marR="0" lvl="1" indent="-242900" algn="l" defTabSz="914400" rtl="0" eaLnBrk="1" fontAlgn="auto" latinLnBrk="0" hangingPunct="1">
              <a:lnSpc>
                <a:spcPts val="3110"/>
              </a:lnSpc>
              <a:spcBef>
                <a:spcPts val="2729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itchFamily="34" charset="0"/>
              <a:ea typeface="Lato" pitchFamily="34" charset="-122"/>
              <a:cs typeface="Lato" pitchFamily="34" charset="-120"/>
            </a:endParaRPr>
          </a:p>
          <a:p>
            <a:pPr marL="700100" marR="0" lvl="1" indent="-242900" algn="l" defTabSz="914400" rtl="0" eaLnBrk="1" fontAlgn="auto" latinLnBrk="0" hangingPunct="1">
              <a:lnSpc>
                <a:spcPts val="3110"/>
              </a:lnSpc>
              <a:spcBef>
                <a:spcPts val="2729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itchFamily="34" charset="0"/>
              <a:ea typeface="Lato" pitchFamily="34" charset="-122"/>
              <a:cs typeface="Lato" pitchFamily="34" charset="-120"/>
            </a:endParaRPr>
          </a:p>
          <a:p>
            <a:pPr marL="242900" marR="0" lvl="0" indent="-242900" algn="l" defTabSz="914400" rtl="0" eaLnBrk="1" fontAlgn="auto" latinLnBrk="0" hangingPunct="1">
              <a:lnSpc>
                <a:spcPts val="3110"/>
              </a:lnSpc>
              <a:spcBef>
                <a:spcPts val="2729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Lots Will Get More and More Scarce</a:t>
            </a:r>
          </a:p>
          <a:p>
            <a:pPr marL="457200" marR="0" lvl="1" indent="0" algn="l" defTabSz="914400" rtl="0" eaLnBrk="1" fontAlgn="auto" latinLnBrk="0" hangingPunct="1">
              <a:lnSpc>
                <a:spcPts val="1988"/>
              </a:lnSpc>
              <a:spcBef>
                <a:spcPts val="54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Development Cost / Competition from Municipalities/ Regulations (Storm Water and Sewer) Difficulty in working with regulating authorities </a:t>
            </a:r>
          </a:p>
          <a:p>
            <a:pPr marL="457200" marR="0" lvl="1" indent="0" algn="l" defTabSz="914400" rtl="0" eaLnBrk="1" fontAlgn="auto" latinLnBrk="0" hangingPunct="1">
              <a:lnSpc>
                <a:spcPts val="1988"/>
              </a:lnSpc>
              <a:spcBef>
                <a:spcPts val="54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Lato" pitchFamily="34" charset="0"/>
              <a:ea typeface="Lato" pitchFamily="34" charset="-122"/>
              <a:cs typeface="Lato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4895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225335" y="119850"/>
            <a:ext cx="7741328" cy="7281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58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Market Participants Comments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bject 2"/>
          <p:cNvSpPr/>
          <p:nvPr/>
        </p:nvSpPr>
        <p:spPr>
          <a:xfrm>
            <a:off x="257452" y="803427"/>
            <a:ext cx="11807301" cy="593472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900" marR="0" lvl="0" indent="-242900" algn="l" defTabSz="914400" rtl="0" eaLnBrk="1" fontAlgn="auto" latinLnBrk="0" hangingPunct="1">
              <a:lnSpc>
                <a:spcPts val="311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“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I Do not Go to Trends It is for Commercial Agents”</a:t>
            </a:r>
          </a:p>
          <a:p>
            <a:pPr marL="242900" marR="0" lvl="0" indent="-242900" algn="l" defTabSz="914400" rtl="0" eaLnBrk="1" fontAlgn="auto" latinLnBrk="0" hangingPunct="1">
              <a:lnSpc>
                <a:spcPts val="3110"/>
              </a:lnSpc>
              <a:spcBef>
                <a:spcPts val="2729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“Home Prices Will fall by 8% to 10%”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Lato" pitchFamily="34" charset="0"/>
              <a:ea typeface="Lato" pitchFamily="34" charset="-122"/>
              <a:cs typeface="Lato" pitchFamily="34" charset="-120"/>
            </a:endParaRPr>
          </a:p>
          <a:p>
            <a:pPr marL="242900" marR="0" lvl="0" indent="-242900" algn="l" defTabSz="914400" rtl="0" eaLnBrk="1" fontAlgn="auto" latinLnBrk="0" hangingPunct="1">
              <a:lnSpc>
                <a:spcPts val="3110"/>
              </a:lnSpc>
              <a:spcBef>
                <a:spcPts val="2729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“According to Redfin News GBRMSA had the greatest decrease In the USA in pending Sales falling, 62% In 2022” (this is true I checked)</a:t>
            </a:r>
          </a:p>
          <a:p>
            <a:pPr marL="242900" marR="0" lvl="0" indent="-242900" algn="l" defTabSz="914400" rtl="0" eaLnBrk="1" fontAlgn="auto" latinLnBrk="0" hangingPunct="1">
              <a:lnSpc>
                <a:spcPts val="3110"/>
              </a:lnSpc>
              <a:spcBef>
                <a:spcPts val="2729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“We looked at 25 deals in Southeast ---- None of them worked”</a:t>
            </a:r>
          </a:p>
          <a:p>
            <a:pPr marL="242900" marR="0" lvl="0" indent="-242900" algn="l" defTabSz="914400" rtl="0" eaLnBrk="1" fontAlgn="auto" latinLnBrk="0" hangingPunct="1">
              <a:lnSpc>
                <a:spcPts val="3110"/>
              </a:lnSpc>
              <a:spcBef>
                <a:spcPts val="2729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“Lot Prices have hit a celling builders can only pay so much. We are shifting to rentals Townhouses and Multifamily.”</a:t>
            </a:r>
          </a:p>
          <a:p>
            <a:pPr marL="242900" marR="0" lvl="0" indent="-242900" algn="l" defTabSz="914400" rtl="0" eaLnBrk="1" fontAlgn="auto" latinLnBrk="0" hangingPunct="1">
              <a:lnSpc>
                <a:spcPts val="3110"/>
              </a:lnSpc>
              <a:spcBef>
                <a:spcPts val="2729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“Moratoriums have had an impact.  Stringent regulations are now the Moratorium.”</a:t>
            </a:r>
          </a:p>
          <a:p>
            <a:pPr marL="242900" marR="0" lvl="0" indent="-242900" algn="l" defTabSz="914400" rtl="0" eaLnBrk="1" fontAlgn="auto" latinLnBrk="0" hangingPunct="1">
              <a:lnSpc>
                <a:spcPts val="3110"/>
              </a:lnSpc>
              <a:spcBef>
                <a:spcPts val="2729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“Tom Cook’s Presentations are the best” (this is true I checked)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Lato" pitchFamily="34" charset="0"/>
              <a:ea typeface="Lato" pitchFamily="34" charset="-122"/>
              <a:cs typeface="Lato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0770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795819" y="3995531"/>
            <a:ext cx="11224546" cy="2670456"/>
          </a:xfrm>
          <a:prstGeom prst="rect">
            <a:avLst/>
          </a:prstGeom>
        </p:spPr>
      </p:pic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11571136" y="1100284"/>
            <a:ext cx="395920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64872" y="2936045"/>
            <a:ext cx="166789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8F7621D-E1AB-4664-B4EE-CB97AFA9FF54}"/>
              </a:ext>
            </a:extLst>
          </p:cNvPr>
          <p:cNvSpPr txBox="1"/>
          <p:nvPr/>
        </p:nvSpPr>
        <p:spPr>
          <a:xfrm>
            <a:off x="2933313" y="786070"/>
            <a:ext cx="6136170" cy="2981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Development</a:t>
            </a:r>
          </a:p>
        </p:txBody>
      </p:sp>
    </p:spTree>
    <p:extLst>
      <p:ext uri="{BB962C8B-B14F-4D97-AF65-F5344CB8AC3E}">
        <p14:creationId xmlns:p14="http://schemas.microsoft.com/office/powerpoint/2010/main" val="30167248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F745A4-E868-4C48-8CCC-096C35E8891A}"/>
              </a:ext>
            </a:extLst>
          </p:cNvPr>
          <p:cNvSpPr txBox="1"/>
          <p:nvPr/>
        </p:nvSpPr>
        <p:spPr>
          <a:xfrm>
            <a:off x="348267" y="453610"/>
            <a:ext cx="574773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Woodhill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American Homeland  Kevin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Nguyen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Hoo Shoo Too and South Tiger Bend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Number of Lots: 194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Proposed Development 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Closed on Land 4-23 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$36,000/ acre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24 Month Development Projected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Lot Price(s) around TBD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Lot Size: 45 to 65 x 120’ to 140’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Home Price Range: Around $500,000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Additional Features: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16- acre Common Area 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4-acre Lake 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1.26 Acre Water Pond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731A0D-2F55-4D2C-A1F5-691557549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166" y="286819"/>
            <a:ext cx="5747734" cy="637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1904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392F9C-0AAF-4914-8E43-08F271C69FEB}"/>
              </a:ext>
            </a:extLst>
          </p:cNvPr>
          <p:cNvSpPr txBox="1"/>
          <p:nvPr/>
        </p:nvSpPr>
        <p:spPr>
          <a:xfrm>
            <a:off x="240804" y="1905505"/>
            <a:ext cx="60960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High Cross Townhomes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Tower Capitol for Alvarez Construction        O’Neal Lane South of I-12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Number of Lots:  52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Townhouse Attached Construction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Under Construction 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Lot Price Sold in Bulk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Lot Size: 25 x 90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Home Prices $250k to $275k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31C797-97CE-430C-8379-C5CE10B18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6804" y="280549"/>
            <a:ext cx="5600700" cy="629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2057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5495B8-EDD6-4A7A-8139-24FF530FCACB}"/>
              </a:ext>
            </a:extLst>
          </p:cNvPr>
          <p:cNvSpPr txBox="1"/>
          <p:nvPr/>
        </p:nvSpPr>
        <p:spPr>
          <a:xfrm>
            <a:off x="230743" y="324485"/>
            <a:ext cx="4597377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Silverside Cove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Alvarez Construction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Location: Staring Lane South of Perkins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Art Lancaster and Tower Capital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Lot Count: 75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Lot Size: 45’ x 120’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Home Size: 1700 sqft to 2500 sqft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Home Price: $275,000 to $350,000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Market Date:  Under Construction Clearing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B2D25E-14FF-451E-9EB7-1E4345312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695" y="192014"/>
            <a:ext cx="7059660" cy="647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580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BA12ADF7-FBD3-4E19-BFFC-7E0C25E8A60F}"/>
              </a:ext>
            </a:extLst>
          </p:cNvPr>
          <p:cNvGraphicFramePr>
            <a:graphicFrameLocks noGrp="1"/>
          </p:cNvGraphicFramePr>
          <p:nvPr/>
        </p:nvGraphicFramePr>
        <p:xfrm>
          <a:off x="454240" y="623655"/>
          <a:ext cx="11283519" cy="5610690"/>
        </p:xfrm>
        <a:graphic>
          <a:graphicData uri="http://schemas.openxmlformats.org/drawingml/2006/table">
            <a:tbl>
              <a:tblPr/>
              <a:tblGrid>
                <a:gridCol w="3892539">
                  <a:extLst>
                    <a:ext uri="{9D8B030D-6E8A-4147-A177-3AD203B41FA5}">
                      <a16:colId xmlns:a16="http://schemas.microsoft.com/office/drawing/2014/main" val="492648302"/>
                    </a:ext>
                  </a:extLst>
                </a:gridCol>
                <a:gridCol w="43437">
                  <a:extLst>
                    <a:ext uri="{9D8B030D-6E8A-4147-A177-3AD203B41FA5}">
                      <a16:colId xmlns:a16="http://schemas.microsoft.com/office/drawing/2014/main" val="3313339366"/>
                    </a:ext>
                  </a:extLst>
                </a:gridCol>
                <a:gridCol w="1894698">
                  <a:extLst>
                    <a:ext uri="{9D8B030D-6E8A-4147-A177-3AD203B41FA5}">
                      <a16:colId xmlns:a16="http://schemas.microsoft.com/office/drawing/2014/main" val="2987538519"/>
                    </a:ext>
                  </a:extLst>
                </a:gridCol>
                <a:gridCol w="1710492">
                  <a:extLst>
                    <a:ext uri="{9D8B030D-6E8A-4147-A177-3AD203B41FA5}">
                      <a16:colId xmlns:a16="http://schemas.microsoft.com/office/drawing/2014/main" val="3590898425"/>
                    </a:ext>
                  </a:extLst>
                </a:gridCol>
                <a:gridCol w="1802597">
                  <a:extLst>
                    <a:ext uri="{9D8B030D-6E8A-4147-A177-3AD203B41FA5}">
                      <a16:colId xmlns:a16="http://schemas.microsoft.com/office/drawing/2014/main" val="252308141"/>
                    </a:ext>
                  </a:extLst>
                </a:gridCol>
                <a:gridCol w="1939756">
                  <a:extLst>
                    <a:ext uri="{9D8B030D-6E8A-4147-A177-3AD203B41FA5}">
                      <a16:colId xmlns:a16="http://schemas.microsoft.com/office/drawing/2014/main" val="3639072024"/>
                    </a:ext>
                  </a:extLst>
                </a:gridCol>
              </a:tblGrid>
              <a:tr h="846215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Dollar Volume Entire GBR MLS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Change 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Change 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Change 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Average Change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4197357"/>
                  </a:ext>
                </a:extLst>
              </a:tr>
              <a:tr h="493218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2021 to 2022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2020 to 2021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2019 to 2021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2015 to 2019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668412"/>
                  </a:ext>
                </a:extLst>
              </a:tr>
              <a:tr h="483353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All Sales All Price Ranges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-9.55%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21.18%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47.78%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4.99%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9019097"/>
                  </a:ext>
                </a:extLst>
              </a:tr>
              <a:tr h="473488">
                <a:tc>
                  <a:txBody>
                    <a:bodyPr/>
                    <a:lstStyle/>
                    <a:p>
                      <a:pPr algn="l" fontAlgn="b"/>
                      <a:endParaRPr lang="en-US" sz="2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2551811"/>
                  </a:ext>
                </a:extLst>
              </a:tr>
              <a:tr h="473488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Sale Price $93,999 or Less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-17.82%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-8.97%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-20.64%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-0.92%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6185258"/>
                  </a:ext>
                </a:extLst>
              </a:tr>
              <a:tr h="473488">
                <a:tc>
                  <a:txBody>
                    <a:bodyPr/>
                    <a:lstStyle/>
                    <a:p>
                      <a:pPr algn="l" fontAlgn="b"/>
                      <a:endParaRPr lang="en-US" sz="2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7698838"/>
                  </a:ext>
                </a:extLst>
              </a:tr>
              <a:tr h="473488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Sale Price $94,000 to $177,999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-29.37%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-10.94%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-8.95%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-3.33%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9119324"/>
                  </a:ext>
                </a:extLst>
              </a:tr>
              <a:tr h="473488">
                <a:tc>
                  <a:txBody>
                    <a:bodyPr/>
                    <a:lstStyle/>
                    <a:p>
                      <a:pPr algn="l" fontAlgn="b"/>
                      <a:endParaRPr lang="en-US" sz="2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0" i="1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5486214"/>
                  </a:ext>
                </a:extLst>
              </a:tr>
              <a:tr h="473488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Sale Price $178,000 to $261,999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-23.50%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10.66%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33.47%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6.30%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5506828"/>
                  </a:ext>
                </a:extLst>
              </a:tr>
              <a:tr h="473488">
                <a:tc>
                  <a:txBody>
                    <a:bodyPr/>
                    <a:lstStyle/>
                    <a:p>
                      <a:pPr algn="l" fontAlgn="b"/>
                      <a:endParaRPr lang="en-US" sz="2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3952191"/>
                  </a:ext>
                </a:extLst>
              </a:tr>
              <a:tr h="473488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$262,000 or More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0.85%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36.86%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79.23%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8.29%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22226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488552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F745A4-E868-4C48-8CCC-096C35E8891A}"/>
              </a:ext>
            </a:extLst>
          </p:cNvPr>
          <p:cNvSpPr txBox="1"/>
          <p:nvPr/>
        </p:nvSpPr>
        <p:spPr>
          <a:xfrm>
            <a:off x="348266" y="1227885"/>
            <a:ext cx="574773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Eden Way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Tower Capitol / Alvarez Construction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Dunn Road / Lockhart Rd Livingston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Number of Lots: 73 SFR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Under Construction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Lot Size: 60 x 130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Bulk Sales: $55,000 to $65,000/ lot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Home Price Range: $250k to $350k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8930CF-799E-4FF0-B0CC-B2D5A8D90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2733" y="261937"/>
            <a:ext cx="4191000" cy="633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2064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F745A4-E868-4C48-8CCC-096C35E8891A}"/>
              </a:ext>
            </a:extLst>
          </p:cNvPr>
          <p:cNvSpPr txBox="1"/>
          <p:nvPr/>
        </p:nvSpPr>
        <p:spPr>
          <a:xfrm>
            <a:off x="348267" y="453610"/>
            <a:ext cx="574773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Materra Phase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Woman’s Hospital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Number of Lots: 92 SFR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Under Construction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Lot Size: Variers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Home Price Range: $400k to $700k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9EB16C-4BEF-405F-B648-EB0136468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4808" y="263265"/>
            <a:ext cx="5069992" cy="35549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5FD108-7B74-4A39-B85F-213715B9C4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6896" y="3855443"/>
            <a:ext cx="6562725" cy="290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0728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390F7A6-6A67-458B-8DFC-910C2512539A}"/>
              </a:ext>
            </a:extLst>
          </p:cNvPr>
          <p:cNvSpPr txBox="1"/>
          <p:nvPr/>
        </p:nvSpPr>
        <p:spPr>
          <a:xfrm>
            <a:off x="642967" y="3341999"/>
            <a:ext cx="1005513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Belle Savanne At Dutchtown | Level Homes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3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And Final Phase Now Selling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Location:  Off Old Jefferson Geismar, Louisiana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Lot Count: 284 total; 95 lots in the final phase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Home Size: 2,200 to 3,200 Phase 1 and Phase 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Last Years Advertised Home Price: $300,000 to $450,000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Now Selling from the $360,000’s  AND UP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Additional Features/Amenities: Resort-style community pool and cabana — NOW OPEN. Walkable community with scenic lakes and green space. Note: Phase 1 and Phase 2 SOLD OUT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A7655D-8F4D-4919-A1D1-9A6D739A1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315" y="171276"/>
            <a:ext cx="4149217" cy="27790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87B3FC-C15E-42B1-998D-7C7BFACC6F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4413" y="15479"/>
            <a:ext cx="5789674" cy="303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4945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F745A4-E868-4C48-8CCC-096C35E8891A}"/>
              </a:ext>
            </a:extLst>
          </p:cNvPr>
          <p:cNvSpPr txBox="1"/>
          <p:nvPr/>
        </p:nvSpPr>
        <p:spPr>
          <a:xfrm>
            <a:off x="348267" y="453610"/>
            <a:ext cx="574773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Heritage Crossing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Double D of Louisiana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 Hwy 44 and LA Hwy 30  Ascension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Number of Lots: 79 SFR and 17 TH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Under Construction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Closed on Land 4-23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Multifamily The Waters Edge 300 units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Retail Development Completed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Office 60,000 sqft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Lot Size: 45 to 55 x 120’ to 140’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Bulk Sales: $97,500 Per lot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Home Price Range: Around $500,000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Additional Features: TND Town Center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53FEB6-14BF-403F-B8D8-63958A31C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657218" y="1127749"/>
            <a:ext cx="6577988" cy="460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8369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5495B8-EDD6-4A7A-8139-24FF530FCACB}"/>
              </a:ext>
            </a:extLst>
          </p:cNvPr>
          <p:cNvSpPr txBox="1"/>
          <p:nvPr/>
        </p:nvSpPr>
        <p:spPr>
          <a:xfrm>
            <a:off x="119937" y="3153104"/>
            <a:ext cx="5851985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Clare Court | Level Homes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Location: On Cornerview Rd.,  Prairieville, Louisiana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Lot Count: 37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Home Size: 1900 sqft to 2500 sqft 15 Available Floor Plans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Home Price: Coming Soon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Market Date:  Now Selling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Additional Features/Amenities: Premium water-front homesites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4A580F-61AC-4CCD-839B-548E18C48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772" y="192014"/>
            <a:ext cx="6878486" cy="27675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BFE660-CC13-44FF-ACE2-B744CD746A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441898" y="1477939"/>
            <a:ext cx="6408683" cy="383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040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2CC6E2-B955-417F-9D80-3ACB252EF1F3}"/>
              </a:ext>
            </a:extLst>
          </p:cNvPr>
          <p:cNvSpPr txBox="1"/>
          <p:nvPr/>
        </p:nvSpPr>
        <p:spPr>
          <a:xfrm>
            <a:off x="733676" y="3618998"/>
            <a:ext cx="70673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Pelican Lakes| D.R. Horton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New Phase Coming Soon: July 2023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Location: Baton Rouge off Burbank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Total lots: 122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Lot Sizes: 40 X 110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Home Sizes: 1,380 – 1,610 sq. ft. living area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Home Prices $270,000 to $320,000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Features:  Ponds, playground, pool and clubhouse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9BDD35-51D1-4874-82A2-5BE666192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189" y="382012"/>
            <a:ext cx="5541002" cy="30469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F97C0-4B9D-402E-B20B-D36B800AD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6720" y="192014"/>
            <a:ext cx="4660100" cy="603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5968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0AF946-A416-4656-9C1F-D92EDD75D234}"/>
              </a:ext>
            </a:extLst>
          </p:cNvPr>
          <p:cNvSpPr txBox="1"/>
          <p:nvPr/>
        </p:nvSpPr>
        <p:spPr>
          <a:xfrm>
            <a:off x="488272" y="305068"/>
            <a:ext cx="11416683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Delaune Estates | Level Homes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Community Coming Soon!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	Location: Hwy 73 Near I-10 Prairieville, Louisiana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	Lot count: 245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	Home Price: coming soon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	Home Size: 1,757 to 3,210 SF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	Market Date: late 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	Additional Features/Amenities: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	Premium water-front homesites</a:t>
            </a:r>
          </a:p>
        </p:txBody>
      </p:sp>
    </p:spTree>
    <p:extLst>
      <p:ext uri="{BB962C8B-B14F-4D97-AF65-F5344CB8AC3E}">
        <p14:creationId xmlns:p14="http://schemas.microsoft.com/office/powerpoint/2010/main" val="4962205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0CFCF4-6181-4979-BB5A-E32A4BE2F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6974" y="339500"/>
            <a:ext cx="5640934" cy="28075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81386A-4D36-4D5D-9692-645F55BD67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253" y="339500"/>
            <a:ext cx="4305300" cy="29813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8AA7188-59AF-408B-820D-417D00D180BE}"/>
              </a:ext>
            </a:extLst>
          </p:cNvPr>
          <p:cNvSpPr txBox="1"/>
          <p:nvPr/>
        </p:nvSpPr>
        <p:spPr>
          <a:xfrm>
            <a:off x="251634" y="3718679"/>
            <a:ext cx="1069531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WATER’S EDGE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| Level Homes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New Community!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Location: Baton Rouge, Louisiana — Inside Lexington Estates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Lot Count: 76 In Phase 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Home Price: From $410s  Last Year $300,000s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Home Size: 1,670 To 2,600 SF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Market Date: NOW SELLING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Additional Features/Amenities: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Gated community with lakes and green space. Resort-style community pool and cabana, located near major golf course, L’Auberge Casino, shopping, dining, and entertainment. Premium water-front homesites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4425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11571136" y="1100284"/>
            <a:ext cx="395920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B283D68-0E53-4D6B-AAF6-C1B9ACF2BC08}"/>
              </a:ext>
            </a:extLst>
          </p:cNvPr>
          <p:cNvSpPr txBox="1"/>
          <p:nvPr/>
        </p:nvSpPr>
        <p:spPr>
          <a:xfrm>
            <a:off x="593455" y="3662242"/>
            <a:ext cx="10947036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Tiger Pointe | D.R. Horton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Location: Baton Rouge off Tiger Bend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Total lots: 52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Lot Sizes: 40 x 135 &amp; 35 x70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Home Sizes: 1,858 - 2,532 sq. ft. living area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Home Price Range: Starting in the $300,000s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Features:  Pond, community green space, sidewalks, and curb and gutter.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D93A1A-06EE-4026-97B9-F4C44A3237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06" y="153100"/>
            <a:ext cx="5402293" cy="30567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35282C-97C6-4FDD-B3D7-8EDD819545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1566" y="257286"/>
            <a:ext cx="3895725" cy="295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7952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 flipH="1">
            <a:off x="5398694" y="5927322"/>
            <a:ext cx="45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8880" y="5313574"/>
            <a:ext cx="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F745A4-E868-4C48-8CCC-096C35E8891A}"/>
              </a:ext>
            </a:extLst>
          </p:cNvPr>
          <p:cNvSpPr txBox="1"/>
          <p:nvPr/>
        </p:nvSpPr>
        <p:spPr>
          <a:xfrm>
            <a:off x="159799" y="79749"/>
            <a:ext cx="6152226" cy="67249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Lakes at Harveston |  John Fetzer and Mike Wampold 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Number of Lots: 186 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From 3-11-2022 to 4-25-2022: 11 Home Sales Reported to MLS  March of 2023 Closed 5 sales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Price Per Square Foot $264.18 to $317.77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Median Home Price Per Square Foot $2743 2022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Median Home Price Per Square Foot $292  2023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Lot Price(s) from $120,000 to $130,000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Lot Size: 45 to 65 x 120’ to 140’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Home Size: 2,000 to 3,000 Square Foot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Home Price Range: $590,000 to $1,100,000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Additional Features: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Community Center overlooking the 50- acre Harveston Lake with fountains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Wingdings" panose="05000000000000000000" pitchFamily="2" charset="2"/>
              <a:buChar char=""/>
              <a:tabLst>
                <a:tab pos="1371600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Community Building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Wingdings" panose="05000000000000000000" pitchFamily="2" charset="2"/>
              <a:buChar char=""/>
              <a:tabLst>
                <a:tab pos="1371600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Fitness Center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Wingdings" panose="05000000000000000000" pitchFamily="2" charset="2"/>
              <a:buChar char=""/>
              <a:tabLst>
                <a:tab pos="1371600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Cabana with Grill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Wingdings" panose="05000000000000000000" pitchFamily="2" charset="2"/>
              <a:buChar char=""/>
              <a:tabLst>
                <a:tab pos="1371600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Pool and Splash Pad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Wingdings" panose="05000000000000000000" pitchFamily="2" charset="2"/>
              <a:buChar char=""/>
              <a:tabLst>
                <a:tab pos="1371600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Mail Center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Wingdings" panose="05000000000000000000" pitchFamily="2" charset="2"/>
              <a:buChar char=""/>
              <a:tabLst>
                <a:tab pos="1371600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Multi-Use Trails and Walks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412" name="Picture 4">
            <a:extLst>
              <a:ext uri="{FF2B5EF4-FFF2-40B4-BE49-F238E27FC236}">
                <a16:creationId xmlns:a16="http://schemas.microsoft.com/office/drawing/2014/main" id="{7CAE9939-47BF-4FE2-B297-78B59470E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103" y="1170733"/>
            <a:ext cx="4883908" cy="45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631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476131" y="2368275"/>
            <a:ext cx="2677249" cy="164550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43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Dollar Volume Entire MLS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bject 2"/>
          <p:cNvSpPr/>
          <p:nvPr/>
        </p:nvSpPr>
        <p:spPr>
          <a:xfrm>
            <a:off x="476131" y="4147577"/>
            <a:ext cx="3142464" cy="27425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160"/>
              </a:lnSpc>
              <a:spcBef>
                <a:spcPts val="10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75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Entire MLS All Homes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726" y="285679"/>
            <a:ext cx="7808547" cy="618970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-87683"/>
            <a:ext cx="12192000" cy="694568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2365916" y="3561615"/>
            <a:ext cx="7887716" cy="12271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300" normalizeH="0" baseline="0" noProof="0" dirty="0">
                <a:ln>
                  <a:noFill/>
                </a:ln>
                <a:solidFill>
                  <a:prstClr val="white">
                    <a:lumMod val="85000"/>
                    <a:lumOff val="15000"/>
                  </a:prstClr>
                </a:solidFill>
                <a:effectLst/>
                <a:uLnTx/>
                <a:uFillTx/>
                <a:latin typeface="Montserrat" panose="00000800000000000000" pitchFamily="50" charset="0"/>
                <a:ea typeface="+mj-ea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9" name="Rectangle 8"/>
          <p:cNvSpPr/>
          <p:nvPr/>
        </p:nvSpPr>
        <p:spPr>
          <a:xfrm>
            <a:off x="5599135" y="4879146"/>
            <a:ext cx="6592866" cy="45719"/>
          </a:xfrm>
          <a:prstGeom prst="rect">
            <a:avLst/>
          </a:prstGeom>
          <a:solidFill>
            <a:srgbClr val="87A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hape 31"/>
          <p:cNvSpPr txBox="1">
            <a:spLocks/>
          </p:cNvSpPr>
          <p:nvPr/>
        </p:nvSpPr>
        <p:spPr>
          <a:xfrm>
            <a:off x="2209799" y="5241427"/>
            <a:ext cx="7772400" cy="16097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CCCCCC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688948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CCCCC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688948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4AAC57-D14E-4CA6-8432-18E5458AB4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7436" y="1165626"/>
            <a:ext cx="2484675" cy="248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124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DF50FBA-6601-467B-8B7C-7B7D87690577}"/>
              </a:ext>
            </a:extLst>
          </p:cNvPr>
          <p:cNvGraphicFramePr>
            <a:graphicFrameLocks noGrp="1"/>
          </p:cNvGraphicFramePr>
          <p:nvPr/>
        </p:nvGraphicFramePr>
        <p:xfrm>
          <a:off x="837614" y="677901"/>
          <a:ext cx="10516771" cy="4158186"/>
        </p:xfrm>
        <a:graphic>
          <a:graphicData uri="http://schemas.openxmlformats.org/drawingml/2006/table">
            <a:tbl>
              <a:tblPr/>
              <a:tblGrid>
                <a:gridCol w="3677780">
                  <a:extLst>
                    <a:ext uri="{9D8B030D-6E8A-4147-A177-3AD203B41FA5}">
                      <a16:colId xmlns:a16="http://schemas.microsoft.com/office/drawing/2014/main" val="754620693"/>
                    </a:ext>
                  </a:extLst>
                </a:gridCol>
                <a:gridCol w="39938">
                  <a:extLst>
                    <a:ext uri="{9D8B030D-6E8A-4147-A177-3AD203B41FA5}">
                      <a16:colId xmlns:a16="http://schemas.microsoft.com/office/drawing/2014/main" val="1108720999"/>
                    </a:ext>
                  </a:extLst>
                </a:gridCol>
                <a:gridCol w="1742106">
                  <a:extLst>
                    <a:ext uri="{9D8B030D-6E8A-4147-A177-3AD203B41FA5}">
                      <a16:colId xmlns:a16="http://schemas.microsoft.com/office/drawing/2014/main" val="4273064857"/>
                    </a:ext>
                  </a:extLst>
                </a:gridCol>
                <a:gridCol w="1572735">
                  <a:extLst>
                    <a:ext uri="{9D8B030D-6E8A-4147-A177-3AD203B41FA5}">
                      <a16:colId xmlns:a16="http://schemas.microsoft.com/office/drawing/2014/main" val="2806098198"/>
                    </a:ext>
                  </a:extLst>
                </a:gridCol>
                <a:gridCol w="1657421">
                  <a:extLst>
                    <a:ext uri="{9D8B030D-6E8A-4147-A177-3AD203B41FA5}">
                      <a16:colId xmlns:a16="http://schemas.microsoft.com/office/drawing/2014/main" val="2180024342"/>
                    </a:ext>
                  </a:extLst>
                </a:gridCol>
                <a:gridCol w="1826791">
                  <a:extLst>
                    <a:ext uri="{9D8B030D-6E8A-4147-A177-3AD203B41FA5}">
                      <a16:colId xmlns:a16="http://schemas.microsoft.com/office/drawing/2014/main" val="774293030"/>
                    </a:ext>
                  </a:extLst>
                </a:gridCol>
              </a:tblGrid>
              <a:tr h="356172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New Home Dollar Volume</a:t>
                      </a:r>
                    </a:p>
                    <a:p>
                      <a:pPr algn="l" fontAlgn="b"/>
                      <a:r>
                        <a:rPr lang="en-US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Entire MLS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Change 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Change 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Change 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Average Change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561583"/>
                  </a:ext>
                </a:extLst>
              </a:tr>
              <a:tr h="363441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2021 to 2022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2020 to 2021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2019 to 2021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2015 to 2019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0309182"/>
                  </a:ext>
                </a:extLst>
              </a:tr>
              <a:tr h="356172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All Sales All Price Ranges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4.04%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12.25%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38.82%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6.20%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4739178"/>
                  </a:ext>
                </a:extLst>
              </a:tr>
              <a:tr h="348903">
                <a:tc>
                  <a:txBody>
                    <a:bodyPr/>
                    <a:lstStyle/>
                    <a:p>
                      <a:pPr algn="l" fontAlgn="b"/>
                      <a:endParaRPr lang="en-US" sz="2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9033322"/>
                  </a:ext>
                </a:extLst>
              </a:tr>
              <a:tr h="348903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Sale Price $93,999 or Less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0.00%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0.00%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3.37%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817422"/>
                  </a:ext>
                </a:extLst>
              </a:tr>
              <a:tr h="348903">
                <a:tc>
                  <a:txBody>
                    <a:bodyPr/>
                    <a:lstStyle/>
                    <a:p>
                      <a:pPr algn="l" fontAlgn="b"/>
                      <a:endParaRPr lang="en-US" sz="2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9719245"/>
                  </a:ext>
                </a:extLst>
              </a:tr>
              <a:tr h="348903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Sale Price $94,000 to $177,999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-53.52%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-29.13%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-4.23%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-18.15%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7497136"/>
                  </a:ext>
                </a:extLst>
              </a:tr>
              <a:tr h="348903">
                <a:tc>
                  <a:txBody>
                    <a:bodyPr/>
                    <a:lstStyle/>
                    <a:p>
                      <a:pPr algn="l" fontAlgn="b"/>
                      <a:endParaRPr lang="en-US" sz="2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3938536"/>
                  </a:ext>
                </a:extLst>
              </a:tr>
              <a:tr h="348903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Sale Price $178,000 to $261,999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-28.80%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-5.90%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10.66%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3.45%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1274885"/>
                  </a:ext>
                </a:extLst>
              </a:tr>
              <a:tr h="348903">
                <a:tc>
                  <a:txBody>
                    <a:bodyPr/>
                    <a:lstStyle/>
                    <a:p>
                      <a:pPr algn="l" fontAlgn="b"/>
                      <a:endParaRPr lang="en-US" sz="2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6225807"/>
                  </a:ext>
                </a:extLst>
              </a:tr>
              <a:tr h="348903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$262,000 or More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34.73%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24.09%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58.31%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13.02%</a:t>
                      </a:r>
                    </a:p>
                  </a:txBody>
                  <a:tcPr marL="7269" marR="7269" marT="726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424203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3809048" cy="6856286"/>
          </a:xfrm>
          <a:prstGeom prst="rect">
            <a:avLst/>
          </a:prstGeom>
          <a:noFill/>
        </p:spPr>
      </p:sp>
      <p:sp>
        <p:nvSpPr>
          <p:cNvPr id="3" name="Object 2"/>
          <p:cNvSpPr/>
          <p:nvPr/>
        </p:nvSpPr>
        <p:spPr>
          <a:xfrm>
            <a:off x="476131" y="2368275"/>
            <a:ext cx="2677249" cy="164550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43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Dollar Volume Entire MLS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3"/>
          <p:cNvSpPr/>
          <p:nvPr/>
        </p:nvSpPr>
        <p:spPr>
          <a:xfrm>
            <a:off x="476131" y="4147577"/>
            <a:ext cx="3142464" cy="27425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160"/>
              </a:lnSpc>
              <a:spcBef>
                <a:spcPts val="10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75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Lato" pitchFamily="34" charset="0"/>
                <a:ea typeface="Lato" pitchFamily="34" charset="-122"/>
                <a:cs typeface="Lato" pitchFamily="34" charset="-120"/>
              </a:rPr>
              <a:t>New Home Sales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726" y="285679"/>
            <a:ext cx="7808547" cy="618970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4CD02E-F606-452C-8579-81E0641F4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87" y="151093"/>
            <a:ext cx="11858625" cy="655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3194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1941</Words>
  <Application>Microsoft Office PowerPoint</Application>
  <PresentationFormat>Widescreen</PresentationFormat>
  <Paragraphs>395</Paragraphs>
  <Slides>60</Slides>
  <Notes>39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76" baseType="lpstr">
      <vt:lpstr>Arial</vt:lpstr>
      <vt:lpstr>Calibri</vt:lpstr>
      <vt:lpstr>Calibri Light</vt:lpstr>
      <vt:lpstr>Cambria</vt:lpstr>
      <vt:lpstr>Corbel</vt:lpstr>
      <vt:lpstr>Courier New</vt:lpstr>
      <vt:lpstr>Helvetica</vt:lpstr>
      <vt:lpstr>Lato</vt:lpstr>
      <vt:lpstr>Lato Light</vt:lpstr>
      <vt:lpstr>Montserrat</vt:lpstr>
      <vt:lpstr>Symbol</vt:lpstr>
      <vt:lpstr>Wingdings</vt:lpstr>
      <vt:lpstr>Office Theme</vt:lpstr>
      <vt:lpstr>1_Office Theme</vt:lpstr>
      <vt:lpstr>2_Office Theme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LAND SALES 2022 and 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HOMES FOR SALE</vt:lpstr>
      <vt:lpstr>All Homes Listed for Sale GBRMLS</vt:lpstr>
      <vt:lpstr>New Homes  Listed For Sale GBR MLS</vt:lpstr>
      <vt:lpstr>New Homes  Listed For Sale EBR</vt:lpstr>
      <vt:lpstr>New Homes Listed for Sale Ascension</vt:lpstr>
      <vt:lpstr>New Homes Listed for Sale Livingston </vt:lpstr>
      <vt:lpstr>Townhouses Listed for Sale</vt:lpstr>
      <vt:lpstr>Homes  For Sale By City</vt:lpstr>
      <vt:lpstr>REO and Short Sales</vt:lpstr>
      <vt:lpstr>Homes  For Sale Sample Subdivision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Windows 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Cook</dc:creator>
  <cp:lastModifiedBy>Alex Cook</cp:lastModifiedBy>
  <cp:revision>5</cp:revision>
  <dcterms:created xsi:type="dcterms:W3CDTF">2023-05-01T20:27:04Z</dcterms:created>
  <dcterms:modified xsi:type="dcterms:W3CDTF">2023-05-01T20:32:47Z</dcterms:modified>
</cp:coreProperties>
</file>