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75" r:id="rId2"/>
    <p:sldId id="476" r:id="rId3"/>
    <p:sldId id="477" r:id="rId4"/>
    <p:sldId id="370" r:id="rId5"/>
    <p:sldId id="371" r:id="rId6"/>
    <p:sldId id="262" r:id="rId7"/>
    <p:sldId id="263" r:id="rId8"/>
    <p:sldId id="372" r:id="rId9"/>
    <p:sldId id="478" r:id="rId10"/>
    <p:sldId id="288" r:id="rId11"/>
    <p:sldId id="373" r:id="rId12"/>
    <p:sldId id="358" r:id="rId13"/>
    <p:sldId id="311" r:id="rId14"/>
    <p:sldId id="364" r:id="rId15"/>
    <p:sldId id="261" r:id="rId16"/>
    <p:sldId id="324" r:id="rId17"/>
    <p:sldId id="375" r:id="rId18"/>
    <p:sldId id="367" r:id="rId19"/>
    <p:sldId id="308" r:id="rId20"/>
    <p:sldId id="355" r:id="rId21"/>
    <p:sldId id="377" r:id="rId22"/>
    <p:sldId id="331" r:id="rId23"/>
    <p:sldId id="326" r:id="rId24"/>
    <p:sldId id="479" r:id="rId25"/>
    <p:sldId id="385" r:id="rId26"/>
    <p:sldId id="340" r:id="rId27"/>
    <p:sldId id="379" r:id="rId28"/>
    <p:sldId id="380" r:id="rId29"/>
    <p:sldId id="382" r:id="rId30"/>
    <p:sldId id="381" r:id="rId31"/>
    <p:sldId id="383" r:id="rId32"/>
    <p:sldId id="353" r:id="rId33"/>
    <p:sldId id="384" r:id="rId34"/>
    <p:sldId id="480" r:id="rId35"/>
    <p:sldId id="481" r:id="rId36"/>
    <p:sldId id="359" r:id="rId37"/>
    <p:sldId id="48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F1541-FA88-44B2-BE8F-7612F57264B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95996-B253-4C20-832B-423E79E3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4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6463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5932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3080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316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017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192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4310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8870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5236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0197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583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7871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6578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2941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0760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8920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0639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025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0873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768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3072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0894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9667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7199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03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353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FBBE-6D96-94CA-3D1F-A326662FA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0AF6C-EC08-C89C-794D-E1A1D65B7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185A-103D-075B-5C06-7B68DFF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6B3A5-405A-BADA-1782-1680DB97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E513C-C8C2-72E7-3D61-5B21DE94C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3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E3ED0-B1A8-CA52-D01C-6D867CA8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22AFA-9AA3-A80F-CCFD-CCAA8EA7A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DB6E-DF35-9FF2-9AEB-EC33C36F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7DD04-3A98-2329-782F-2B543DD6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94484-25E7-0345-3C5A-DAF15CEC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8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31E103-676C-9B29-1E88-40AEA2D00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7EC6B-37FD-0666-590B-A473C836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42C73-0F87-9668-B0C9-CA9E6CFB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F838-4436-8232-CF03-0C26D181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78D-895B-7E76-FF0B-ED187CBF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68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4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51D4-33E1-1CF0-D6FB-B481749A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1354F-5C45-C81C-34B5-A912E1F02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C7DBB-E4A4-AFF6-9AFB-62C27BB0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AAF46-25B6-A2E6-581B-BFC78390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AC53A-53E6-C165-9C23-2572453B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3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7381-9873-F38D-64AA-63AD3DCC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AD921-E040-D4DB-8CAC-DC593A5DF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10301-9C5B-F0A1-AD2C-A44B0E64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82629-BD1F-7251-EF14-B0BB9448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4AF82-69B0-CA50-4121-920BC589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5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5A387-CEAB-4887-AF18-40047E94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151BF-F116-7ACE-7A9D-A42472968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DA8B1-746E-611D-7314-7D21CC328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A5EFE-464E-2B0D-8C51-EE992F1F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7C4A8-E4C6-C9F5-F4A9-CE9BE400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CFECF-E820-CEA0-3340-225E23F3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0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D202-26FB-41DF-6F5C-A5A9887F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2F3D8-D480-FB23-060C-333F87E2E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C5387-75E8-9856-DC7E-68280C180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AA15D-6D9E-FF51-2A67-0BE33CDCA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7FA1A-E6AC-7CFE-3ECB-02844CD1C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8BD296-2462-131E-2C04-12D48337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86B28-68F9-73FE-A287-A57A8C17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EB4B5C-4738-D3D2-CA12-93F45C356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49784-C6E8-FAC9-1C48-8C0D39FC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4700F3-835C-D6EF-E5B6-07F8932C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CF66B-02E6-4418-8CFA-9C34E3A4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17269-24A9-C253-3DC6-6C1CF1C6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58932-1300-59F0-4061-9F4BE7DE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CA963-ADFF-F0D2-BD60-543305EE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7E718-9F79-283C-EDEA-5A32D0D54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6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756A-752D-6885-AE78-F3E1D92B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43171-A3F2-B819-478E-7D8BACF34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CB78B-1136-E0F5-E8B7-16D64C013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5189A-9CD4-A495-400D-2147D296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9E9B7-FFAE-85E5-DEDE-8200A5327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98D93-F77F-D2E1-2B83-08DAFC71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20BB-867C-22C3-A6C2-BC040986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81700-561B-A5B1-8EFA-066842C4A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D72E4-4625-C6BF-BA02-AE1A59A39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2B4D3-A6D7-46E4-3C81-1E8808CE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09126-0BCA-A184-A516-CA75CC4F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FCB31-9CE4-B155-984D-AC743805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6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14CE1-2F56-66DA-9A73-915693B2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E2078-7742-BEC9-030E-FDCA7828F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E28B-3989-5062-FF8E-35DD6E5FB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55CC6-D152-7345-5CAE-AF16F3006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A2C55-FDC5-0B96-CF1F-CF6300DC8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Charlie@momentum-commercial.com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0"/>
            <a:ext cx="12192000" cy="71619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88948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PRESENTED 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88948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Charlie Colvin, CCIM, Momentum Commercial Real Estate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6889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6889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6889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BATON ROUGE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RETAIL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83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2" descr="List of Retail Company Bankruptcies &amp; Closing Stores | CB Insights Research">
            <a:extLst>
              <a:ext uri="{FF2B5EF4-FFF2-40B4-BE49-F238E27FC236}">
                <a16:creationId xmlns:a16="http://schemas.microsoft.com/office/drawing/2014/main" id="{A458FD4A-FA62-9ECD-230C-66055D3B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57" y="1305922"/>
            <a:ext cx="8587385" cy="465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C2DA6-A6A7-158F-C25B-6CBF9A1B5792}"/>
              </a:ext>
            </a:extLst>
          </p:cNvPr>
          <p:cNvSpPr txBox="1"/>
          <p:nvPr/>
        </p:nvSpPr>
        <p:spPr>
          <a:xfrm>
            <a:off x="2165848" y="507881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RETAIL BANKRUPTCIES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6DCAB3-C18F-CF19-41FD-867183DAB0D8}"/>
              </a:ext>
            </a:extLst>
          </p:cNvPr>
          <p:cNvSpPr txBox="1"/>
          <p:nvPr/>
        </p:nvSpPr>
        <p:spPr>
          <a:xfrm>
            <a:off x="1359537" y="6139028"/>
            <a:ext cx="1495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8FBCA-9931-496E-D661-4D4CEAC2A9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662"/>
          <a:stretch/>
        </p:blipFill>
        <p:spPr>
          <a:xfrm>
            <a:off x="2855167" y="6195486"/>
            <a:ext cx="1386960" cy="5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47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215251-E6E3-C94B-EA8A-5B404809F8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 b="20952"/>
          <a:stretch/>
        </p:blipFill>
        <p:spPr>
          <a:xfrm>
            <a:off x="1735233" y="363892"/>
            <a:ext cx="7670922" cy="6364224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3270B87-AA52-D340-84AB-CB0471BE95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6"/>
          <a:stretch/>
        </p:blipFill>
        <p:spPr>
          <a:xfrm>
            <a:off x="2934183" y="6706137"/>
            <a:ext cx="6315281" cy="20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56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513E8554-E1BE-CEF1-F610-1480D2166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28" y="824637"/>
            <a:ext cx="912495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54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77332E-E9C9-F369-B20A-532D98662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E20382-6ECA-81A9-3708-50842A4CC9A7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487835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2572969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5AF139-E038-9C92-DAB8-922D6A966A16}"/>
              </a:ext>
            </a:extLst>
          </p:cNvPr>
          <p:cNvSpPr/>
          <p:nvPr/>
        </p:nvSpPr>
        <p:spPr>
          <a:xfrm>
            <a:off x="869912" y="1765738"/>
            <a:ext cx="9472272" cy="4593121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7A9F4D07-EB18-ED7E-B9D2-D886683C67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4"/>
          <a:stretch/>
        </p:blipFill>
        <p:spPr>
          <a:xfrm>
            <a:off x="993878" y="1187280"/>
            <a:ext cx="9204042" cy="5046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EEF64-551D-4437-5894-44695F7237E4}"/>
              </a:ext>
            </a:extLst>
          </p:cNvPr>
          <p:cNvSpPr txBox="1"/>
          <p:nvPr/>
        </p:nvSpPr>
        <p:spPr>
          <a:xfrm>
            <a:off x="627049" y="36381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AMAZON UPDATE</a:t>
            </a:r>
          </a:p>
        </p:txBody>
      </p:sp>
    </p:spTree>
    <p:extLst>
      <p:ext uri="{BB962C8B-B14F-4D97-AF65-F5344CB8AC3E}">
        <p14:creationId xmlns:p14="http://schemas.microsoft.com/office/powerpoint/2010/main" val="859668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176783-6E32-4AF4-BDDE-7E5E815B9A7A}"/>
              </a:ext>
            </a:extLst>
          </p:cNvPr>
          <p:cNvSpPr/>
          <p:nvPr/>
        </p:nvSpPr>
        <p:spPr>
          <a:xfrm>
            <a:off x="-8352" y="6869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45E3FC-B5F0-7F3C-E748-EFA824B194BF}"/>
              </a:ext>
            </a:extLst>
          </p:cNvPr>
          <p:cNvSpPr/>
          <p:nvPr/>
        </p:nvSpPr>
        <p:spPr>
          <a:xfrm rot="10800000" flipV="1">
            <a:off x="-8352" y="277851"/>
            <a:ext cx="2807105" cy="6858000"/>
          </a:xfrm>
          <a:prstGeom prst="rect">
            <a:avLst/>
          </a:prstGeom>
          <a:gradFill>
            <a:gsLst>
              <a:gs pos="15000">
                <a:schemeClr val="accent1"/>
              </a:gs>
              <a:gs pos="100000">
                <a:schemeClr val="accent4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DDA9D-62A3-504D-AA6E-AC98045E475C}"/>
              </a:ext>
            </a:extLst>
          </p:cNvPr>
          <p:cNvSpPr txBox="1"/>
          <p:nvPr/>
        </p:nvSpPr>
        <p:spPr>
          <a:xfrm>
            <a:off x="9592539" y="2852794"/>
            <a:ext cx="7467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AMAZON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UPDATE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008C6C-1A97-EA1D-B5BD-B835B3F5B167}"/>
              </a:ext>
            </a:extLst>
          </p:cNvPr>
          <p:cNvSpPr/>
          <p:nvPr/>
        </p:nvSpPr>
        <p:spPr>
          <a:xfrm>
            <a:off x="1418492" y="1451413"/>
            <a:ext cx="7871327" cy="4950551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sky, outdoor, nature, way&#10;&#10;Description automatically generated">
            <a:extLst>
              <a:ext uri="{FF2B5EF4-FFF2-40B4-BE49-F238E27FC236}">
                <a16:creationId xmlns:a16="http://schemas.microsoft.com/office/drawing/2014/main" id="{8203C3FF-95FA-8ACF-D9BA-220BF6BDBD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37" t="36614" r="9323" b="35627"/>
          <a:stretch/>
        </p:blipFill>
        <p:spPr>
          <a:xfrm>
            <a:off x="658437" y="1141454"/>
            <a:ext cx="8487633" cy="51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89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3FCF8-96EB-ABD0-A6BE-95BD5259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1B35E2-0031-75C8-3181-E1268A10D74F}"/>
              </a:ext>
            </a:extLst>
          </p:cNvPr>
          <p:cNvSpPr/>
          <p:nvPr/>
        </p:nvSpPr>
        <p:spPr>
          <a:xfrm>
            <a:off x="-8352" y="0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8C6590-58C0-601B-6A96-D4AB4F1CFCAA}"/>
              </a:ext>
            </a:extLst>
          </p:cNvPr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4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F4D64-4328-A7AF-E3AD-ACED1FF00835}"/>
              </a:ext>
            </a:extLst>
          </p:cNvPr>
          <p:cNvSpPr/>
          <p:nvPr/>
        </p:nvSpPr>
        <p:spPr>
          <a:xfrm>
            <a:off x="3714618" y="499198"/>
            <a:ext cx="707517" cy="5751493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4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F424B8-570A-10B3-8466-91627F0E326D}"/>
              </a:ext>
            </a:extLst>
          </p:cNvPr>
          <p:cNvSpPr/>
          <p:nvPr/>
        </p:nvSpPr>
        <p:spPr>
          <a:xfrm>
            <a:off x="328681" y="2625485"/>
            <a:ext cx="3048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DRIVE THRU</a:t>
            </a:r>
            <a:endParaRPr kumimoji="0" lang="en-US" sz="4000" b="1" i="0" u="none" strike="noStrike" kern="1200" cap="none" spc="60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A7F7C8-498D-95D7-7031-117C8BFF9735}"/>
              </a:ext>
            </a:extLst>
          </p:cNvPr>
          <p:cNvSpPr/>
          <p:nvPr/>
        </p:nvSpPr>
        <p:spPr>
          <a:xfrm>
            <a:off x="328681" y="3156560"/>
            <a:ext cx="3048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First Drive-­Thru Opened In 1947</a:t>
            </a: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E15384-92FC-F0A9-9A16-406C1C183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98"/>
          <a:stretch/>
        </p:blipFill>
        <p:spPr>
          <a:xfrm>
            <a:off x="4411625" y="800658"/>
            <a:ext cx="6747141" cy="498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1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A7CA-8447-9D65-DE03-E106F91A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55F759-2F20-EAB7-3ECA-11808FB80FB1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9078E-7763-8FAD-F75D-3AF70C383B36}"/>
              </a:ext>
            </a:extLst>
          </p:cNvPr>
          <p:cNvSpPr/>
          <p:nvPr/>
        </p:nvSpPr>
        <p:spPr>
          <a:xfrm>
            <a:off x="1772546" y="1762991"/>
            <a:ext cx="8075350" cy="4651442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20683-0DBC-F32F-7136-B1B7FDEF5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3" name="Picture 12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DA11D820-D287-7214-B6F0-8F57F64E79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>
          <a:xfrm>
            <a:off x="1520913" y="1215635"/>
            <a:ext cx="8075350" cy="4995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FDF37F-2B6E-6F72-5B63-761C2B04B6BC}"/>
              </a:ext>
            </a:extLst>
          </p:cNvPr>
          <p:cNvSpPr txBox="1"/>
          <p:nvPr/>
        </p:nvSpPr>
        <p:spPr>
          <a:xfrm>
            <a:off x="482859" y="3593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DRIVE THRU ONLY – 7 BREW</a:t>
            </a:r>
          </a:p>
        </p:txBody>
      </p:sp>
    </p:spTree>
    <p:extLst>
      <p:ext uri="{BB962C8B-B14F-4D97-AF65-F5344CB8AC3E}">
        <p14:creationId xmlns:p14="http://schemas.microsoft.com/office/powerpoint/2010/main" val="1359834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A7CA-8447-9D65-DE03-E106F91A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55F759-2F20-EAB7-3ECA-11808FB80FB1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9078E-7763-8FAD-F75D-3AF70C383B36}"/>
              </a:ext>
            </a:extLst>
          </p:cNvPr>
          <p:cNvSpPr/>
          <p:nvPr/>
        </p:nvSpPr>
        <p:spPr>
          <a:xfrm>
            <a:off x="2098431" y="1762991"/>
            <a:ext cx="7749465" cy="4735686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20683-0DBC-F32F-7136-B1B7FDEF5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FDF37F-2B6E-6F72-5B63-761C2B04B6BC}"/>
              </a:ext>
            </a:extLst>
          </p:cNvPr>
          <p:cNvSpPr txBox="1"/>
          <p:nvPr/>
        </p:nvSpPr>
        <p:spPr>
          <a:xfrm>
            <a:off x="482859" y="3593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SMALLS SLIDERS – DENHAM SPRINGS</a:t>
            </a:r>
          </a:p>
        </p:txBody>
      </p:sp>
      <p:pic>
        <p:nvPicPr>
          <p:cNvPr id="3" name="Picture 2" descr="A picture containing outdoor, road, way, highway&#10;&#10;Description automatically generated">
            <a:extLst>
              <a:ext uri="{FF2B5EF4-FFF2-40B4-BE49-F238E27FC236}">
                <a16:creationId xmlns:a16="http://schemas.microsoft.com/office/drawing/2014/main" id="{D493B216-74DA-3EFE-1D10-304704705A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" b="9504"/>
          <a:stretch/>
        </p:blipFill>
        <p:spPr>
          <a:xfrm>
            <a:off x="1606572" y="1148861"/>
            <a:ext cx="7959013" cy="512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55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ow Retail and Restaurant Businesses Will Overcome Labor Shortage Challenges  in 2023">
            <a:extLst>
              <a:ext uri="{FF2B5EF4-FFF2-40B4-BE49-F238E27FC236}">
                <a16:creationId xmlns:a16="http://schemas.microsoft.com/office/drawing/2014/main" id="{4948A662-25BE-5C2E-138E-2D6019135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3" y="1148454"/>
            <a:ext cx="8894045" cy="50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2C7DFB-DFD3-E2D6-82C0-ED7DEB3CA414}"/>
              </a:ext>
            </a:extLst>
          </p:cNvPr>
          <p:cNvSpPr/>
          <p:nvPr/>
        </p:nvSpPr>
        <p:spPr>
          <a:xfrm rot="10800000" flipV="1">
            <a:off x="7909292" y="0"/>
            <a:ext cx="4282708" cy="6858000"/>
          </a:xfrm>
          <a:prstGeom prst="rect">
            <a:avLst/>
          </a:prstGeom>
          <a:gradFill>
            <a:gsLst>
              <a:gs pos="15000">
                <a:schemeClr val="accent1">
                  <a:alpha val="92000"/>
                </a:schemeClr>
              </a:gs>
              <a:gs pos="100000">
                <a:schemeClr val="accent4">
                  <a:alpha val="6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F516D-B07E-5B00-976A-275A61C64D11}"/>
              </a:ext>
            </a:extLst>
          </p:cNvPr>
          <p:cNvSpPr/>
          <p:nvPr/>
        </p:nvSpPr>
        <p:spPr>
          <a:xfrm flipV="1">
            <a:off x="7909292" y="2838261"/>
            <a:ext cx="284848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E2084-96E5-069A-EED6-B46257BF3EB8}"/>
              </a:ext>
            </a:extLst>
          </p:cNvPr>
          <p:cNvSpPr txBox="1"/>
          <p:nvPr/>
        </p:nvSpPr>
        <p:spPr>
          <a:xfrm>
            <a:off x="8500037" y="3362884"/>
            <a:ext cx="34080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Creative Incentives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Scheduling Flexibility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9F33B-4DE6-BFE8-2AC8-EF04D945F9C8}"/>
              </a:ext>
            </a:extLst>
          </p:cNvPr>
          <p:cNvSpPr txBox="1"/>
          <p:nvPr/>
        </p:nvSpPr>
        <p:spPr>
          <a:xfrm>
            <a:off x="8302766" y="1148454"/>
            <a:ext cx="3495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RETAIL FACING LABOR CHALLENGES </a:t>
            </a:r>
          </a:p>
        </p:txBody>
      </p:sp>
    </p:spTree>
    <p:extLst>
      <p:ext uri="{BB962C8B-B14F-4D97-AF65-F5344CB8AC3E}">
        <p14:creationId xmlns:p14="http://schemas.microsoft.com/office/powerpoint/2010/main" val="2292809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14208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0B200-EA5E-FFA8-E341-4580C6AEF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07" t="62921" r="4573" b="18093"/>
          <a:stretch/>
        </p:blipFill>
        <p:spPr>
          <a:xfrm>
            <a:off x="5366397" y="4753295"/>
            <a:ext cx="5793388" cy="1709183"/>
          </a:xfrm>
          <a:prstGeom prst="rect">
            <a:avLst/>
          </a:prstGeom>
        </p:spPr>
      </p:pic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4496B7B0-BADF-A627-2796-916FB16842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43" b="44006"/>
          <a:stretch/>
        </p:blipFill>
        <p:spPr>
          <a:xfrm>
            <a:off x="1339270" y="1677813"/>
            <a:ext cx="4027127" cy="38175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8A203D-BBD4-DE43-CA08-8DF1AB5450D9}"/>
              </a:ext>
            </a:extLst>
          </p:cNvPr>
          <p:cNvSpPr txBox="1"/>
          <p:nvPr/>
        </p:nvSpPr>
        <p:spPr>
          <a:xfrm>
            <a:off x="489351" y="395396"/>
            <a:ext cx="10522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RETAIL FACING INFLATION CHALLENGES 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1F0EB818-D44E-03E3-8316-020E48520B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3" r="781" b="55180"/>
          <a:stretch/>
        </p:blipFill>
        <p:spPr>
          <a:xfrm>
            <a:off x="5278761" y="1677813"/>
            <a:ext cx="4869020" cy="305568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6E80220-BB1D-D89D-2B0F-6B6A923D5374}"/>
              </a:ext>
            </a:extLst>
          </p:cNvPr>
          <p:cNvSpPr/>
          <p:nvPr/>
        </p:nvSpPr>
        <p:spPr>
          <a:xfrm>
            <a:off x="5340635" y="6148579"/>
            <a:ext cx="3077570" cy="313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16343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816175" y="1826036"/>
            <a:ext cx="5143500" cy="455947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Charlie Colvin, CCIM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Momentum Commercial Real Estate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/>
              <a:rtl val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Jonathan Walker, CCIM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Maestri Murrell, Inc. 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/>
              <a:rtl val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/>
              <a:rtl val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Dottie Tarleton, CCIM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Stirling Properties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/>
              <a:rtl val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Clay Furr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Momentum Commercial Real Estate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/>
              <a:rtl val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Colin Smith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Kurz &amp; Hebert Commercial Real Estate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/>
              <a:rtl val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/>
              <a:rtl val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Andrew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D’Ostilio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, CCIM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NAI Latter &amp; Blum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12474" y="1826037"/>
            <a:ext cx="41529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Matthew Shirley, CCIM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Saurage Rotenberg Commercial Real Estate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Ransom Pipes, CCIM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Maestri Murrell, Inc.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Ben Graham, CCIM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Stirling Properties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Will Chadwick, MBA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Elifin Realty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Drew Whitaker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Cook Moore Davenport &amp; Associates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Cade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Bogan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Beau Box Commercial Real Estate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RETAIL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5239112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0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6869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EF797-8ADB-488D-A188-604DCC3FE163}"/>
              </a:ext>
            </a:extLst>
          </p:cNvPr>
          <p:cNvSpPr txBox="1"/>
          <p:nvPr/>
        </p:nvSpPr>
        <p:spPr>
          <a:xfrm>
            <a:off x="434843" y="332288"/>
            <a:ext cx="958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OUTPARCEL DEVELOPMENT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D03D12-FE75-8B86-F155-FC68FF5988AC}"/>
              </a:ext>
            </a:extLst>
          </p:cNvPr>
          <p:cNvSpPr/>
          <p:nvPr/>
        </p:nvSpPr>
        <p:spPr>
          <a:xfrm>
            <a:off x="2413912" y="1708467"/>
            <a:ext cx="6917657" cy="502357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511FB0F9-878E-3B56-5115-FC8B8E36EE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15" y="1252669"/>
            <a:ext cx="7137871" cy="535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85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3FCF8-96EB-ABD0-A6BE-95BD5259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1B35E2-0031-75C8-3181-E1268A10D74F}"/>
              </a:ext>
            </a:extLst>
          </p:cNvPr>
          <p:cNvSpPr/>
          <p:nvPr/>
        </p:nvSpPr>
        <p:spPr>
          <a:xfrm>
            <a:off x="-8352" y="0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B7956696-C9FE-0824-2FCF-97032892C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9"/>
          <a:stretch/>
        </p:blipFill>
        <p:spPr>
          <a:xfrm>
            <a:off x="5032729" y="2486055"/>
            <a:ext cx="5040325" cy="2916045"/>
          </a:xfrm>
          <a:prstGeom prst="rect">
            <a:avLst/>
          </a:prstGeom>
        </p:spPr>
      </p:pic>
      <p:pic>
        <p:nvPicPr>
          <p:cNvPr id="3" name="Picture 2" descr="Campus Federal">
            <a:extLst>
              <a:ext uri="{FF2B5EF4-FFF2-40B4-BE49-F238E27FC236}">
                <a16:creationId xmlns:a16="http://schemas.microsoft.com/office/drawing/2014/main" id="{5B92FB1C-1B22-6BF2-B7DA-9607DFA3A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"/>
          <a:stretch/>
        </p:blipFill>
        <p:spPr bwMode="auto">
          <a:xfrm>
            <a:off x="709887" y="3216761"/>
            <a:ext cx="5080135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CFDB3B-5192-EB3F-C8E0-BFB831FC6F23}"/>
              </a:ext>
            </a:extLst>
          </p:cNvPr>
          <p:cNvSpPr txBox="1"/>
          <p:nvPr/>
        </p:nvSpPr>
        <p:spPr>
          <a:xfrm>
            <a:off x="519875" y="554959"/>
            <a:ext cx="9025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BANKS &amp; CREDIT UNIONS REMAINED ACTIVE IN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193EC-5D58-2F85-DF49-656A474891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93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Shape 32">
            <a:extLst>
              <a:ext uri="{FF2B5EF4-FFF2-40B4-BE49-F238E27FC236}">
                <a16:creationId xmlns:a16="http://schemas.microsoft.com/office/drawing/2014/main" id="{AFEB1622-55B4-4872-9EA9-A57135F200FA}"/>
              </a:ext>
            </a:extLst>
          </p:cNvPr>
          <p:cNvSpPr txBox="1">
            <a:spLocks/>
          </p:cNvSpPr>
          <p:nvPr/>
        </p:nvSpPr>
        <p:spPr>
          <a:xfrm>
            <a:off x="3833596" y="2203023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3174016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FC14A-5A07-0638-AC2E-C0A428448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C906C5-9227-9675-CBF8-D930EFFF9097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2628A-F840-DAAE-CB57-A2FA134E3C00}"/>
              </a:ext>
            </a:extLst>
          </p:cNvPr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4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37F2B-F2BF-C674-03A8-040C98EE6151}"/>
              </a:ext>
            </a:extLst>
          </p:cNvPr>
          <p:cNvSpPr/>
          <p:nvPr/>
        </p:nvSpPr>
        <p:spPr>
          <a:xfrm>
            <a:off x="8907316" y="2657317"/>
            <a:ext cx="3048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ACADIAN VILLAGE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B392-2212-D337-B75B-09DB63CB9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53F569D-5D7C-29AC-DF1D-DC937DE03900}"/>
              </a:ext>
            </a:extLst>
          </p:cNvPr>
          <p:cNvSpPr/>
          <p:nvPr/>
        </p:nvSpPr>
        <p:spPr>
          <a:xfrm>
            <a:off x="869912" y="1765738"/>
            <a:ext cx="7324519" cy="4388877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4EA58B3C-FE75-4158-3DED-FE21A27389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-429" r="-219" b="429"/>
          <a:stretch/>
        </p:blipFill>
        <p:spPr>
          <a:xfrm>
            <a:off x="516201" y="883925"/>
            <a:ext cx="7500067" cy="508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31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FC14A-5A07-0638-AC2E-C0A428448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C906C5-9227-9675-CBF8-D930EFFF9097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2628A-F840-DAAE-CB57-A2FA134E3C00}"/>
              </a:ext>
            </a:extLst>
          </p:cNvPr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4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37F2B-F2BF-C674-03A8-040C98EE6151}"/>
              </a:ext>
            </a:extLst>
          </p:cNvPr>
          <p:cNvSpPr/>
          <p:nvPr/>
        </p:nvSpPr>
        <p:spPr>
          <a:xfrm>
            <a:off x="8807288" y="2916397"/>
            <a:ext cx="3859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Arial" panose="020B0604020202020204" pitchFamily="34" charset="0"/>
              </a:rPr>
              <a:t>FLORIDA BLVD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Arial" panose="020B0604020202020204" pitchFamily="34" charset="0"/>
              </a:rPr>
              <a:t>@ ARDENWOOD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B392-2212-D337-B75B-09DB63CB9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C9250F-8C3D-98BB-9709-FEB5525D539F}"/>
              </a:ext>
            </a:extLst>
          </p:cNvPr>
          <p:cNvSpPr/>
          <p:nvPr/>
        </p:nvSpPr>
        <p:spPr>
          <a:xfrm>
            <a:off x="869912" y="1765738"/>
            <a:ext cx="7462972" cy="4846077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way, road, grass, scene&#10;&#10;Description automatically generated">
            <a:extLst>
              <a:ext uri="{FF2B5EF4-FFF2-40B4-BE49-F238E27FC236}">
                <a16:creationId xmlns:a16="http://schemas.microsoft.com/office/drawing/2014/main" id="{38A83EE7-6590-80BA-230F-F15FABFB5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5" y="512233"/>
            <a:ext cx="7769290" cy="58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80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FC14A-5A07-0638-AC2E-C0A428448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C906C5-9227-9675-CBF8-D930EFFF9097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2628A-F840-DAAE-CB57-A2FA134E3C00}"/>
              </a:ext>
            </a:extLst>
          </p:cNvPr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4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37F2B-F2BF-C674-03A8-040C98EE6151}"/>
              </a:ext>
            </a:extLst>
          </p:cNvPr>
          <p:cNvSpPr/>
          <p:nvPr/>
        </p:nvSpPr>
        <p:spPr>
          <a:xfrm>
            <a:off x="7496565" y="1020823"/>
            <a:ext cx="3859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Arial" panose="020B0604020202020204" pitchFamily="34" charset="0"/>
              </a:rPr>
              <a:t>FLORIDA BLVD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Arial" panose="020B0604020202020204" pitchFamily="34" charset="0"/>
              </a:rPr>
              <a:t>@ ARDENWOOD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B392-2212-D337-B75B-09DB63CB9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2" descr="Slideshow Image">
            <a:extLst>
              <a:ext uri="{FF2B5EF4-FFF2-40B4-BE49-F238E27FC236}">
                <a16:creationId xmlns:a16="http://schemas.microsoft.com/office/drawing/2014/main" id="{09CCDF29-1FA7-F4B0-337D-04A3B8F18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6"/>
          <a:stretch/>
        </p:blipFill>
        <p:spPr bwMode="auto">
          <a:xfrm>
            <a:off x="222606" y="189714"/>
            <a:ext cx="6439979" cy="654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lideshow Image">
            <a:extLst>
              <a:ext uri="{FF2B5EF4-FFF2-40B4-BE49-F238E27FC236}">
                <a16:creationId xmlns:a16="http://schemas.microsoft.com/office/drawing/2014/main" id="{2A349986-FD77-F446-E637-56DC593F0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585" y="2569793"/>
            <a:ext cx="4900612" cy="24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36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SHOE CREEK - CENTRAL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719728" y="1752964"/>
            <a:ext cx="7057318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E5E124F6-8849-81E0-AB83-DDEF84A138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/>
          <a:stretch/>
        </p:blipFill>
        <p:spPr>
          <a:xfrm>
            <a:off x="1914200" y="1219200"/>
            <a:ext cx="7702622" cy="53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81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SHOE CREEK - CENTRAL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719727" y="1752964"/>
            <a:ext cx="7303503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high angle view of a town&#10;&#10;Description automatically generated with low confidence">
            <a:extLst>
              <a:ext uri="{FF2B5EF4-FFF2-40B4-BE49-F238E27FC236}">
                <a16:creationId xmlns:a16="http://schemas.microsoft.com/office/drawing/2014/main" id="{47ADB429-144C-0DBF-2D74-AF20C8A03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62" y="1055080"/>
            <a:ext cx="8234084" cy="548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98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HWY 30 @ I-10 -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719727" y="1752964"/>
            <a:ext cx="7462747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grass, sky, road, outdoor&#10;&#10;Description automatically generated">
            <a:extLst>
              <a:ext uri="{FF2B5EF4-FFF2-40B4-BE49-F238E27FC236}">
                <a16:creationId xmlns:a16="http://schemas.microsoft.com/office/drawing/2014/main" id="{928202FC-8CFF-B94D-55A1-4B2FDFCAD9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/>
          <a:stretch/>
        </p:blipFill>
        <p:spPr>
          <a:xfrm>
            <a:off x="1868910" y="1043315"/>
            <a:ext cx="8094075" cy="55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6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HERITAGE CROSSING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055664" y="1656292"/>
            <a:ext cx="8072320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grass, sky, outdoor, way&#10;&#10;Description automatically generated">
            <a:extLst>
              <a:ext uri="{FF2B5EF4-FFF2-40B4-BE49-F238E27FC236}">
                <a16:creationId xmlns:a16="http://schemas.microsoft.com/office/drawing/2014/main" id="{5205BEEA-8C33-63CC-FB4C-5B496D3248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t="10851" r="-177" b="7704"/>
          <a:stretch/>
        </p:blipFill>
        <p:spPr>
          <a:xfrm>
            <a:off x="1031097" y="997370"/>
            <a:ext cx="8974216" cy="54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84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15593" y="2380104"/>
            <a:ext cx="5285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HWY 30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CORRIDOR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00592" y="3360411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22737-9A06-9DA1-3BA8-9DA051467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91"/>
          <a:stretch/>
        </p:blipFill>
        <p:spPr>
          <a:xfrm>
            <a:off x="0" y="461"/>
            <a:ext cx="12215120" cy="6857539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-1" y="0"/>
            <a:ext cx="3773069" cy="6858000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7911" y="1520388"/>
            <a:ext cx="37730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"The future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ain't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 what it used to be."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-Yogi Berra</a:t>
            </a:r>
          </a:p>
        </p:txBody>
      </p:sp>
    </p:spTree>
    <p:extLst>
      <p:ext uri="{BB962C8B-B14F-4D97-AF65-F5344CB8AC3E}">
        <p14:creationId xmlns:p14="http://schemas.microsoft.com/office/powerpoint/2010/main" val="1458984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HERITAGE CROSSING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110155" y="1752964"/>
            <a:ext cx="8072320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sky, outdoor, road, highway&#10;&#10;Description automatically generated">
            <a:extLst>
              <a:ext uri="{FF2B5EF4-FFF2-40B4-BE49-F238E27FC236}">
                <a16:creationId xmlns:a16="http://schemas.microsoft.com/office/drawing/2014/main" id="{ACDCCFBF-F369-6386-5239-B7DE55CC7A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"/>
          <a:stretch/>
        </p:blipFill>
        <p:spPr>
          <a:xfrm>
            <a:off x="1412665" y="1061847"/>
            <a:ext cx="8572500" cy="5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73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HERITAGE CROSSING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185657" y="1668474"/>
            <a:ext cx="8072320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F310B151-766A-C079-BBC7-76E8BA02B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36"/>
          <a:stretch/>
        </p:blipFill>
        <p:spPr>
          <a:xfrm>
            <a:off x="1359678" y="1222901"/>
            <a:ext cx="8724508" cy="522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81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96184" y="0"/>
            <a:ext cx="12200352" cy="68955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942B92-3FAB-0BCB-C073-D95F711ED610}"/>
              </a:ext>
            </a:extLst>
          </p:cNvPr>
          <p:cNvSpPr/>
          <p:nvPr/>
        </p:nvSpPr>
        <p:spPr>
          <a:xfrm>
            <a:off x="-184016" y="0"/>
            <a:ext cx="12288184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hape 32">
            <a:extLst>
              <a:ext uri="{FF2B5EF4-FFF2-40B4-BE49-F238E27FC236}">
                <a16:creationId xmlns:a16="http://schemas.microsoft.com/office/drawing/2014/main" id="{A2FABFB8-6219-8469-D0B3-719129655F11}"/>
              </a:ext>
            </a:extLst>
          </p:cNvPr>
          <p:cNvSpPr txBox="1">
            <a:spLocks/>
          </p:cNvSpPr>
          <p:nvPr/>
        </p:nvSpPr>
        <p:spPr>
          <a:xfrm>
            <a:off x="795823" y="547105"/>
            <a:ext cx="9193379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MID-CITY – GOVERNMENT STREET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0D559DD-5568-1CFE-851E-34CB3312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83" y="4589173"/>
            <a:ext cx="3318038" cy="221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id-City Beer Garden by in Baton Rouge, LA | ProView">
            <a:extLst>
              <a:ext uri="{FF2B5EF4-FFF2-40B4-BE49-F238E27FC236}">
                <a16:creationId xmlns:a16="http://schemas.microsoft.com/office/drawing/2014/main" id="{7DCAF6DB-6162-B3EA-F6F8-733581F6E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46" y="4589172"/>
            <a:ext cx="3318038" cy="221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cup, indoor, drink&#10;&#10;Description automatically generated">
            <a:extLst>
              <a:ext uri="{FF2B5EF4-FFF2-40B4-BE49-F238E27FC236}">
                <a16:creationId xmlns:a16="http://schemas.microsoft.com/office/drawing/2014/main" id="{DBB8BB06-E431-68D0-9F2D-ACEAFFB6A7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9" b="8498"/>
          <a:stretch/>
        </p:blipFill>
        <p:spPr>
          <a:xfrm>
            <a:off x="7954909" y="4589171"/>
            <a:ext cx="3318038" cy="2212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0F20E2-42FC-A4D2-74FF-69634FE42211}"/>
              </a:ext>
            </a:extLst>
          </p:cNvPr>
          <p:cNvSpPr txBox="1"/>
          <p:nvPr/>
        </p:nvSpPr>
        <p:spPr>
          <a:xfrm>
            <a:off x="1777873" y="1487370"/>
            <a:ext cx="105899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Arial" panose="020B0604020202020204" pitchFamily="34" charset="0"/>
              </a:rPr>
              <a:t>Former Garden District Nursery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Arial" panose="020B0604020202020204" pitchFamily="34" charset="0"/>
              </a:rPr>
              <a:t>YMCA Redevelopment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Char char="-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ontserrat" panose="00000800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745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636897" y="374066"/>
            <a:ext cx="8600888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MID-CITY – GOVERNMENT STREET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76759-03A7-0619-7C79-E8CB21D166BA}"/>
              </a:ext>
            </a:extLst>
          </p:cNvPr>
          <p:cNvSpPr/>
          <p:nvPr/>
        </p:nvSpPr>
        <p:spPr>
          <a:xfrm>
            <a:off x="2185657" y="1668474"/>
            <a:ext cx="8072320" cy="4986754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uilding with graffiti on it&#10;&#10;Description automatically generated with medium confidence">
            <a:extLst>
              <a:ext uri="{FF2B5EF4-FFF2-40B4-BE49-F238E27FC236}">
                <a16:creationId xmlns:a16="http://schemas.microsoft.com/office/drawing/2014/main" id="{6B73B467-530F-D824-F264-DD7F245773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" b="8389"/>
          <a:stretch/>
        </p:blipFill>
        <p:spPr>
          <a:xfrm>
            <a:off x="2020950" y="1260230"/>
            <a:ext cx="7985393" cy="52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20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-10618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1872056" y="695870"/>
            <a:ext cx="7858098" cy="432871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OTHER DEVELOPMENT TO WATCH IN 2023</a:t>
            </a: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ontserrat" panose="00000800000000000000" pitchFamily="50" charset="0"/>
              <a:ea typeface="+mj-ea"/>
              <a:cs typeface="Arial" panose="020B0604020202020204" pitchFamily="34" charset="0"/>
            </a:endParaRPr>
          </a:p>
          <a:p>
            <a:pPr marL="457200" marR="0" lvl="0" indent="-457200" algn="l" defTabSz="91417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Harveston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17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Long Farm </a:t>
            </a:r>
          </a:p>
          <a:p>
            <a:pPr marL="457200" marR="0" lvl="0" indent="-457200" algn="l" defTabSz="91417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City Square East</a:t>
            </a:r>
          </a:p>
          <a:p>
            <a:pPr marL="457200" marR="0" lvl="0" indent="-457200" algn="l" defTabSz="91417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Nicholson / River District</a:t>
            </a:r>
          </a:p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7A4D3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b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88948"/>
              </a:solidFill>
              <a:effectLst/>
              <a:uLnTx/>
              <a:uFillTx/>
              <a:latin typeface="Montserrat" panose="00000800000000000000" pitchFamily="50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278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-10618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1297466" y="859837"/>
            <a:ext cx="8359339" cy="432871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OVERVIEW / PREDICTIONS</a:t>
            </a: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ontserrat" panose="00000800000000000000" pitchFamily="50" charset="0"/>
              <a:ea typeface="+mj-ea"/>
              <a:cs typeface="Arial" panose="020B0604020202020204" pitchFamily="34" charset="0"/>
            </a:endParaRPr>
          </a:p>
          <a:p>
            <a:pPr marL="457200" marR="0" lvl="0" indent="-457200" algn="l" defTabSz="91417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Vacancy to return to 8-9% Range</a:t>
            </a:r>
          </a:p>
          <a:p>
            <a:pPr marL="457200" marR="0" lvl="0" indent="-457200" algn="l" defTabSz="91417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Minimal market-wide rent increases</a:t>
            </a:r>
          </a:p>
          <a:p>
            <a:pPr marL="457200" marR="0" lvl="0" indent="-457200" algn="l" defTabSz="91417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Fewer Larger Centers Trading Hands</a:t>
            </a:r>
          </a:p>
          <a:p>
            <a:pPr marL="457200" marR="0" lvl="0" indent="-457200" algn="l" defTabSz="91417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Increase in Retail Bankruptcies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Char char="-"/>
              <a:tabLst/>
              <a:defRPr/>
            </a:pPr>
            <a:endParaRPr kumimoji="0" lang="en-US" altLang="en-US" sz="601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ontserrat" panose="00000800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7A4D3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b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88948"/>
              </a:solidFill>
              <a:effectLst/>
              <a:uLnTx/>
              <a:uFillTx/>
              <a:latin typeface="Montserrat" panose="00000800000000000000" pitchFamily="50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45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ey shopping cart">
            <a:extLst>
              <a:ext uri="{FF2B5EF4-FFF2-40B4-BE49-F238E27FC236}">
                <a16:creationId xmlns:a16="http://schemas.microsoft.com/office/drawing/2014/main" id="{51E497BD-2032-3FBE-329D-E37CC5A9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0828" y="576"/>
            <a:ext cx="4340507" cy="6858000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1061" y="1009890"/>
            <a:ext cx="37730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"You've got to be very careful if you don't know where you're going because you might not get there."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t>-Yogi Berra</a:t>
            </a:r>
          </a:p>
        </p:txBody>
      </p:sp>
    </p:spTree>
    <p:extLst>
      <p:ext uri="{BB962C8B-B14F-4D97-AF65-F5344CB8AC3E}">
        <p14:creationId xmlns:p14="http://schemas.microsoft.com/office/powerpoint/2010/main" val="1978561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6889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6889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47AD9B-2248-4283-8D7E-5CD2D35C2628}"/>
              </a:ext>
            </a:extLst>
          </p:cNvPr>
          <p:cNvSpPr txBox="1"/>
          <p:nvPr/>
        </p:nvSpPr>
        <p:spPr>
          <a:xfrm>
            <a:off x="1924049" y="5241427"/>
            <a:ext cx="9286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Thanks To: Jill Sylvest, Ken Damann, Stephen Eisenbraun </a:t>
            </a: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Fotosold &amp;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Trends Steering Committee</a:t>
            </a:r>
          </a:p>
        </p:txBody>
      </p:sp>
    </p:spTree>
    <p:extLst>
      <p:ext uri="{BB962C8B-B14F-4D97-AF65-F5344CB8AC3E}">
        <p14:creationId xmlns:p14="http://schemas.microsoft.com/office/powerpoint/2010/main" val="3473838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1634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32">
            <a:extLst>
              <a:ext uri="{FF2B5EF4-FFF2-40B4-BE49-F238E27FC236}">
                <a16:creationId xmlns:a16="http://schemas.microsoft.com/office/drawing/2014/main" id="{2D56017C-14BD-F513-0C0F-2D8959E75419}"/>
              </a:ext>
            </a:extLst>
          </p:cNvPr>
          <p:cNvSpPr txBox="1">
            <a:spLocks/>
          </p:cNvSpPr>
          <p:nvPr/>
        </p:nvSpPr>
        <p:spPr>
          <a:xfrm>
            <a:off x="1506947" y="952864"/>
            <a:ext cx="9169754" cy="500619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LAST YEARS PREDICTIONS</a:t>
            </a: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ontserrat" panose="00000800000000000000" pitchFamily="50" charset="0"/>
              <a:ea typeface="+mj-ea"/>
              <a:cs typeface="Arial" panose="020B0604020202020204" pitchFamily="34" charset="0"/>
            </a:endParaRPr>
          </a:p>
          <a:p>
            <a:pPr marL="457200" marR="0" lvl="0" indent="-457200" algn="l" defTabSz="91417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Vacancy to Stay in the 9-10% Range</a:t>
            </a:r>
          </a:p>
          <a:p>
            <a:pPr marL="457200" marR="0" lvl="0" indent="-457200" algn="l" defTabSz="91417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Minimal market-wide rent increases</a:t>
            </a:r>
          </a:p>
          <a:p>
            <a:pPr marL="457200" marR="0" lvl="0" indent="-457200" algn="l" defTabSz="91417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Expansion of exiting developments</a:t>
            </a:r>
          </a:p>
          <a:p>
            <a:pPr marL="457200" marR="0" lvl="0" indent="-457200" algn="l" defTabSz="91417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Charlie@momentum-commercial.com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panose="00000800000000000000" pitchFamily="50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ontserrat" panose="00000800000000000000" pitchFamily="50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41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1634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32">
            <a:extLst>
              <a:ext uri="{FF2B5EF4-FFF2-40B4-BE49-F238E27FC236}">
                <a16:creationId xmlns:a16="http://schemas.microsoft.com/office/drawing/2014/main" id="{2D56017C-14BD-F513-0C0F-2D8959E75419}"/>
              </a:ext>
            </a:extLst>
          </p:cNvPr>
          <p:cNvSpPr txBox="1">
            <a:spLocks/>
          </p:cNvSpPr>
          <p:nvPr/>
        </p:nvSpPr>
        <p:spPr>
          <a:xfrm>
            <a:off x="1506947" y="952864"/>
            <a:ext cx="9169754" cy="500619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RETAIL CHALLENGES</a:t>
            </a: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ontserrat" panose="00000800000000000000" pitchFamily="50" charset="0"/>
              <a:ea typeface="+mj-ea"/>
              <a:cs typeface="Arial" panose="020B0604020202020204" pitchFamily="34" charset="0"/>
            </a:endParaRPr>
          </a:p>
          <a:p>
            <a:pPr marL="457200" marR="0" lvl="0" indent="-457200" algn="l" defTabSz="91417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Inflation / Higher Gas Prices </a:t>
            </a:r>
          </a:p>
          <a:p>
            <a:pPr marL="457200" marR="0" lvl="0" indent="-457200" algn="l" defTabSz="91417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Higher Interest Rates</a:t>
            </a:r>
          </a:p>
          <a:p>
            <a:pPr marL="457200" marR="0" lvl="0" indent="-457200" algn="l" defTabSz="91417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Supply Chain Disruptions</a:t>
            </a:r>
          </a:p>
          <a:p>
            <a:pPr marL="457200" marR="0" lvl="0" indent="-457200" algn="l" defTabSz="91417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Labor Challenges</a:t>
            </a:r>
          </a:p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ontserrat" panose="00000800000000000000" pitchFamily="50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3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48863" y="658764"/>
            <a:ext cx="9961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Montserrat" charset="0"/>
                <a:cs typeface="Montserrat" charset="0"/>
              </a:rPr>
              <a:t>2023 SHOPPING CENTER SURVEY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934834-8D80-4B5C-97B4-7EED41C304CB}"/>
              </a:ext>
            </a:extLst>
          </p:cNvPr>
          <p:cNvSpPr txBox="1"/>
          <p:nvPr/>
        </p:nvSpPr>
        <p:spPr>
          <a:xfrm>
            <a:off x="1063937" y="2228183"/>
            <a:ext cx="100557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	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       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2022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	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2023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Area Surveyed:	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 8,707,198 SF	     8,454,959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Centers: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      	 127			123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Rent: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	     $19.60 PSF        $19.83 PSF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Area Vacancy Rate: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     	8.81%    		7.17%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50F8A9-5587-652A-A549-EA98BEAF414B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325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CC56B0-BC46-C2F6-B90B-55BF61136A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854F31-17CC-7C50-980A-9F04C8CCADF0}"/>
              </a:ext>
            </a:extLst>
          </p:cNvPr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482859" y="356845"/>
            <a:ext cx="6378075" cy="5730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GROSS RENTS &amp; VACANCY RATES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EA5875F-AED9-8F13-21D2-91DA86512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5" y="1087586"/>
            <a:ext cx="10001868" cy="552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19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747412-5AE6-39C1-6F2E-8B7391F86DCE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A group of women in a grocery store&#10;&#10;Description automatically generated with low confidence">
            <a:extLst>
              <a:ext uri="{FF2B5EF4-FFF2-40B4-BE49-F238E27FC236}">
                <a16:creationId xmlns:a16="http://schemas.microsoft.com/office/drawing/2014/main" id="{A62D8A6D-6536-F278-7AA7-6C8E0ACFD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90" y="266801"/>
            <a:ext cx="6457475" cy="624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12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58EE657-5260-8720-9DB8-95BB3B9302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8435" r="416" b="-12611"/>
          <a:stretch/>
        </p:blipFill>
        <p:spPr>
          <a:xfrm>
            <a:off x="1557378" y="1477565"/>
            <a:ext cx="8837582" cy="50607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3F8877-FE41-19E1-1B13-027D620C0891}"/>
              </a:ext>
            </a:extLst>
          </p:cNvPr>
          <p:cNvSpPr txBox="1"/>
          <p:nvPr/>
        </p:nvSpPr>
        <p:spPr>
          <a:xfrm>
            <a:off x="1869743" y="521641"/>
            <a:ext cx="763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Annual Retail Sales PSF and SF per Capita, US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EEEB7B-9A76-190B-8B4C-3F0EC9EFD230}"/>
              </a:ext>
            </a:extLst>
          </p:cNvPr>
          <p:cNvSpPr txBox="1"/>
          <p:nvPr/>
        </p:nvSpPr>
        <p:spPr>
          <a:xfrm>
            <a:off x="1797040" y="5892010"/>
            <a:ext cx="517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ar(--font-sans)"/>
                <a:ea typeface="Times New Roman" panose="02020603050405020304" pitchFamily="18" charset="0"/>
                <a:cs typeface="Times New Roman" panose="02020603050405020304" pitchFamily="18" charset="0"/>
              </a:rPr>
              <a:t>Costar, St. Louis FRED, CBRE Research, CBRE EA, Q4 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955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462</Words>
  <Application>Microsoft Office PowerPoint</Application>
  <PresentationFormat>Widescreen</PresentationFormat>
  <Paragraphs>122</Paragraphs>
  <Slides>37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Corbel</vt:lpstr>
      <vt:lpstr>Lato</vt:lpstr>
      <vt:lpstr>Lato Black</vt:lpstr>
      <vt:lpstr>Lato Light</vt:lpstr>
      <vt:lpstr>Lato Medium</vt:lpstr>
      <vt:lpstr>Montserrat</vt:lpstr>
      <vt:lpstr>var(--font-sans)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Cook</dc:creator>
  <cp:lastModifiedBy>Alex Cook</cp:lastModifiedBy>
  <cp:revision>6</cp:revision>
  <dcterms:created xsi:type="dcterms:W3CDTF">2023-05-01T20:27:04Z</dcterms:created>
  <dcterms:modified xsi:type="dcterms:W3CDTF">2023-05-01T20:33:31Z</dcterms:modified>
</cp:coreProperties>
</file>