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3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22"/>
  </p:notesMasterIdLst>
  <p:sldIdLst>
    <p:sldId id="258" r:id="rId3"/>
    <p:sldId id="260" r:id="rId4"/>
    <p:sldId id="271" r:id="rId5"/>
    <p:sldId id="263" r:id="rId6"/>
    <p:sldId id="288" r:id="rId7"/>
    <p:sldId id="290" r:id="rId8"/>
    <p:sldId id="291" r:id="rId9"/>
    <p:sldId id="303" r:id="rId10"/>
    <p:sldId id="329" r:id="rId11"/>
    <p:sldId id="292" r:id="rId12"/>
    <p:sldId id="293" r:id="rId13"/>
    <p:sldId id="330" r:id="rId14"/>
    <p:sldId id="328" r:id="rId15"/>
    <p:sldId id="295" r:id="rId16"/>
    <p:sldId id="331" r:id="rId17"/>
    <p:sldId id="332" r:id="rId18"/>
    <p:sldId id="333" r:id="rId19"/>
    <p:sldId id="301" r:id="rId20"/>
    <p:sldId id="297" r:id="rId21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1E9F0"/>
    <a:srgbClr val="000000"/>
    <a:srgbClr val="00A09C"/>
    <a:srgbClr val="87A4D3"/>
    <a:srgbClr val="688948"/>
    <a:srgbClr val="44546A"/>
    <a:srgbClr val="658BC6"/>
    <a:srgbClr val="3E8BA4"/>
    <a:srgbClr val="798695"/>
    <a:srgbClr val="3B6D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6" autoAdjust="0"/>
    <p:restoredTop sz="94660" autoAdjust="0"/>
  </p:normalViewPr>
  <p:slideViewPr>
    <p:cSldViewPr snapToGrid="0">
      <p:cViewPr>
        <p:scale>
          <a:sx n="115" d="100"/>
          <a:sy n="115" d="100"/>
        </p:scale>
        <p:origin x="1048" y="48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28" Type="http://schemas.openxmlformats.org/officeDocument/2006/relationships/customXml" Target="../customXml/item2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customXml" Target="../customXml/item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6757487-F7AD-4FD0-A5D6-668EE12F54C9}" type="datetimeFigureOut">
              <a:rPr lang="en-US" smtClean="0"/>
              <a:t>4/23/24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98CE8D6-0A96-4995-9B7C-C2706584DC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9466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20AC1-D53C-4772-9425-50B15247EF8E}" type="datetimeFigureOut">
              <a:rPr lang="en-US" smtClean="0"/>
              <a:t>4/23/24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E9E61-3941-4980-98C3-6DAC94B461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5510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20AC1-D53C-4772-9425-50B15247EF8E}" type="datetimeFigureOut">
              <a:rPr lang="en-US" smtClean="0"/>
              <a:t>4/23/24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E9E61-3941-4980-98C3-6DAC94B461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8266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20AC1-D53C-4772-9425-50B15247EF8E}" type="datetimeFigureOut">
              <a:rPr lang="en-US" smtClean="0"/>
              <a:t>4/23/24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E9E61-3941-4980-98C3-6DAC94B461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1122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065209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70738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678518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918752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41879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92043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20AC1-D53C-4772-9425-50B15247EF8E}" type="datetimeFigureOut">
              <a:rPr lang="en-US" smtClean="0"/>
              <a:t>4/23/24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E9E61-3941-4980-98C3-6DAC94B461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6549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20AC1-D53C-4772-9425-50B15247EF8E}" type="datetimeFigureOut">
              <a:rPr lang="en-US" smtClean="0"/>
              <a:t>4/23/24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E9E61-3941-4980-98C3-6DAC94B461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8633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20AC1-D53C-4772-9425-50B15247EF8E}" type="datetimeFigureOut">
              <a:rPr lang="en-US" smtClean="0"/>
              <a:t>4/23/24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E9E61-3941-4980-98C3-6DAC94B461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1428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20AC1-D53C-4772-9425-50B15247EF8E}" type="datetimeFigureOut">
              <a:rPr lang="en-US" smtClean="0"/>
              <a:t>4/23/24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E9E61-3941-4980-98C3-6DAC94B461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6508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20AC1-D53C-4772-9425-50B15247EF8E}" type="datetimeFigureOut">
              <a:rPr lang="en-US" smtClean="0"/>
              <a:t>4/23/24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E9E61-3941-4980-98C3-6DAC94B461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2118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20AC1-D53C-4772-9425-50B15247EF8E}" type="datetimeFigureOut">
              <a:rPr lang="en-US" smtClean="0"/>
              <a:t>4/23/24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E9E61-3941-4980-98C3-6DAC94B461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0038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20AC1-D53C-4772-9425-50B15247EF8E}" type="datetimeFigureOut">
              <a:rPr lang="en-US" smtClean="0"/>
              <a:t>4/23/24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E9E61-3941-4980-98C3-6DAC94B461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5622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20AC1-D53C-4772-9425-50B15247EF8E}" type="datetimeFigureOut">
              <a:rPr lang="en-US" smtClean="0"/>
              <a:t>4/23/24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E9E61-3941-4980-98C3-6DAC94B461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9707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120AC1-D53C-4772-9425-50B15247EF8E}" type="datetimeFigureOut">
              <a:rPr lang="en-US" smtClean="0"/>
              <a:t>4/23/24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0E9E61-3941-4980-98C3-6DAC94B461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894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1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17"/>
            <a:fld id="{C764DE79-268F-4C1A-8933-263129D2AF90}" type="datetimeFigureOut">
              <a:rPr lang="en-US" smtClean="0">
                <a:solidFill>
                  <a:srgbClr val="999999">
                    <a:tint val="75000"/>
                  </a:srgbClr>
                </a:solidFill>
              </a:rPr>
              <a:pPr defTabSz="914217"/>
              <a:t>4/23/24</a:t>
            </a:fld>
            <a:endParaRPr lang="en-US" dirty="0">
              <a:solidFill>
                <a:srgbClr val="999999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1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17"/>
            <a:endParaRPr lang="en-US" dirty="0">
              <a:solidFill>
                <a:srgbClr val="999999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17"/>
            <a:fld id="{48F63A3B-78C7-47BE-AE5E-E10140E04643}" type="slidenum">
              <a:rPr lang="en-US" smtClean="0">
                <a:solidFill>
                  <a:srgbClr val="999999">
                    <a:tint val="75000"/>
                  </a:srgbClr>
                </a:solidFill>
              </a:rPr>
              <a:pPr defTabSz="914217"/>
              <a:t>‹#›</a:t>
            </a:fld>
            <a:endParaRPr lang="en-US" dirty="0">
              <a:solidFill>
                <a:srgbClr val="999999">
                  <a:tint val="75000"/>
                </a:srgb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510EC9C-7AA6-034B-8A74-39E46AF9908C}"/>
              </a:ext>
            </a:extLst>
          </p:cNvPr>
          <p:cNvSpPr txBox="1"/>
          <p:nvPr userDrawn="1"/>
        </p:nvSpPr>
        <p:spPr>
          <a:xfrm>
            <a:off x="11833185" y="305271"/>
            <a:ext cx="413860" cy="246203"/>
          </a:xfrm>
          <a:prstGeom prst="rect">
            <a:avLst/>
          </a:prstGeom>
          <a:noFill/>
        </p:spPr>
        <p:txBody>
          <a:bodyPr wrap="none" lIns="91422" tIns="45711" rIns="91422" bIns="45711" rtlCol="0">
            <a:spAutoFit/>
          </a:bodyPr>
          <a:lstStyle/>
          <a:p>
            <a:pPr algn="ctr" defTabSz="914217"/>
            <a:fld id="{260E2A6B-A809-4840-BF14-8648BC0BDF87}" type="slidenum">
              <a:rPr lang="id-ID" sz="1000" smtClean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Montserrat" charset="0"/>
              </a:rPr>
              <a:pPr algn="ctr" defTabSz="914217"/>
              <a:t>‹#›</a:t>
            </a:fld>
            <a:r>
              <a:rPr lang="id-ID" sz="1000" b="1" dirty="0">
                <a:solidFill>
                  <a:srgbClr val="FFFFFF"/>
                </a:solidFill>
                <a:latin typeface="Montserrat" charset="0"/>
                <a:ea typeface="Montserrat" charset="0"/>
                <a:cs typeface="Montserrat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391253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</p:sldLayoutIdLst>
  <p:hf hdr="0" ftr="0" dt="0"/>
  <p:txStyles>
    <p:titleStyle>
      <a:lvl1pPr algn="l" defTabSz="914172" rtl="0" eaLnBrk="1" latinLnBrk="0" hangingPunct="1">
        <a:lnSpc>
          <a:spcPct val="90000"/>
        </a:lnSpc>
        <a:spcBef>
          <a:spcPct val="0"/>
        </a:spcBef>
        <a:buNone/>
        <a:defRPr sz="43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172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86" indent="0" algn="l" defTabSz="9141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72" indent="0" algn="l" defTabSz="9141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57" indent="0" algn="l" defTabSz="9141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43" indent="0" algn="l" defTabSz="9141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972" indent="-228543" algn="l" defTabSz="9141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057" indent="-228543" algn="l" defTabSz="9141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143" indent="-228543" algn="l" defTabSz="9141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229" indent="-228543" algn="l" defTabSz="9141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86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72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57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43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29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14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600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686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tmp"/><Relationship Id="rId3" Type="http://schemas.openxmlformats.org/officeDocument/2006/relationships/image" Target="../media/image15.tmp"/><Relationship Id="rId7" Type="http://schemas.openxmlformats.org/officeDocument/2006/relationships/image" Target="../media/image19.tm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8.tmp"/><Relationship Id="rId5" Type="http://schemas.openxmlformats.org/officeDocument/2006/relationships/image" Target="../media/image17.tmp"/><Relationship Id="rId4" Type="http://schemas.openxmlformats.org/officeDocument/2006/relationships/image" Target="../media/image16.tmp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tmp"/><Relationship Id="rId3" Type="http://schemas.openxmlformats.org/officeDocument/2006/relationships/image" Target="../media/image15.tmp"/><Relationship Id="rId7" Type="http://schemas.openxmlformats.org/officeDocument/2006/relationships/image" Target="../media/image23.tm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2.tmp"/><Relationship Id="rId5" Type="http://schemas.openxmlformats.org/officeDocument/2006/relationships/image" Target="../media/image21.tmp"/><Relationship Id="rId4" Type="http://schemas.openxmlformats.org/officeDocument/2006/relationships/image" Target="../media/image17.tmp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tmp"/><Relationship Id="rId3" Type="http://schemas.openxmlformats.org/officeDocument/2006/relationships/image" Target="../media/image25.tmp"/><Relationship Id="rId7" Type="http://schemas.openxmlformats.org/officeDocument/2006/relationships/image" Target="../media/image29.tm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8.tmp"/><Relationship Id="rId5" Type="http://schemas.openxmlformats.org/officeDocument/2006/relationships/image" Target="../media/image27.tmp"/><Relationship Id="rId4" Type="http://schemas.openxmlformats.org/officeDocument/2006/relationships/image" Target="../media/image26.tm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tm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tm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tmp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tmp"/><Relationship Id="rId4" Type="http://schemas.openxmlformats.org/officeDocument/2006/relationships/image" Target="../media/image7.tm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m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m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1.tm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m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1.tmp"/><Relationship Id="rId4" Type="http://schemas.openxmlformats.org/officeDocument/2006/relationships/image" Target="../media/image13.tm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m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1.tmp"/><Relationship Id="rId4" Type="http://schemas.openxmlformats.org/officeDocument/2006/relationships/image" Target="../media/image13.tm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46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28472" y="171856"/>
            <a:ext cx="12192000" cy="6945683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Shape 31"/>
          <p:cNvSpPr txBox="1">
            <a:spLocks/>
          </p:cNvSpPr>
          <p:nvPr/>
        </p:nvSpPr>
        <p:spPr>
          <a:xfrm>
            <a:off x="2270889" y="5076419"/>
            <a:ext cx="7772400" cy="160972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ct val="0"/>
              </a:spcBef>
              <a:buClr>
                <a:srgbClr val="CCCCCC"/>
              </a:buClr>
              <a:buNone/>
            </a:pPr>
            <a:r>
              <a:rPr lang="en-US" altLang="en-US" sz="1800" b="1" dirty="0">
                <a:solidFill>
                  <a:srgbClr val="688948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PRESENTED BY</a:t>
            </a:r>
          </a:p>
          <a:p>
            <a:pPr marL="0" indent="0" algn="ctr">
              <a:lnSpc>
                <a:spcPct val="100000"/>
              </a:lnSpc>
              <a:spcBef>
                <a:spcPct val="0"/>
              </a:spcBef>
              <a:buClr>
                <a:srgbClr val="CCCCCC"/>
              </a:buClr>
              <a:buNone/>
            </a:pPr>
            <a:r>
              <a:rPr lang="en-US" altLang="en-US" sz="1800" b="1" dirty="0">
                <a:solidFill>
                  <a:srgbClr val="688948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Jim Purgerson, CCIM – Citizens Bank &amp; Trust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Clr>
                <a:srgbClr val="CCCCCC"/>
              </a:buClr>
            </a:pPr>
            <a:endParaRPr lang="en-US" altLang="en-US" sz="1400" b="1" dirty="0">
              <a:solidFill>
                <a:srgbClr val="688948"/>
              </a:solidFill>
              <a:latin typeface="Corbel" panose="020B0503020204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buClr>
                <a:srgbClr val="CCCCCC"/>
              </a:buClr>
            </a:pPr>
            <a:endParaRPr lang="en-US" altLang="en-US" sz="1400" b="1" dirty="0">
              <a:solidFill>
                <a:srgbClr val="688948"/>
              </a:solidFill>
              <a:latin typeface="Corbel" panose="020B0503020204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buClr>
                <a:srgbClr val="CCCCCC"/>
              </a:buClr>
            </a:pPr>
            <a:endParaRPr lang="en-US" altLang="en-US" sz="1400" b="1" dirty="0">
              <a:solidFill>
                <a:srgbClr val="688948"/>
              </a:solidFill>
              <a:latin typeface="Corbel" panose="020B0503020204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hape 32"/>
          <p:cNvSpPr txBox="1">
            <a:spLocks/>
          </p:cNvSpPr>
          <p:nvPr/>
        </p:nvSpPr>
        <p:spPr>
          <a:xfrm>
            <a:off x="2270888" y="3429000"/>
            <a:ext cx="7887716" cy="12271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buClr>
                <a:srgbClr val="FFFFFF"/>
              </a:buClr>
            </a:pPr>
            <a:r>
              <a:rPr lang="en-US" altLang="en-US" b="1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800000000000000" pitchFamily="50" charset="0"/>
                <a:cs typeface="Arial" panose="020B0604020202020204" pitchFamily="34" charset="0"/>
              </a:rPr>
              <a:t>FINANCE</a:t>
            </a:r>
          </a:p>
        </p:txBody>
      </p:sp>
      <p:sp>
        <p:nvSpPr>
          <p:cNvPr id="9" name="Rectangle 8"/>
          <p:cNvSpPr/>
          <p:nvPr/>
        </p:nvSpPr>
        <p:spPr>
          <a:xfrm>
            <a:off x="5599134" y="4843419"/>
            <a:ext cx="6592866" cy="45719"/>
          </a:xfrm>
          <a:prstGeom prst="rect">
            <a:avLst/>
          </a:prstGeom>
          <a:solidFill>
            <a:srgbClr val="87A4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CF55297-95CF-4395-A50A-9A5A11EA49D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71318" y="1002294"/>
            <a:ext cx="2686856" cy="2686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1473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482859" y="4033637"/>
            <a:ext cx="625928" cy="2824363"/>
          </a:xfrm>
          <a:prstGeom prst="rect">
            <a:avLst/>
          </a:prstGeom>
          <a:gradFill>
            <a:gsLst>
              <a:gs pos="54000">
                <a:srgbClr val="3E8BA4"/>
              </a:gs>
              <a:gs pos="100000">
                <a:srgbClr val="00A09C">
                  <a:alpha val="64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9D0C24B-9370-4ED2-918F-96FEE852DAF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31768" y="5349402"/>
            <a:ext cx="1508598" cy="150859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DC6184A-AED2-4CB8-8012-78C2993F262D}"/>
              </a:ext>
            </a:extLst>
          </p:cNvPr>
          <p:cNvSpPr txBox="1"/>
          <p:nvPr/>
        </p:nvSpPr>
        <p:spPr>
          <a:xfrm>
            <a:off x="557176" y="197867"/>
            <a:ext cx="10348949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ctr"/>
            <a:r>
              <a:rPr lang="en-US" sz="2400" b="1" u="none" strike="noStrike" dirty="0">
                <a:solidFill>
                  <a:schemeClr val="tx2"/>
                </a:solidFill>
                <a:effectLst/>
                <a:latin typeface="Montserrat" panose="00000800000000000000"/>
              </a:rPr>
              <a:t>Fixed Interest Rates – average interest rates offered on the following loan types </a:t>
            </a:r>
          </a:p>
          <a:p>
            <a:pPr algn="ctr" fontAlgn="ctr"/>
            <a:r>
              <a:rPr lang="en-US" sz="2000" b="1" i="1" u="none" strike="noStrike" dirty="0">
                <a:solidFill>
                  <a:schemeClr val="tx2"/>
                </a:solidFill>
                <a:effectLst/>
                <a:latin typeface="Montserrat" panose="00000800000000000000"/>
              </a:rPr>
              <a:t>(assuming moderate to high credit quality)</a:t>
            </a:r>
          </a:p>
          <a:p>
            <a:endParaRPr lang="en-US" b="1" dirty="0">
              <a:solidFill>
                <a:schemeClr val="accent3">
                  <a:lumMod val="75000"/>
                </a:schemeClr>
              </a:solidFill>
              <a:latin typeface="Montserrat" panose="0000080000000000000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64119B7-06D7-4AEC-8FA8-FFC9B6E2F566}"/>
              </a:ext>
            </a:extLst>
          </p:cNvPr>
          <p:cNvSpPr txBox="1"/>
          <p:nvPr/>
        </p:nvSpPr>
        <p:spPr>
          <a:xfrm>
            <a:off x="1820163" y="2208918"/>
            <a:ext cx="45649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70C0"/>
                </a:solidFill>
                <a:latin typeface="Lato Light"/>
              </a:rPr>
              <a:t>Owner Occupied - Five (5) Year fixed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B738D9D-3A75-4011-8D5A-F003D1C3A14E}"/>
              </a:ext>
            </a:extLst>
          </p:cNvPr>
          <p:cNvSpPr txBox="1"/>
          <p:nvPr/>
        </p:nvSpPr>
        <p:spPr>
          <a:xfrm>
            <a:off x="8337969" y="2282886"/>
            <a:ext cx="14122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Lato Light"/>
              </a:rPr>
              <a:t>4.61%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212D3EA-319B-4BCC-8B5C-70A1C8D8CD40}"/>
              </a:ext>
            </a:extLst>
          </p:cNvPr>
          <p:cNvSpPr txBox="1"/>
          <p:nvPr/>
        </p:nvSpPr>
        <p:spPr>
          <a:xfrm>
            <a:off x="1820163" y="4026473"/>
            <a:ext cx="50054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70C0"/>
                </a:solidFill>
                <a:latin typeface="Lato Light"/>
              </a:rPr>
              <a:t>Non-Owner Occupied - Five (5) Year Fixed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7628823-97D5-405A-8633-AC38B908F8BD}"/>
              </a:ext>
            </a:extLst>
          </p:cNvPr>
          <p:cNvSpPr txBox="1"/>
          <p:nvPr/>
        </p:nvSpPr>
        <p:spPr>
          <a:xfrm>
            <a:off x="8414169" y="4139855"/>
            <a:ext cx="14122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Lato Light"/>
              </a:rPr>
              <a:t>4.95%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B65F3BB-D1AD-4AC5-8477-FD159B2FC2EB}"/>
              </a:ext>
            </a:extLst>
          </p:cNvPr>
          <p:cNvSpPr txBox="1"/>
          <p:nvPr/>
        </p:nvSpPr>
        <p:spPr>
          <a:xfrm>
            <a:off x="1820163" y="2599929"/>
            <a:ext cx="49364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70C0"/>
                </a:solidFill>
                <a:latin typeface="Lato Light"/>
              </a:rPr>
              <a:t>Owner Occupied - Seven (7) Year fixed*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9A6EC46-5F98-4F15-8226-38453DA9E1A1}"/>
              </a:ext>
            </a:extLst>
          </p:cNvPr>
          <p:cNvSpPr txBox="1"/>
          <p:nvPr/>
        </p:nvSpPr>
        <p:spPr>
          <a:xfrm>
            <a:off x="8337969" y="2709812"/>
            <a:ext cx="14122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Lato Light"/>
              </a:rPr>
              <a:t>4.81%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331D67F-01D8-4546-ACA6-E71B642AFFF0}"/>
              </a:ext>
            </a:extLst>
          </p:cNvPr>
          <p:cNvSpPr txBox="1"/>
          <p:nvPr/>
        </p:nvSpPr>
        <p:spPr>
          <a:xfrm>
            <a:off x="1820163" y="4798245"/>
            <a:ext cx="52006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70C0"/>
                </a:solidFill>
                <a:latin typeface="Lato Light"/>
              </a:rPr>
              <a:t>Non-Owner Occupied - Ten (10) Year Fixed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E301A51-13D4-4A57-8D5F-8604A72A31AF}"/>
              </a:ext>
            </a:extLst>
          </p:cNvPr>
          <p:cNvSpPr txBox="1"/>
          <p:nvPr/>
        </p:nvSpPr>
        <p:spPr>
          <a:xfrm>
            <a:off x="8379701" y="4805325"/>
            <a:ext cx="137048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>
                <a:solidFill>
                  <a:schemeClr val="accent3">
                    <a:lumMod val="75000"/>
                  </a:schemeClr>
                </a:solidFill>
                <a:latin typeface="Lato Light"/>
              </a:rPr>
              <a:t>Majority of banks not offered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0F85E4E-072D-404B-8FE8-AC378ABF9740}"/>
              </a:ext>
            </a:extLst>
          </p:cNvPr>
          <p:cNvSpPr txBox="1"/>
          <p:nvPr/>
        </p:nvSpPr>
        <p:spPr>
          <a:xfrm>
            <a:off x="1820163" y="2985431"/>
            <a:ext cx="49364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70C0"/>
                </a:solidFill>
                <a:latin typeface="Lato Light"/>
              </a:rPr>
              <a:t>Owner Occupied - Ten (10) Year fixed*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F4FCB8F-8F17-4394-AC78-CBC4F28EE037}"/>
              </a:ext>
            </a:extLst>
          </p:cNvPr>
          <p:cNvSpPr txBox="1"/>
          <p:nvPr/>
        </p:nvSpPr>
        <p:spPr>
          <a:xfrm>
            <a:off x="8337969" y="3096795"/>
            <a:ext cx="14122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Lato Light"/>
              </a:rPr>
              <a:t>5.02%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AFFE2D5-EFDE-468A-B455-C9A1E6AAE1D4}"/>
              </a:ext>
            </a:extLst>
          </p:cNvPr>
          <p:cNvSpPr txBox="1"/>
          <p:nvPr/>
        </p:nvSpPr>
        <p:spPr>
          <a:xfrm>
            <a:off x="1820163" y="4353668"/>
            <a:ext cx="52709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70C0"/>
                </a:solidFill>
                <a:latin typeface="Lato Light"/>
              </a:rPr>
              <a:t>Non-Owner Occupied - Seven (7) Year Fixed*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5D7E334-581B-45A9-ACCD-8B6658E159D7}"/>
              </a:ext>
            </a:extLst>
          </p:cNvPr>
          <p:cNvSpPr txBox="1"/>
          <p:nvPr/>
        </p:nvSpPr>
        <p:spPr>
          <a:xfrm>
            <a:off x="8414169" y="4454447"/>
            <a:ext cx="14122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Lato Light"/>
              </a:rPr>
              <a:t>5.07%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62B609B-BBAF-4FE1-82B2-F20A897FF9EE}"/>
              </a:ext>
            </a:extLst>
          </p:cNvPr>
          <p:cNvSpPr txBox="1"/>
          <p:nvPr/>
        </p:nvSpPr>
        <p:spPr>
          <a:xfrm>
            <a:off x="9784657" y="2251004"/>
            <a:ext cx="14122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  <a:latin typeface="Lato Light"/>
              </a:rPr>
              <a:t>3.87%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2AB0499-1B10-4360-86A1-5CEC6F9E9A21}"/>
              </a:ext>
            </a:extLst>
          </p:cNvPr>
          <p:cNvSpPr txBox="1"/>
          <p:nvPr/>
        </p:nvSpPr>
        <p:spPr>
          <a:xfrm>
            <a:off x="9860857" y="4107973"/>
            <a:ext cx="14122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  <a:latin typeface="Lato Light"/>
              </a:rPr>
              <a:t>4.40%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713E0E2-2114-489E-8E01-A75D82AF984B}"/>
              </a:ext>
            </a:extLst>
          </p:cNvPr>
          <p:cNvSpPr txBox="1"/>
          <p:nvPr/>
        </p:nvSpPr>
        <p:spPr>
          <a:xfrm>
            <a:off x="9784657" y="2677930"/>
            <a:ext cx="14122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  <a:latin typeface="Lato Light"/>
              </a:rPr>
              <a:t>4.13%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35C3E49-9E73-465A-A8BE-CF0E10EAEFD0}"/>
              </a:ext>
            </a:extLst>
          </p:cNvPr>
          <p:cNvSpPr txBox="1"/>
          <p:nvPr/>
        </p:nvSpPr>
        <p:spPr>
          <a:xfrm>
            <a:off x="9784657" y="3064913"/>
            <a:ext cx="14122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  <a:latin typeface="Lato Light"/>
              </a:rPr>
              <a:t>4.34%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C0AAC9C-8C9E-4C76-A83B-FE5339A796A8}"/>
              </a:ext>
            </a:extLst>
          </p:cNvPr>
          <p:cNvSpPr txBox="1"/>
          <p:nvPr/>
        </p:nvSpPr>
        <p:spPr>
          <a:xfrm>
            <a:off x="9860857" y="4422565"/>
            <a:ext cx="14122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  <a:latin typeface="Lato Light"/>
              </a:rPr>
              <a:t>4.69%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31E3C58-BE1A-4DE8-8CA9-8667A2F8114D}"/>
              </a:ext>
            </a:extLst>
          </p:cNvPr>
          <p:cNvSpPr txBox="1"/>
          <p:nvPr/>
        </p:nvSpPr>
        <p:spPr>
          <a:xfrm>
            <a:off x="1820162" y="1875967"/>
            <a:ext cx="45649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70C0"/>
                </a:solidFill>
                <a:latin typeface="Lato Light"/>
              </a:rPr>
              <a:t>Owner Occupied - Three (3) Year fixed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30A5722-4A9A-409E-962B-C0B28023C59C}"/>
              </a:ext>
            </a:extLst>
          </p:cNvPr>
          <p:cNvSpPr txBox="1"/>
          <p:nvPr/>
        </p:nvSpPr>
        <p:spPr>
          <a:xfrm>
            <a:off x="1820162" y="3689183"/>
            <a:ext cx="50054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70C0"/>
                </a:solidFill>
                <a:latin typeface="Lato Light"/>
              </a:rPr>
              <a:t>Non-Owner Occupied - Three (3) Year fixed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283C21E-8D35-4DB3-8D71-C65B7E6495E7}"/>
              </a:ext>
            </a:extLst>
          </p:cNvPr>
          <p:cNvSpPr txBox="1"/>
          <p:nvPr/>
        </p:nvSpPr>
        <p:spPr>
          <a:xfrm>
            <a:off x="8379701" y="3805444"/>
            <a:ext cx="14122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Lato Light"/>
              </a:rPr>
              <a:t>4.65%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D138E373-9CDD-4A72-B15B-C248CA7A6B0D}"/>
              </a:ext>
            </a:extLst>
          </p:cNvPr>
          <p:cNvSpPr txBox="1"/>
          <p:nvPr/>
        </p:nvSpPr>
        <p:spPr>
          <a:xfrm>
            <a:off x="8337969" y="1931015"/>
            <a:ext cx="14122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Lato Light"/>
              </a:rPr>
              <a:t>4.37%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BDF368C-4832-4F7D-8D07-DA91A59FBA6E}"/>
              </a:ext>
            </a:extLst>
          </p:cNvPr>
          <p:cNvSpPr txBox="1"/>
          <p:nvPr/>
        </p:nvSpPr>
        <p:spPr>
          <a:xfrm>
            <a:off x="9792510" y="1971333"/>
            <a:ext cx="14122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1"/>
                </a:solidFill>
                <a:latin typeface="Lato Light"/>
              </a:rPr>
              <a:t>N/A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22BF7EA-3CAC-47CE-B5D6-ECBBFE0B7CE8}"/>
              </a:ext>
            </a:extLst>
          </p:cNvPr>
          <p:cNvSpPr txBox="1"/>
          <p:nvPr/>
        </p:nvSpPr>
        <p:spPr>
          <a:xfrm>
            <a:off x="9860857" y="3815845"/>
            <a:ext cx="14122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1"/>
                </a:solidFill>
                <a:latin typeface="Lato Light"/>
              </a:rPr>
              <a:t>N/A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638BFD3E-0A96-4E37-B4DE-77CF7E753D13}"/>
              </a:ext>
            </a:extLst>
          </p:cNvPr>
          <p:cNvSpPr txBox="1"/>
          <p:nvPr/>
        </p:nvSpPr>
        <p:spPr>
          <a:xfrm>
            <a:off x="9805523" y="4782670"/>
            <a:ext cx="137048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chemeClr val="accent1"/>
                </a:solidFill>
                <a:latin typeface="Lato Light"/>
              </a:rPr>
              <a:t>Majority of banks not offered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C2A32B8A-9B92-474E-AAF9-9E1F49CB3B91}"/>
              </a:ext>
            </a:extLst>
          </p:cNvPr>
          <p:cNvSpPr txBox="1"/>
          <p:nvPr/>
        </p:nvSpPr>
        <p:spPr>
          <a:xfrm>
            <a:off x="8345822" y="1630022"/>
            <a:ext cx="14122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  <a:highlight>
                  <a:srgbClr val="FFFF00"/>
                </a:highlight>
                <a:latin typeface="Lato Light"/>
              </a:rPr>
              <a:t>2022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33CBBE82-6D47-4765-A7D4-E64707BE9B4A}"/>
              </a:ext>
            </a:extLst>
          </p:cNvPr>
          <p:cNvSpPr txBox="1"/>
          <p:nvPr/>
        </p:nvSpPr>
        <p:spPr>
          <a:xfrm>
            <a:off x="9765895" y="1641427"/>
            <a:ext cx="14122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  <a:highlight>
                  <a:srgbClr val="FFFF00"/>
                </a:highlight>
                <a:latin typeface="Lato Light"/>
              </a:rPr>
              <a:t>2021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62DF7C95-7106-4E7B-BF2B-9D11F0C75ED7}"/>
              </a:ext>
            </a:extLst>
          </p:cNvPr>
          <p:cNvSpPr txBox="1"/>
          <p:nvPr/>
        </p:nvSpPr>
        <p:spPr>
          <a:xfrm>
            <a:off x="10831772" y="1980842"/>
            <a:ext cx="14122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  <a:latin typeface="Lato Light"/>
              </a:rPr>
              <a:t>+87%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AAF44744-B02B-4AC8-9240-32ED0B3B0CDA}"/>
              </a:ext>
            </a:extLst>
          </p:cNvPr>
          <p:cNvSpPr txBox="1"/>
          <p:nvPr/>
        </p:nvSpPr>
        <p:spPr>
          <a:xfrm>
            <a:off x="10849923" y="4075417"/>
            <a:ext cx="14122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  <a:latin typeface="Lato Light"/>
              </a:rPr>
              <a:t>+74%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76C73252-5F6D-40E2-934A-A554FED607D2}"/>
              </a:ext>
            </a:extLst>
          </p:cNvPr>
          <p:cNvSpPr txBox="1"/>
          <p:nvPr/>
        </p:nvSpPr>
        <p:spPr>
          <a:xfrm>
            <a:off x="10831772" y="2680777"/>
            <a:ext cx="14122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  <a:latin typeface="Lato Light"/>
              </a:rPr>
              <a:t>+72%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36F4D39A-3341-43F2-80F7-B2F0520E8002}"/>
              </a:ext>
            </a:extLst>
          </p:cNvPr>
          <p:cNvSpPr txBox="1"/>
          <p:nvPr/>
        </p:nvSpPr>
        <p:spPr>
          <a:xfrm>
            <a:off x="10831772" y="3067760"/>
            <a:ext cx="14122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  <a:latin typeface="Lato Light"/>
              </a:rPr>
              <a:t>+63%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CD5F7AB2-FC28-4986-8C00-7A9341945CE1}"/>
              </a:ext>
            </a:extLst>
          </p:cNvPr>
          <p:cNvSpPr txBox="1"/>
          <p:nvPr/>
        </p:nvSpPr>
        <p:spPr>
          <a:xfrm>
            <a:off x="10875936" y="4391651"/>
            <a:ext cx="14122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  <a:latin typeface="Lato Light"/>
              </a:rPr>
              <a:t>+71%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C751837A-46B6-42AC-BB37-8F7B4B8D23E5}"/>
              </a:ext>
            </a:extLst>
          </p:cNvPr>
          <p:cNvSpPr txBox="1"/>
          <p:nvPr/>
        </p:nvSpPr>
        <p:spPr>
          <a:xfrm>
            <a:off x="10662715" y="1482851"/>
            <a:ext cx="14122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  <a:highlight>
                  <a:srgbClr val="FFFF00"/>
                </a:highlight>
                <a:latin typeface="Lato Light"/>
              </a:rPr>
              <a:t>% Change</a:t>
            </a:r>
          </a:p>
          <a:p>
            <a:r>
              <a:rPr lang="en-US" sz="1600" b="1" dirty="0">
                <a:solidFill>
                  <a:srgbClr val="FF0000"/>
                </a:solidFill>
                <a:highlight>
                  <a:srgbClr val="FFFF00"/>
                </a:highlight>
                <a:latin typeface="Lato Light"/>
              </a:rPr>
              <a:t>2022 to 2024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9997650-EB0B-6960-EDC9-B9EE4D15A91C}"/>
              </a:ext>
            </a:extLst>
          </p:cNvPr>
          <p:cNvSpPr txBox="1"/>
          <p:nvPr/>
        </p:nvSpPr>
        <p:spPr>
          <a:xfrm>
            <a:off x="7097638" y="2260231"/>
            <a:ext cx="14122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  <a:latin typeface="Lato Light"/>
              </a:rPr>
              <a:t>8.29%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8820191-BA0A-709E-23F9-D722577542E3}"/>
              </a:ext>
            </a:extLst>
          </p:cNvPr>
          <p:cNvSpPr txBox="1"/>
          <p:nvPr/>
        </p:nvSpPr>
        <p:spPr>
          <a:xfrm>
            <a:off x="7173838" y="4117200"/>
            <a:ext cx="14122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  <a:latin typeface="Lato Light"/>
              </a:rPr>
              <a:t>8.68%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B7CD3F5-3674-FF0B-9BD8-2DBCF5FF0926}"/>
              </a:ext>
            </a:extLst>
          </p:cNvPr>
          <p:cNvSpPr txBox="1"/>
          <p:nvPr/>
        </p:nvSpPr>
        <p:spPr>
          <a:xfrm>
            <a:off x="7097638" y="2687157"/>
            <a:ext cx="14122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  <a:latin typeface="Lato Light"/>
              </a:rPr>
              <a:t>8.29%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F2734AB-BD36-B4A9-A9C3-CC1153925DA6}"/>
              </a:ext>
            </a:extLst>
          </p:cNvPr>
          <p:cNvSpPr txBox="1"/>
          <p:nvPr/>
        </p:nvSpPr>
        <p:spPr>
          <a:xfrm>
            <a:off x="7097638" y="3074139"/>
            <a:ext cx="12820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  <a:latin typeface="Lato Light"/>
              </a:rPr>
              <a:t>8.22%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E26156E-7EAF-4108-9375-68809F5C96C9}"/>
              </a:ext>
            </a:extLst>
          </p:cNvPr>
          <p:cNvSpPr txBox="1"/>
          <p:nvPr/>
        </p:nvSpPr>
        <p:spPr>
          <a:xfrm>
            <a:off x="7173838" y="4431792"/>
            <a:ext cx="14122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  <a:latin typeface="Lato Light"/>
              </a:rPr>
              <a:t>8.68%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6D14176-970A-F9D0-5243-16FCD993A9D2}"/>
              </a:ext>
            </a:extLst>
          </p:cNvPr>
          <p:cNvSpPr txBox="1"/>
          <p:nvPr/>
        </p:nvSpPr>
        <p:spPr>
          <a:xfrm>
            <a:off x="7139370" y="3782789"/>
            <a:ext cx="14122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  <a:latin typeface="Lato Light"/>
              </a:rPr>
              <a:t>8.60%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905D2A9-4471-3DA8-6A19-513BCC8B1252}"/>
              </a:ext>
            </a:extLst>
          </p:cNvPr>
          <p:cNvSpPr txBox="1"/>
          <p:nvPr/>
        </p:nvSpPr>
        <p:spPr>
          <a:xfrm>
            <a:off x="7097638" y="1908360"/>
            <a:ext cx="14122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  <a:latin typeface="Lato Light"/>
              </a:rPr>
              <a:t>8.21%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4BAB5818-7955-CF56-8CBF-79EBDBDB442E}"/>
              </a:ext>
            </a:extLst>
          </p:cNvPr>
          <p:cNvSpPr txBox="1"/>
          <p:nvPr/>
        </p:nvSpPr>
        <p:spPr>
          <a:xfrm>
            <a:off x="7105491" y="1607367"/>
            <a:ext cx="14122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  <a:highlight>
                  <a:srgbClr val="FFFF00"/>
                </a:highlight>
                <a:latin typeface="Lato Light"/>
              </a:rPr>
              <a:t>2024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F7F87CE7-5A08-5025-EBB6-630589C47D34}"/>
              </a:ext>
            </a:extLst>
          </p:cNvPr>
          <p:cNvSpPr txBox="1"/>
          <p:nvPr/>
        </p:nvSpPr>
        <p:spPr>
          <a:xfrm>
            <a:off x="7105491" y="4857604"/>
            <a:ext cx="137048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>
                <a:solidFill>
                  <a:srgbClr val="FF0000"/>
                </a:solidFill>
                <a:latin typeface="Lato Light"/>
              </a:rPr>
              <a:t>Majority of banks not offered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DF99AD09-55E2-077B-C954-6761D891D37A}"/>
              </a:ext>
            </a:extLst>
          </p:cNvPr>
          <p:cNvSpPr txBox="1"/>
          <p:nvPr/>
        </p:nvSpPr>
        <p:spPr>
          <a:xfrm>
            <a:off x="10831772" y="2330211"/>
            <a:ext cx="14122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  <a:latin typeface="Lato Light"/>
              </a:rPr>
              <a:t>+80%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EEA32CC4-F5E3-30AC-237A-E25C1444F0FD}"/>
              </a:ext>
            </a:extLst>
          </p:cNvPr>
          <p:cNvSpPr txBox="1"/>
          <p:nvPr/>
        </p:nvSpPr>
        <p:spPr>
          <a:xfrm>
            <a:off x="10849923" y="3757438"/>
            <a:ext cx="14122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  <a:latin typeface="Lato Light"/>
              </a:rPr>
              <a:t>+85%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29C2F2F5-4694-A109-FEDA-7B2DB9EF9129}"/>
              </a:ext>
            </a:extLst>
          </p:cNvPr>
          <p:cNvSpPr txBox="1"/>
          <p:nvPr/>
        </p:nvSpPr>
        <p:spPr>
          <a:xfrm>
            <a:off x="1820162" y="5552312"/>
            <a:ext cx="54779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>
                <a:solidFill>
                  <a:srgbClr val="0070C0"/>
                </a:solidFill>
                <a:latin typeface="Lato Light"/>
              </a:rPr>
              <a:t>* 7 and 10-year fixed: many tied to swap agreements with “exit fees”</a:t>
            </a:r>
          </a:p>
        </p:txBody>
      </p:sp>
    </p:spTree>
    <p:extLst>
      <p:ext uri="{BB962C8B-B14F-4D97-AF65-F5344CB8AC3E}">
        <p14:creationId xmlns:p14="http://schemas.microsoft.com/office/powerpoint/2010/main" val="720010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1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6" dur="500" fill="hold"/>
                                        <p:tgtEl>
                                          <p:spTgt spid="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7" dur="500" fill="hold"/>
                                        <p:tgtEl>
                                          <p:spTgt spid="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0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1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4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5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8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9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2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3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6" dur="500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7" dur="500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0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1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4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5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 build="allAtOnce"/>
      <p:bldP spid="17" grpId="0"/>
      <p:bldP spid="18" grpId="0"/>
      <p:bldP spid="19" grpId="0"/>
      <p:bldP spid="20" grpId="0" build="allAtOnce"/>
      <p:bldP spid="21" grpId="0"/>
      <p:bldP spid="22" grpId="0"/>
      <p:bldP spid="23" grpId="0"/>
      <p:bldP spid="24" grpId="0" build="allAtOnce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 build="allAtOnce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 build="p"/>
      <p:bldP spid="41" grpId="0" build="p"/>
      <p:bldP spid="42" grpId="0" build="p"/>
      <p:bldP spid="43" grpId="0" build="p"/>
      <p:bldP spid="44" grpId="0" build="p"/>
      <p:bldP spid="48" grpId="0" build="p"/>
      <p:bldP spid="2" grpId="0"/>
      <p:bldP spid="3" grpId="0"/>
      <p:bldP spid="4" grpId="0"/>
      <p:bldP spid="7" grpId="0"/>
      <p:bldP spid="8" grpId="0"/>
      <p:bldP spid="11" grpId="0"/>
      <p:bldP spid="13" grpId="0"/>
      <p:bldP spid="45" grpId="0"/>
      <p:bldP spid="47" grpId="0"/>
      <p:bldP spid="49" grpId="0" build="p"/>
      <p:bldP spid="50" grpId="0" build="p"/>
      <p:bldP spid="5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1308997" y="0"/>
            <a:ext cx="625928" cy="3093929"/>
          </a:xfrm>
          <a:prstGeom prst="rect">
            <a:avLst/>
          </a:prstGeom>
          <a:gradFill>
            <a:gsLst>
              <a:gs pos="54000">
                <a:srgbClr val="3E8BA4"/>
              </a:gs>
              <a:gs pos="100000">
                <a:srgbClr val="00A09C">
                  <a:alpha val="64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0" name="Rectangle 9"/>
          <p:cNvSpPr/>
          <p:nvPr/>
        </p:nvSpPr>
        <p:spPr>
          <a:xfrm>
            <a:off x="251634" y="4053906"/>
            <a:ext cx="625928" cy="2824363"/>
          </a:xfrm>
          <a:prstGeom prst="rect">
            <a:avLst/>
          </a:prstGeom>
          <a:gradFill>
            <a:gsLst>
              <a:gs pos="54000">
                <a:srgbClr val="3E8BA4"/>
              </a:gs>
              <a:gs pos="100000">
                <a:srgbClr val="00A09C">
                  <a:alpha val="64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4" name="Shape 32">
            <a:extLst>
              <a:ext uri="{FF2B5EF4-FFF2-40B4-BE49-F238E27FC236}">
                <a16:creationId xmlns:a16="http://schemas.microsoft.com/office/drawing/2014/main" id="{EC453D11-9AE0-4C51-BDC5-20495908D791}"/>
              </a:ext>
            </a:extLst>
          </p:cNvPr>
          <p:cNvSpPr txBox="1">
            <a:spLocks/>
          </p:cNvSpPr>
          <p:nvPr/>
        </p:nvSpPr>
        <p:spPr>
          <a:xfrm>
            <a:off x="982388" y="94698"/>
            <a:ext cx="9144000" cy="63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Clr>
                <a:srgbClr val="FFFFFF"/>
              </a:buClr>
            </a:pPr>
            <a:r>
              <a:rPr lang="en-US" altLang="en-US" sz="2800" b="1" spc="300" dirty="0">
                <a:solidFill>
                  <a:srgbClr val="44546A"/>
                </a:solidFill>
                <a:latin typeface="Montserrat" panose="00000800000000000000" pitchFamily="50" charset="0"/>
                <a:cs typeface="Arial" panose="020B0604020202020204" pitchFamily="34" charset="0"/>
              </a:rPr>
              <a:t>2019 VS 2024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9D0C24B-9370-4ED2-918F-96FEE852DAF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31768" y="5349402"/>
            <a:ext cx="1508598" cy="150859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DC6184A-AED2-4CB8-8012-78C2993F262D}"/>
              </a:ext>
            </a:extLst>
          </p:cNvPr>
          <p:cNvSpPr txBox="1"/>
          <p:nvPr/>
        </p:nvSpPr>
        <p:spPr>
          <a:xfrm>
            <a:off x="993075" y="671790"/>
            <a:ext cx="638304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spc="300" dirty="0">
                <a:solidFill>
                  <a:srgbClr val="000000"/>
                </a:solidFill>
                <a:latin typeface="Montserrat" panose="00000800000000000000"/>
              </a:rPr>
              <a:t>Effect of Rising Interest Rates</a:t>
            </a:r>
          </a:p>
          <a:p>
            <a:endParaRPr lang="en-US" b="1" i="1" dirty="0">
              <a:solidFill>
                <a:srgbClr val="0070C0"/>
              </a:solidFill>
              <a:latin typeface="Lato Light"/>
            </a:endParaRPr>
          </a:p>
        </p:txBody>
      </p:sp>
      <p:pic>
        <p:nvPicPr>
          <p:cNvPr id="7" name="Picture 6" descr="A yellow rectangle with white text&#10;&#10;Description automatically generated">
            <a:extLst>
              <a:ext uri="{FF2B5EF4-FFF2-40B4-BE49-F238E27FC236}">
                <a16:creationId xmlns:a16="http://schemas.microsoft.com/office/drawing/2014/main" id="{E1686F37-D023-E8D0-F73D-B249B6F303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425" y="3340558"/>
            <a:ext cx="1905672" cy="570000"/>
          </a:xfrm>
          <a:prstGeom prst="rect">
            <a:avLst/>
          </a:prstGeom>
        </p:spPr>
      </p:pic>
      <p:pic>
        <p:nvPicPr>
          <p:cNvPr id="16" name="Picture 15" descr="A table with a number of words&#10;&#10;Description automatically generated with medium confidence">
            <a:extLst>
              <a:ext uri="{FF2B5EF4-FFF2-40B4-BE49-F238E27FC236}">
                <a16:creationId xmlns:a16="http://schemas.microsoft.com/office/drawing/2014/main" id="{A0586578-71F4-4F79-FD4B-BDD0E5A9396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8636" y="4053906"/>
            <a:ext cx="4182323" cy="2290540"/>
          </a:xfrm>
          <a:prstGeom prst="rect">
            <a:avLst/>
          </a:prstGeom>
        </p:spPr>
      </p:pic>
      <p:pic>
        <p:nvPicPr>
          <p:cNvPr id="18" name="Picture 17" descr="A yellow rectangle with white text&#10;&#10;Description automatically generated">
            <a:extLst>
              <a:ext uri="{FF2B5EF4-FFF2-40B4-BE49-F238E27FC236}">
                <a16:creationId xmlns:a16="http://schemas.microsoft.com/office/drawing/2014/main" id="{C25E9136-538E-D061-0C34-8298B23F02E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3382" y="2509748"/>
            <a:ext cx="3486637" cy="590632"/>
          </a:xfrm>
          <a:prstGeom prst="rect">
            <a:avLst/>
          </a:prstGeom>
        </p:spPr>
      </p:pic>
      <p:pic>
        <p:nvPicPr>
          <p:cNvPr id="20" name="Picture 19" descr="A table with numbers and words&#10;&#10;Description automatically generated with medium confidence">
            <a:extLst>
              <a:ext uri="{FF2B5EF4-FFF2-40B4-BE49-F238E27FC236}">
                <a16:creationId xmlns:a16="http://schemas.microsoft.com/office/drawing/2014/main" id="{67E79714-1097-FC70-A60E-AD8D8220BB8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3382" y="3190504"/>
            <a:ext cx="4163006" cy="1705213"/>
          </a:xfrm>
          <a:prstGeom prst="rect">
            <a:avLst/>
          </a:prstGeom>
        </p:spPr>
      </p:pic>
      <p:pic>
        <p:nvPicPr>
          <p:cNvPr id="22" name="Picture 21" descr="A yellow rectangle with white text&#10;&#10;Description automatically generated">
            <a:extLst>
              <a:ext uri="{FF2B5EF4-FFF2-40B4-BE49-F238E27FC236}">
                <a16:creationId xmlns:a16="http://schemas.microsoft.com/office/drawing/2014/main" id="{C6A9BDC6-59EB-1964-F490-A26288916A0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360" y="1242999"/>
            <a:ext cx="2499306" cy="550694"/>
          </a:xfrm>
          <a:prstGeom prst="rect">
            <a:avLst/>
          </a:prstGeom>
        </p:spPr>
      </p:pic>
      <p:pic>
        <p:nvPicPr>
          <p:cNvPr id="24" name="Picture 23" descr="A white rectangular object with black lines&#10;&#10;Description automatically generated with medium confidence">
            <a:extLst>
              <a:ext uri="{FF2B5EF4-FFF2-40B4-BE49-F238E27FC236}">
                <a16:creationId xmlns:a16="http://schemas.microsoft.com/office/drawing/2014/main" id="{66393392-3569-127C-2B7B-BA6286E552A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906" y="1870603"/>
            <a:ext cx="4363059" cy="1257475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C9295294-D9C9-2709-B668-8BDF589A245C}"/>
              </a:ext>
            </a:extLst>
          </p:cNvPr>
          <p:cNvSpPr txBox="1"/>
          <p:nvPr/>
        </p:nvSpPr>
        <p:spPr>
          <a:xfrm>
            <a:off x="3497317" y="1295035"/>
            <a:ext cx="574923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spc="300" dirty="0">
                <a:solidFill>
                  <a:srgbClr val="FF0000"/>
                </a:solidFill>
                <a:latin typeface="Montserrat" panose="00000800000000000000"/>
              </a:rPr>
              <a:t>2019 ~ 5.00% Interest Rate</a:t>
            </a:r>
          </a:p>
          <a:p>
            <a:endParaRPr lang="en-US" b="1" i="1" dirty="0">
              <a:solidFill>
                <a:srgbClr val="0070C0"/>
              </a:solidFill>
              <a:latin typeface="Lato Light"/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36E09AD2-5DA1-A709-619D-E846B6CF47E2}"/>
              </a:ext>
            </a:extLst>
          </p:cNvPr>
          <p:cNvSpPr/>
          <p:nvPr/>
        </p:nvSpPr>
        <p:spPr>
          <a:xfrm>
            <a:off x="9569185" y="4595833"/>
            <a:ext cx="676369" cy="29988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FDC1E17A-072A-7EA6-8CF1-025A4D17D2CB}"/>
              </a:ext>
            </a:extLst>
          </p:cNvPr>
          <p:cNvCxnSpPr>
            <a:cxnSpLocks/>
          </p:cNvCxnSpPr>
          <p:nvPr/>
        </p:nvCxnSpPr>
        <p:spPr>
          <a:xfrm>
            <a:off x="4213597" y="2033699"/>
            <a:ext cx="360825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6FCA89CB-AB29-7544-A979-C438C5C0A338}"/>
              </a:ext>
            </a:extLst>
          </p:cNvPr>
          <p:cNvCxnSpPr>
            <a:cxnSpLocks/>
          </p:cNvCxnSpPr>
          <p:nvPr/>
        </p:nvCxnSpPr>
        <p:spPr>
          <a:xfrm>
            <a:off x="4213597" y="2509748"/>
            <a:ext cx="360825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1E09B1FA-EF95-C6D9-EB5F-3E14E10DA18E}"/>
              </a:ext>
            </a:extLst>
          </p:cNvPr>
          <p:cNvCxnSpPr>
            <a:cxnSpLocks/>
          </p:cNvCxnSpPr>
          <p:nvPr/>
        </p:nvCxnSpPr>
        <p:spPr>
          <a:xfrm>
            <a:off x="4243814" y="6209459"/>
            <a:ext cx="360825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D264D892-B3FD-CD80-7227-CF1035923291}"/>
              </a:ext>
            </a:extLst>
          </p:cNvPr>
          <p:cNvCxnSpPr>
            <a:cxnSpLocks/>
          </p:cNvCxnSpPr>
          <p:nvPr/>
        </p:nvCxnSpPr>
        <p:spPr>
          <a:xfrm>
            <a:off x="4251434" y="6003719"/>
            <a:ext cx="360825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2310F97D-C43E-670C-5A64-A20B705FAEC8}"/>
              </a:ext>
            </a:extLst>
          </p:cNvPr>
          <p:cNvCxnSpPr>
            <a:cxnSpLocks/>
          </p:cNvCxnSpPr>
          <p:nvPr/>
        </p:nvCxnSpPr>
        <p:spPr>
          <a:xfrm>
            <a:off x="9032927" y="4498568"/>
            <a:ext cx="360825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B886B305-2DDA-ECB5-125C-12385BFA6EC1}"/>
              </a:ext>
            </a:extLst>
          </p:cNvPr>
          <p:cNvCxnSpPr>
            <a:cxnSpLocks/>
          </p:cNvCxnSpPr>
          <p:nvPr/>
        </p:nvCxnSpPr>
        <p:spPr>
          <a:xfrm>
            <a:off x="9032927" y="3584168"/>
            <a:ext cx="360825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0239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1314438" y="0"/>
            <a:ext cx="625928" cy="3093929"/>
          </a:xfrm>
          <a:prstGeom prst="rect">
            <a:avLst/>
          </a:prstGeom>
          <a:gradFill>
            <a:gsLst>
              <a:gs pos="54000">
                <a:srgbClr val="3E8BA4"/>
              </a:gs>
              <a:gs pos="100000">
                <a:srgbClr val="00A09C">
                  <a:alpha val="64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0" name="Rectangle 9"/>
          <p:cNvSpPr/>
          <p:nvPr/>
        </p:nvSpPr>
        <p:spPr>
          <a:xfrm>
            <a:off x="199222" y="4033637"/>
            <a:ext cx="625928" cy="2824363"/>
          </a:xfrm>
          <a:prstGeom prst="rect">
            <a:avLst/>
          </a:prstGeom>
          <a:gradFill>
            <a:gsLst>
              <a:gs pos="54000">
                <a:srgbClr val="3E8BA4"/>
              </a:gs>
              <a:gs pos="100000">
                <a:srgbClr val="00A09C">
                  <a:alpha val="64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4" name="Shape 32">
            <a:extLst>
              <a:ext uri="{FF2B5EF4-FFF2-40B4-BE49-F238E27FC236}">
                <a16:creationId xmlns:a16="http://schemas.microsoft.com/office/drawing/2014/main" id="{EC453D11-9AE0-4C51-BDC5-20495908D791}"/>
              </a:ext>
            </a:extLst>
          </p:cNvPr>
          <p:cNvSpPr txBox="1">
            <a:spLocks/>
          </p:cNvSpPr>
          <p:nvPr/>
        </p:nvSpPr>
        <p:spPr>
          <a:xfrm>
            <a:off x="982388" y="94698"/>
            <a:ext cx="9144000" cy="63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Clr>
                <a:srgbClr val="FFFFFF"/>
              </a:buClr>
            </a:pPr>
            <a:r>
              <a:rPr lang="en-US" altLang="en-US" sz="2800" b="1" spc="300" dirty="0">
                <a:solidFill>
                  <a:srgbClr val="44546A"/>
                </a:solidFill>
                <a:latin typeface="Montserrat" panose="00000800000000000000" pitchFamily="50" charset="0"/>
                <a:cs typeface="Arial" panose="020B0604020202020204" pitchFamily="34" charset="0"/>
              </a:rPr>
              <a:t>2019 VS 2024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9D0C24B-9370-4ED2-918F-96FEE852DAF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31768" y="5349402"/>
            <a:ext cx="1508598" cy="150859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DC6184A-AED2-4CB8-8012-78C2993F262D}"/>
              </a:ext>
            </a:extLst>
          </p:cNvPr>
          <p:cNvSpPr txBox="1"/>
          <p:nvPr/>
        </p:nvSpPr>
        <p:spPr>
          <a:xfrm>
            <a:off x="993075" y="671790"/>
            <a:ext cx="638304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spc="300" dirty="0">
                <a:solidFill>
                  <a:srgbClr val="000000"/>
                </a:solidFill>
                <a:latin typeface="Montserrat" panose="00000800000000000000"/>
              </a:rPr>
              <a:t>Effect of Rising Interest Rates</a:t>
            </a:r>
          </a:p>
          <a:p>
            <a:endParaRPr lang="en-US" b="1" i="1" dirty="0">
              <a:solidFill>
                <a:srgbClr val="0070C0"/>
              </a:solidFill>
              <a:latin typeface="Lato Light"/>
            </a:endParaRPr>
          </a:p>
        </p:txBody>
      </p:sp>
      <p:pic>
        <p:nvPicPr>
          <p:cNvPr id="7" name="Picture 6" descr="A yellow rectangle with white text&#10;&#10;Description automatically generated">
            <a:extLst>
              <a:ext uri="{FF2B5EF4-FFF2-40B4-BE49-F238E27FC236}">
                <a16:creationId xmlns:a16="http://schemas.microsoft.com/office/drawing/2014/main" id="{E1686F37-D023-E8D0-F73D-B249B6F303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425" y="3340558"/>
            <a:ext cx="1905672" cy="570000"/>
          </a:xfrm>
          <a:prstGeom prst="rect">
            <a:avLst/>
          </a:prstGeom>
        </p:spPr>
      </p:pic>
      <p:pic>
        <p:nvPicPr>
          <p:cNvPr id="18" name="Picture 17" descr="A yellow rectangle with white text&#10;&#10;Description automatically generated">
            <a:extLst>
              <a:ext uri="{FF2B5EF4-FFF2-40B4-BE49-F238E27FC236}">
                <a16:creationId xmlns:a16="http://schemas.microsoft.com/office/drawing/2014/main" id="{C25E9136-538E-D061-0C34-8298B23F02E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9751" y="3330242"/>
            <a:ext cx="3486637" cy="590632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C9295294-D9C9-2709-B668-8BDF589A245C}"/>
              </a:ext>
            </a:extLst>
          </p:cNvPr>
          <p:cNvSpPr txBox="1"/>
          <p:nvPr/>
        </p:nvSpPr>
        <p:spPr>
          <a:xfrm>
            <a:off x="3866053" y="1414527"/>
            <a:ext cx="584196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spc="300" dirty="0">
                <a:solidFill>
                  <a:srgbClr val="FF0000"/>
                </a:solidFill>
                <a:latin typeface="Montserrat" panose="00000800000000000000"/>
              </a:rPr>
              <a:t>2024 ~ 8.68% Interest Rate</a:t>
            </a:r>
          </a:p>
          <a:p>
            <a:endParaRPr lang="en-US" b="1" i="1" dirty="0">
              <a:solidFill>
                <a:srgbClr val="0070C0"/>
              </a:solidFill>
              <a:latin typeface="Lato Light"/>
            </a:endParaRPr>
          </a:p>
        </p:txBody>
      </p:sp>
      <p:pic>
        <p:nvPicPr>
          <p:cNvPr id="3" name="Picture 2" descr="A yellow rectangle with white text&#10;&#10;Description automatically generated">
            <a:extLst>
              <a:ext uri="{FF2B5EF4-FFF2-40B4-BE49-F238E27FC236}">
                <a16:creationId xmlns:a16="http://schemas.microsoft.com/office/drawing/2014/main" id="{D5399CF8-1F3E-0A90-2FD1-4BC99DF986B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540" y="1385193"/>
            <a:ext cx="2773452" cy="57490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CEAF598-7F42-7113-DDAC-7CB2BE85355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669" y="2074378"/>
            <a:ext cx="5426768" cy="348072"/>
          </a:xfrm>
          <a:prstGeom prst="rect">
            <a:avLst/>
          </a:prstGeom>
        </p:spPr>
      </p:pic>
      <p:pic>
        <p:nvPicPr>
          <p:cNvPr id="15" name="Picture 14" descr="A table with a list of income and expenses&#10;&#10;Description automatically generated with medium confidence">
            <a:extLst>
              <a:ext uri="{FF2B5EF4-FFF2-40B4-BE49-F238E27FC236}">
                <a16:creationId xmlns:a16="http://schemas.microsoft.com/office/drawing/2014/main" id="{73609767-3DD2-0B1A-F507-6B7A53B79EF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7683" y="4033637"/>
            <a:ext cx="4848317" cy="264715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0AD750A-8397-0DDB-E25D-E7125010341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6660" y="4088047"/>
            <a:ext cx="4585200" cy="267236"/>
          </a:xfrm>
          <a:prstGeom prst="rect">
            <a:avLst/>
          </a:prstGeom>
        </p:spPr>
      </p:pic>
      <p:sp>
        <p:nvSpPr>
          <p:cNvPr id="21" name="Oval 20">
            <a:extLst>
              <a:ext uri="{FF2B5EF4-FFF2-40B4-BE49-F238E27FC236}">
                <a16:creationId xmlns:a16="http://schemas.microsoft.com/office/drawing/2014/main" id="{36CF8531-7B77-E2C5-36BD-DB25938214B8}"/>
              </a:ext>
            </a:extLst>
          </p:cNvPr>
          <p:cNvSpPr/>
          <p:nvPr/>
        </p:nvSpPr>
        <p:spPr>
          <a:xfrm>
            <a:off x="10670751" y="4071723"/>
            <a:ext cx="676369" cy="29988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2CD3F2E9-4428-2DED-5B43-4B79B40C0B49}"/>
              </a:ext>
            </a:extLst>
          </p:cNvPr>
          <p:cNvCxnSpPr/>
          <p:nvPr/>
        </p:nvCxnSpPr>
        <p:spPr>
          <a:xfrm>
            <a:off x="4650336" y="2256034"/>
            <a:ext cx="862804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708E7248-373C-89DE-0BD2-224FB3AB857F}"/>
              </a:ext>
            </a:extLst>
          </p:cNvPr>
          <p:cNvCxnSpPr>
            <a:cxnSpLocks/>
          </p:cNvCxnSpPr>
          <p:nvPr/>
        </p:nvCxnSpPr>
        <p:spPr>
          <a:xfrm>
            <a:off x="4802736" y="5753614"/>
            <a:ext cx="486878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396124B8-F85B-3E88-DB9B-99E7A74179FE}"/>
              </a:ext>
            </a:extLst>
          </p:cNvPr>
          <p:cNvCxnSpPr>
            <a:cxnSpLocks/>
          </p:cNvCxnSpPr>
          <p:nvPr/>
        </p:nvCxnSpPr>
        <p:spPr>
          <a:xfrm>
            <a:off x="4802736" y="6271774"/>
            <a:ext cx="486878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5344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1306892" y="0"/>
            <a:ext cx="625928" cy="3093929"/>
          </a:xfrm>
          <a:prstGeom prst="rect">
            <a:avLst/>
          </a:prstGeom>
          <a:gradFill>
            <a:gsLst>
              <a:gs pos="54000">
                <a:srgbClr val="3E8BA4"/>
              </a:gs>
              <a:gs pos="100000">
                <a:srgbClr val="00A09C">
                  <a:alpha val="64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0" name="Rectangle 9"/>
          <p:cNvSpPr/>
          <p:nvPr/>
        </p:nvSpPr>
        <p:spPr>
          <a:xfrm>
            <a:off x="244263" y="4033637"/>
            <a:ext cx="625928" cy="2824363"/>
          </a:xfrm>
          <a:prstGeom prst="rect">
            <a:avLst/>
          </a:prstGeom>
          <a:gradFill>
            <a:gsLst>
              <a:gs pos="54000">
                <a:srgbClr val="3E8BA4"/>
              </a:gs>
              <a:gs pos="100000">
                <a:srgbClr val="00A09C">
                  <a:alpha val="64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4" name="Shape 32">
            <a:extLst>
              <a:ext uri="{FF2B5EF4-FFF2-40B4-BE49-F238E27FC236}">
                <a16:creationId xmlns:a16="http://schemas.microsoft.com/office/drawing/2014/main" id="{EC453D11-9AE0-4C51-BDC5-20495908D791}"/>
              </a:ext>
            </a:extLst>
          </p:cNvPr>
          <p:cNvSpPr txBox="1">
            <a:spLocks/>
          </p:cNvSpPr>
          <p:nvPr/>
        </p:nvSpPr>
        <p:spPr>
          <a:xfrm>
            <a:off x="2042067" y="382213"/>
            <a:ext cx="9144000" cy="63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Clr>
                <a:srgbClr val="FFFFFF"/>
              </a:buClr>
            </a:pPr>
            <a:r>
              <a:rPr lang="en-US" altLang="en-US" sz="2800" b="1" spc="300" dirty="0">
                <a:solidFill>
                  <a:srgbClr val="44546A"/>
                </a:solidFill>
                <a:latin typeface="Montserrat" panose="00000800000000000000" pitchFamily="50" charset="0"/>
                <a:cs typeface="Arial" panose="020B0604020202020204" pitchFamily="34" charset="0"/>
              </a:rPr>
              <a:t>DEBT COVERAGE RATIOS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DC6184A-AED2-4CB8-8012-78C2993F262D}"/>
              </a:ext>
            </a:extLst>
          </p:cNvPr>
          <p:cNvSpPr txBox="1"/>
          <p:nvPr/>
        </p:nvSpPr>
        <p:spPr>
          <a:xfrm>
            <a:off x="2042067" y="983927"/>
            <a:ext cx="69464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spc="300" dirty="0">
                <a:solidFill>
                  <a:srgbClr val="000000"/>
                </a:solidFill>
                <a:latin typeface="Montserrat" panose="00000800000000000000"/>
              </a:rPr>
              <a:t>Typical debt coverage minimum based on property type</a:t>
            </a:r>
            <a:endParaRPr lang="en-US" b="1" i="1" dirty="0">
              <a:solidFill>
                <a:srgbClr val="0070C0"/>
              </a:solidFill>
              <a:latin typeface="Lato Ligh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9D0C24B-9370-4ED2-918F-96FEE852DAF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31768" y="5349402"/>
            <a:ext cx="1508598" cy="1508598"/>
          </a:xfrm>
          <a:prstGeom prst="rect">
            <a:avLst/>
          </a:prstGeom>
        </p:spPr>
      </p:pic>
      <p:pic>
        <p:nvPicPr>
          <p:cNvPr id="8" name="Picture 7" descr="A list of a home for sale&#10;&#10;Description automatically generated with medium confidence">
            <a:extLst>
              <a:ext uri="{FF2B5EF4-FFF2-40B4-BE49-F238E27FC236}">
                <a16:creationId xmlns:a16="http://schemas.microsoft.com/office/drawing/2014/main" id="{80B1C525-BBCD-9253-4521-F59BC5EA43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4580" y="1792273"/>
            <a:ext cx="5210902" cy="4010585"/>
          </a:xfrm>
          <a:prstGeom prst="rect">
            <a:avLst/>
          </a:prstGeom>
        </p:spPr>
      </p:pic>
      <p:pic>
        <p:nvPicPr>
          <p:cNvPr id="13" name="Picture 12" descr="A number of percents on a blue background&#10;&#10;Description automatically generated">
            <a:extLst>
              <a:ext uri="{FF2B5EF4-FFF2-40B4-BE49-F238E27FC236}">
                <a16:creationId xmlns:a16="http://schemas.microsoft.com/office/drawing/2014/main" id="{5AE53A63-853A-811E-E674-844828F0AFC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5482" y="1889645"/>
            <a:ext cx="888778" cy="3851369"/>
          </a:xfrm>
          <a:prstGeom prst="rect">
            <a:avLst/>
          </a:prstGeom>
        </p:spPr>
      </p:pic>
      <p:pic>
        <p:nvPicPr>
          <p:cNvPr id="15" name="Picture 14" descr="A blue and white rectangle with numbers and text&#10;&#10;Description automatically generated">
            <a:extLst>
              <a:ext uri="{FF2B5EF4-FFF2-40B4-BE49-F238E27FC236}">
                <a16:creationId xmlns:a16="http://schemas.microsoft.com/office/drawing/2014/main" id="{7C76A992-71E2-B2EB-ABC9-D4BC4A150F0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4260" y="1889645"/>
            <a:ext cx="855860" cy="3851369"/>
          </a:xfrm>
          <a:prstGeom prst="rect">
            <a:avLst/>
          </a:prstGeom>
        </p:spPr>
      </p:pic>
      <p:pic>
        <p:nvPicPr>
          <p:cNvPr id="17" name="Picture 16" descr="A blue rectangle with white numbers&#10;&#10;Description automatically generated">
            <a:extLst>
              <a:ext uri="{FF2B5EF4-FFF2-40B4-BE49-F238E27FC236}">
                <a16:creationId xmlns:a16="http://schemas.microsoft.com/office/drawing/2014/main" id="{0CFE0BEA-0E09-F1E6-A582-364B41E4259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4711" y="1889645"/>
            <a:ext cx="855860" cy="3888585"/>
          </a:xfrm>
          <a:prstGeom prst="rect">
            <a:avLst/>
          </a:prstGeom>
        </p:spPr>
      </p:pic>
      <p:pic>
        <p:nvPicPr>
          <p:cNvPr id="21" name="Picture 20" descr="A blue and white rectangular object with numbers&#10;&#10;Description automatically generated">
            <a:extLst>
              <a:ext uri="{FF2B5EF4-FFF2-40B4-BE49-F238E27FC236}">
                <a16:creationId xmlns:a16="http://schemas.microsoft.com/office/drawing/2014/main" id="{417BCB67-12F9-C21F-B40E-9395BCEE8D4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6259" y="1918577"/>
            <a:ext cx="832977" cy="3822437"/>
          </a:xfrm>
          <a:prstGeom prst="rect">
            <a:avLst/>
          </a:prstGeom>
        </p:spPr>
      </p:pic>
      <p:pic>
        <p:nvPicPr>
          <p:cNvPr id="23" name="Picture 22" descr="A blue and white rectangle with numbers&#10;&#10;Description automatically generated">
            <a:extLst>
              <a:ext uri="{FF2B5EF4-FFF2-40B4-BE49-F238E27FC236}">
                <a16:creationId xmlns:a16="http://schemas.microsoft.com/office/drawing/2014/main" id="{3FB30DAC-BD29-2AB1-368D-B4BED28C4DE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8106" y="1889645"/>
            <a:ext cx="831231" cy="3851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231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1008896" y="0"/>
            <a:ext cx="625928" cy="3093929"/>
          </a:xfrm>
          <a:prstGeom prst="rect">
            <a:avLst/>
          </a:prstGeom>
          <a:gradFill>
            <a:gsLst>
              <a:gs pos="54000">
                <a:srgbClr val="3E8BA4"/>
              </a:gs>
              <a:gs pos="100000">
                <a:srgbClr val="00A09C">
                  <a:alpha val="64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0" name="Rectangle 9"/>
          <p:cNvSpPr/>
          <p:nvPr/>
        </p:nvSpPr>
        <p:spPr>
          <a:xfrm>
            <a:off x="482859" y="4033637"/>
            <a:ext cx="625928" cy="2824363"/>
          </a:xfrm>
          <a:prstGeom prst="rect">
            <a:avLst/>
          </a:prstGeom>
          <a:gradFill>
            <a:gsLst>
              <a:gs pos="54000">
                <a:srgbClr val="3E8BA4"/>
              </a:gs>
              <a:gs pos="100000">
                <a:srgbClr val="00A09C">
                  <a:alpha val="64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9D0C24B-9370-4ED2-918F-96FEE852DAF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31768" y="5349402"/>
            <a:ext cx="1508598" cy="1508598"/>
          </a:xfrm>
          <a:prstGeom prst="rect">
            <a:avLst/>
          </a:prstGeom>
        </p:spPr>
      </p:pic>
      <p:sp>
        <p:nvSpPr>
          <p:cNvPr id="21" name="Shape 32">
            <a:extLst>
              <a:ext uri="{FF2B5EF4-FFF2-40B4-BE49-F238E27FC236}">
                <a16:creationId xmlns:a16="http://schemas.microsoft.com/office/drawing/2014/main" id="{453D62F2-0FB9-4219-8703-F3FD06C5CC1A}"/>
              </a:ext>
            </a:extLst>
          </p:cNvPr>
          <p:cNvSpPr txBox="1">
            <a:spLocks/>
          </p:cNvSpPr>
          <p:nvPr/>
        </p:nvSpPr>
        <p:spPr>
          <a:xfrm>
            <a:off x="2415120" y="76749"/>
            <a:ext cx="9144000" cy="63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Clr>
                <a:srgbClr val="FFFFFF"/>
              </a:buClr>
            </a:pPr>
            <a:r>
              <a:rPr lang="en-US" altLang="en-US" sz="2800" b="1" spc="300" dirty="0">
                <a:solidFill>
                  <a:srgbClr val="44546A"/>
                </a:solidFill>
                <a:latin typeface="Montserrat" panose="00000800000000000000" pitchFamily="50" charset="0"/>
                <a:cs typeface="Arial" panose="020B0604020202020204" pitchFamily="34" charset="0"/>
              </a:rPr>
              <a:t>HAZARD &amp; FLOOD INSURANCE</a:t>
            </a:r>
            <a:endParaRPr lang="en-US" altLang="en-US" sz="2800" b="1" i="1" spc="300" dirty="0">
              <a:solidFill>
                <a:srgbClr val="44546A"/>
              </a:solidFill>
              <a:latin typeface="Montserrat" panose="00000800000000000000" pitchFamily="50" charset="0"/>
              <a:cs typeface="Arial" panose="020B0604020202020204" pitchFamily="34" charset="0"/>
            </a:endParaRPr>
          </a:p>
        </p:txBody>
      </p:sp>
      <p:pic>
        <p:nvPicPr>
          <p:cNvPr id="8" name="Picture 7" descr="A yellow sign with black text&#10;&#10;Description automatically generated with medium confidence">
            <a:extLst>
              <a:ext uri="{FF2B5EF4-FFF2-40B4-BE49-F238E27FC236}">
                <a16:creationId xmlns:a16="http://schemas.microsoft.com/office/drawing/2014/main" id="{CFC5B636-6AD9-4AA4-B159-96A6D46ED676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1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5120" y="1035846"/>
            <a:ext cx="7731145" cy="599558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614811F-A674-4A57-A389-19315C089E20}"/>
              </a:ext>
            </a:extLst>
          </p:cNvPr>
          <p:cNvSpPr txBox="1"/>
          <p:nvPr/>
        </p:nvSpPr>
        <p:spPr>
          <a:xfrm>
            <a:off x="2578755" y="1217118"/>
            <a:ext cx="638304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spc="300" dirty="0">
                <a:solidFill>
                  <a:srgbClr val="000000"/>
                </a:solidFill>
                <a:latin typeface="Montserrat" panose="00000800000000000000"/>
              </a:rPr>
              <a:t>Increases in insurance costs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b="1" spc="300" dirty="0">
                <a:solidFill>
                  <a:srgbClr val="000000"/>
                </a:solidFill>
                <a:latin typeface="Montserrat" panose="00000800000000000000"/>
              </a:rPr>
              <a:t>Potential effect on: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000" b="1" spc="300" dirty="0">
                <a:solidFill>
                  <a:srgbClr val="000000"/>
                </a:solidFill>
                <a:latin typeface="Montserrat" panose="00000800000000000000"/>
              </a:rPr>
              <a:t>Net Operating Income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000" b="1" spc="300" dirty="0">
                <a:solidFill>
                  <a:srgbClr val="000000"/>
                </a:solidFill>
                <a:latin typeface="Montserrat" panose="00000800000000000000"/>
              </a:rPr>
              <a:t>Debt Coverage Ratios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000" b="1" spc="300" dirty="0">
                <a:solidFill>
                  <a:srgbClr val="000000"/>
                </a:solidFill>
                <a:latin typeface="Montserrat" panose="00000800000000000000"/>
              </a:rPr>
              <a:t>Property values</a:t>
            </a:r>
          </a:p>
          <a:p>
            <a:endParaRPr lang="en-US" sz="2000" b="1" spc="300" dirty="0">
              <a:solidFill>
                <a:srgbClr val="000000"/>
              </a:solidFill>
              <a:latin typeface="Montserrat" panose="0000080000000000000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3A71792-A320-48F0-8BDE-D98B407BA5C7}"/>
              </a:ext>
            </a:extLst>
          </p:cNvPr>
          <p:cNvSpPr txBox="1"/>
          <p:nvPr/>
        </p:nvSpPr>
        <p:spPr>
          <a:xfrm>
            <a:off x="2578755" y="3093929"/>
            <a:ext cx="703449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spc="300" dirty="0">
                <a:solidFill>
                  <a:srgbClr val="000000"/>
                </a:solidFill>
                <a:latin typeface="Montserrat" panose="00000800000000000000"/>
              </a:rPr>
              <a:t>Example: $10,000 premium – increase of 25% to $12,500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b="1" spc="300" dirty="0">
                <a:solidFill>
                  <a:srgbClr val="000000"/>
                </a:solidFill>
                <a:latin typeface="Montserrat" panose="00000800000000000000"/>
              </a:rPr>
              <a:t>$2,500 Increase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b="1" spc="300" dirty="0">
                <a:solidFill>
                  <a:srgbClr val="000000"/>
                </a:solidFill>
                <a:latin typeface="Montserrat" panose="00000800000000000000"/>
              </a:rPr>
              <a:t>8% Cap Rate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b="1" spc="300" dirty="0">
                <a:solidFill>
                  <a:srgbClr val="000000"/>
                </a:solidFill>
                <a:latin typeface="Montserrat" panose="00000800000000000000"/>
              </a:rPr>
              <a:t>$31,250 Decrease in Property Value</a:t>
            </a:r>
          </a:p>
          <a:p>
            <a:endParaRPr lang="en-US" sz="2000" b="1" spc="300" dirty="0">
              <a:solidFill>
                <a:srgbClr val="000000"/>
              </a:solidFill>
              <a:latin typeface="Montserrat" panose="0000080000000000000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79C17F0-B468-4F8A-9C96-96598731E771}"/>
              </a:ext>
            </a:extLst>
          </p:cNvPr>
          <p:cNvSpPr txBox="1"/>
          <p:nvPr/>
        </p:nvSpPr>
        <p:spPr>
          <a:xfrm>
            <a:off x="2721507" y="5743617"/>
            <a:ext cx="703449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u="sng" spc="300" dirty="0">
                <a:solidFill>
                  <a:srgbClr val="FF0000"/>
                </a:solidFill>
                <a:latin typeface="Montserrat" panose="00000800000000000000"/>
              </a:rPr>
              <a:t>89% of Banks polled say it will have an impact on underwriting </a:t>
            </a:r>
          </a:p>
          <a:p>
            <a:endParaRPr lang="en-US" sz="2000" b="1" spc="300" dirty="0">
              <a:solidFill>
                <a:srgbClr val="000000"/>
              </a:solidFill>
              <a:latin typeface="Montserrat" panose="00000800000000000000"/>
            </a:endParaRPr>
          </a:p>
        </p:txBody>
      </p:sp>
    </p:spTree>
    <p:extLst>
      <p:ext uri="{BB962C8B-B14F-4D97-AF65-F5344CB8AC3E}">
        <p14:creationId xmlns:p14="http://schemas.microsoft.com/office/powerpoint/2010/main" val="1194456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6" grpId="0"/>
      <p:bldP spid="1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1008896" y="0"/>
            <a:ext cx="625928" cy="3093929"/>
          </a:xfrm>
          <a:prstGeom prst="rect">
            <a:avLst/>
          </a:prstGeom>
          <a:gradFill>
            <a:gsLst>
              <a:gs pos="54000">
                <a:srgbClr val="3E8BA4"/>
              </a:gs>
              <a:gs pos="100000">
                <a:srgbClr val="00A09C">
                  <a:alpha val="64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0" name="Rectangle 9"/>
          <p:cNvSpPr/>
          <p:nvPr/>
        </p:nvSpPr>
        <p:spPr>
          <a:xfrm>
            <a:off x="482859" y="4033637"/>
            <a:ext cx="625928" cy="2824363"/>
          </a:xfrm>
          <a:prstGeom prst="rect">
            <a:avLst/>
          </a:prstGeom>
          <a:gradFill>
            <a:gsLst>
              <a:gs pos="54000">
                <a:srgbClr val="3E8BA4"/>
              </a:gs>
              <a:gs pos="100000">
                <a:srgbClr val="00A09C">
                  <a:alpha val="64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4" name="Shape 32">
            <a:extLst>
              <a:ext uri="{FF2B5EF4-FFF2-40B4-BE49-F238E27FC236}">
                <a16:creationId xmlns:a16="http://schemas.microsoft.com/office/drawing/2014/main" id="{EC453D11-9AE0-4C51-BDC5-20495908D791}"/>
              </a:ext>
            </a:extLst>
          </p:cNvPr>
          <p:cNvSpPr txBox="1">
            <a:spLocks/>
          </p:cNvSpPr>
          <p:nvPr/>
        </p:nvSpPr>
        <p:spPr>
          <a:xfrm>
            <a:off x="2042067" y="382213"/>
            <a:ext cx="9144000" cy="63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Clr>
                <a:srgbClr val="FFFFFF"/>
              </a:buClr>
            </a:pPr>
            <a:r>
              <a:rPr lang="en-US" altLang="en-US" sz="2800" b="1" spc="300" dirty="0">
                <a:solidFill>
                  <a:srgbClr val="44546A"/>
                </a:solidFill>
                <a:latin typeface="Montserrat" panose="00000800000000000000" pitchFamily="50" charset="0"/>
                <a:cs typeface="Arial" panose="020B0604020202020204" pitchFamily="34" charset="0"/>
              </a:rPr>
              <a:t>Rising CRE Delinquency Rates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9D0C24B-9370-4ED2-918F-96FEE852DAF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31768" y="5349402"/>
            <a:ext cx="1508598" cy="150859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4D72080-EC3D-7848-01BD-5FB63E342F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674" y="1593619"/>
            <a:ext cx="11155150" cy="3852199"/>
          </a:xfrm>
          <a:prstGeom prst="rect">
            <a:avLst/>
          </a:prstGeom>
        </p:spPr>
      </p:pic>
      <p:sp>
        <p:nvSpPr>
          <p:cNvPr id="7" name="Shape 32">
            <a:extLst>
              <a:ext uri="{FF2B5EF4-FFF2-40B4-BE49-F238E27FC236}">
                <a16:creationId xmlns:a16="http://schemas.microsoft.com/office/drawing/2014/main" id="{15E78074-7B8F-DAA1-0813-64097A546FBD}"/>
              </a:ext>
            </a:extLst>
          </p:cNvPr>
          <p:cNvSpPr txBox="1">
            <a:spLocks/>
          </p:cNvSpPr>
          <p:nvPr/>
        </p:nvSpPr>
        <p:spPr>
          <a:xfrm>
            <a:off x="1699923" y="1593619"/>
            <a:ext cx="9402186" cy="395003"/>
          </a:xfrm>
          <a:prstGeom prst="rect">
            <a:avLst/>
          </a:prstGeom>
          <a:solidFill>
            <a:srgbClr val="E1E9F0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Clr>
                <a:srgbClr val="FFFFFF"/>
              </a:buClr>
            </a:pPr>
            <a:r>
              <a:rPr lang="en-US" altLang="en-US" sz="1200" b="1" spc="300" dirty="0">
                <a:solidFill>
                  <a:srgbClr val="44546A"/>
                </a:solidFill>
                <a:latin typeface="Montserrat" panose="00000800000000000000" pitchFamily="50" charset="0"/>
                <a:cs typeface="Arial" panose="020B0604020202020204" pitchFamily="34" charset="0"/>
              </a:rPr>
              <a:t>National Delinquency Rate on Commercial Real Estate Loans</a:t>
            </a:r>
          </a:p>
          <a:p>
            <a:pPr>
              <a:buClr>
                <a:srgbClr val="FFFFFF"/>
              </a:buClr>
            </a:pPr>
            <a:r>
              <a:rPr lang="en-US" altLang="en-US" sz="1200" b="1" spc="300" dirty="0">
                <a:solidFill>
                  <a:srgbClr val="44546A"/>
                </a:solidFill>
                <a:latin typeface="Montserrat" panose="00000800000000000000" pitchFamily="50" charset="0"/>
                <a:cs typeface="Arial" panose="020B0604020202020204" pitchFamily="34" charset="0"/>
              </a:rPr>
              <a:t>(Excluding Farmland), All Commercial Banks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32A15E6-E1B1-B3C1-DB30-B1C588E282C5}"/>
              </a:ext>
            </a:extLst>
          </p:cNvPr>
          <p:cNvSpPr txBox="1"/>
          <p:nvPr/>
        </p:nvSpPr>
        <p:spPr>
          <a:xfrm>
            <a:off x="1309643" y="5530049"/>
            <a:ext cx="61230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aseline="0" dirty="0">
                <a:solidFill>
                  <a:schemeClr val="tx2"/>
                </a:solidFill>
              </a:rPr>
              <a:t>CRE delinquency rates are up 95% from Q3 2022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2978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1008896" y="0"/>
            <a:ext cx="625928" cy="3093929"/>
          </a:xfrm>
          <a:prstGeom prst="rect">
            <a:avLst/>
          </a:prstGeom>
          <a:gradFill>
            <a:gsLst>
              <a:gs pos="54000">
                <a:srgbClr val="3E8BA4"/>
              </a:gs>
              <a:gs pos="100000">
                <a:srgbClr val="00A09C">
                  <a:alpha val="64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0" name="Rectangle 9"/>
          <p:cNvSpPr/>
          <p:nvPr/>
        </p:nvSpPr>
        <p:spPr>
          <a:xfrm>
            <a:off x="482859" y="4033637"/>
            <a:ext cx="625928" cy="2824363"/>
          </a:xfrm>
          <a:prstGeom prst="rect">
            <a:avLst/>
          </a:prstGeom>
          <a:gradFill>
            <a:gsLst>
              <a:gs pos="54000">
                <a:srgbClr val="3E8BA4"/>
              </a:gs>
              <a:gs pos="100000">
                <a:srgbClr val="00A09C">
                  <a:alpha val="64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4" name="Shape 32">
            <a:extLst>
              <a:ext uri="{FF2B5EF4-FFF2-40B4-BE49-F238E27FC236}">
                <a16:creationId xmlns:a16="http://schemas.microsoft.com/office/drawing/2014/main" id="{EC453D11-9AE0-4C51-BDC5-20495908D791}"/>
              </a:ext>
            </a:extLst>
          </p:cNvPr>
          <p:cNvSpPr txBox="1">
            <a:spLocks/>
          </p:cNvSpPr>
          <p:nvPr/>
        </p:nvSpPr>
        <p:spPr>
          <a:xfrm>
            <a:off x="2042067" y="382213"/>
            <a:ext cx="9144000" cy="63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Clr>
                <a:srgbClr val="FFFFFF"/>
              </a:buClr>
            </a:pPr>
            <a:r>
              <a:rPr lang="en-US" altLang="en-US" sz="2800" b="1" spc="300" dirty="0">
                <a:solidFill>
                  <a:srgbClr val="44546A"/>
                </a:solidFill>
                <a:latin typeface="Montserrat" panose="00000800000000000000" pitchFamily="50" charset="0"/>
                <a:cs typeface="Arial" panose="020B0604020202020204" pitchFamily="34" charset="0"/>
              </a:rPr>
              <a:t>Rising CRE Delinquency Rates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9D0C24B-9370-4ED2-918F-96FEE852DAF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31768" y="5349402"/>
            <a:ext cx="1508598" cy="150859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132A15E6-E1B1-B3C1-DB30-B1C588E282C5}"/>
              </a:ext>
            </a:extLst>
          </p:cNvPr>
          <p:cNvSpPr txBox="1"/>
          <p:nvPr/>
        </p:nvSpPr>
        <p:spPr>
          <a:xfrm>
            <a:off x="1309642" y="5530049"/>
            <a:ext cx="881658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CRE delinquency</a:t>
            </a:r>
            <a:r>
              <a:rPr lang="en-US" baseline="0" dirty="0">
                <a:solidFill>
                  <a:schemeClr val="tx2"/>
                </a:solidFill>
              </a:rPr>
              <a:t> rates are still historically low (1.17% in Q4 2023 vs. 1.02% bottom in 2006, which was the lowest from 1991-2016)</a:t>
            </a:r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6" name="Picture 5" descr="A graph showing a line&#10;&#10;Description automatically generated">
            <a:extLst>
              <a:ext uri="{FF2B5EF4-FFF2-40B4-BE49-F238E27FC236}">
                <a16:creationId xmlns:a16="http://schemas.microsoft.com/office/drawing/2014/main" id="{81E59873-DB1E-06F1-CEE0-FB1FC8BC69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860" y="1654385"/>
            <a:ext cx="11151964" cy="3831566"/>
          </a:xfrm>
          <a:prstGeom prst="rect">
            <a:avLst/>
          </a:prstGeom>
        </p:spPr>
      </p:pic>
      <p:sp>
        <p:nvSpPr>
          <p:cNvPr id="7" name="Shape 32">
            <a:extLst>
              <a:ext uri="{FF2B5EF4-FFF2-40B4-BE49-F238E27FC236}">
                <a16:creationId xmlns:a16="http://schemas.microsoft.com/office/drawing/2014/main" id="{15E78074-7B8F-DAA1-0813-64097A546FBD}"/>
              </a:ext>
            </a:extLst>
          </p:cNvPr>
          <p:cNvSpPr txBox="1">
            <a:spLocks/>
          </p:cNvSpPr>
          <p:nvPr/>
        </p:nvSpPr>
        <p:spPr>
          <a:xfrm>
            <a:off x="1696929" y="1659457"/>
            <a:ext cx="9402186" cy="395003"/>
          </a:xfrm>
          <a:prstGeom prst="rect">
            <a:avLst/>
          </a:prstGeom>
          <a:solidFill>
            <a:srgbClr val="E1E9F0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Clr>
                <a:srgbClr val="FFFFFF"/>
              </a:buClr>
            </a:pPr>
            <a:r>
              <a:rPr lang="en-US" altLang="en-US" sz="1200" b="1" spc="300" dirty="0">
                <a:solidFill>
                  <a:srgbClr val="44546A"/>
                </a:solidFill>
                <a:latin typeface="Montserrat" panose="00000800000000000000" pitchFamily="50" charset="0"/>
                <a:cs typeface="Arial" panose="020B0604020202020204" pitchFamily="34" charset="0"/>
              </a:rPr>
              <a:t>National Delinquency Rate on Commercial Real Estate Loans</a:t>
            </a:r>
          </a:p>
          <a:p>
            <a:pPr>
              <a:buClr>
                <a:srgbClr val="FFFFFF"/>
              </a:buClr>
            </a:pPr>
            <a:r>
              <a:rPr lang="en-US" altLang="en-US" sz="1200" b="1" spc="300" dirty="0">
                <a:solidFill>
                  <a:srgbClr val="44546A"/>
                </a:solidFill>
                <a:latin typeface="Montserrat" panose="00000800000000000000" pitchFamily="50" charset="0"/>
                <a:cs typeface="Arial" panose="020B0604020202020204" pitchFamily="34" charset="0"/>
              </a:rPr>
              <a:t>(Excluding Farmland), All Commercial Banks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E19F135-061F-DBE0-C23D-0FBE32E49C0C}"/>
              </a:ext>
            </a:extLst>
          </p:cNvPr>
          <p:cNvSpPr txBox="1"/>
          <p:nvPr/>
        </p:nvSpPr>
        <p:spPr>
          <a:xfrm>
            <a:off x="2923310" y="863435"/>
            <a:ext cx="612370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rgbClr val="FFFFFF"/>
              </a:buClr>
            </a:pPr>
            <a:r>
              <a:rPr lang="en-US" altLang="en-US" sz="1800" b="1" spc="300" dirty="0">
                <a:solidFill>
                  <a:srgbClr val="44546A"/>
                </a:solidFill>
                <a:latin typeface="Montserrat" panose="00000800000000000000" pitchFamily="50" charset="0"/>
                <a:cs typeface="Arial" panose="020B0604020202020204" pitchFamily="34" charset="0"/>
              </a:rPr>
              <a:t>…are still </a:t>
            </a:r>
            <a:r>
              <a:rPr lang="en-US" altLang="en-US" sz="1800" b="1" u="sng" spc="300" dirty="0">
                <a:solidFill>
                  <a:srgbClr val="44546A"/>
                </a:solidFill>
                <a:latin typeface="Montserrat" panose="00000800000000000000" pitchFamily="50" charset="0"/>
                <a:cs typeface="Arial" panose="020B0604020202020204" pitchFamily="34" charset="0"/>
              </a:rPr>
              <a:t>much</a:t>
            </a:r>
            <a:r>
              <a:rPr lang="en-US" altLang="en-US" sz="1800" b="1" spc="300" dirty="0">
                <a:solidFill>
                  <a:srgbClr val="44546A"/>
                </a:solidFill>
                <a:latin typeface="Montserrat" panose="00000800000000000000" pitchFamily="50" charset="0"/>
                <a:cs typeface="Arial" panose="020B0604020202020204" pitchFamily="34" charset="0"/>
              </a:rPr>
              <a:t> better than almost all of 1991-2016</a:t>
            </a:r>
          </a:p>
        </p:txBody>
      </p:sp>
    </p:spTree>
    <p:extLst>
      <p:ext uri="{BB962C8B-B14F-4D97-AF65-F5344CB8AC3E}">
        <p14:creationId xmlns:p14="http://schemas.microsoft.com/office/powerpoint/2010/main" val="160485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7" grpId="0" animBg="1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1008896" y="0"/>
            <a:ext cx="625928" cy="3093929"/>
          </a:xfrm>
          <a:prstGeom prst="rect">
            <a:avLst/>
          </a:prstGeom>
          <a:gradFill>
            <a:gsLst>
              <a:gs pos="54000">
                <a:srgbClr val="3E8BA4"/>
              </a:gs>
              <a:gs pos="100000">
                <a:srgbClr val="00A09C">
                  <a:alpha val="64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0" name="Rectangle 9"/>
          <p:cNvSpPr/>
          <p:nvPr/>
        </p:nvSpPr>
        <p:spPr>
          <a:xfrm>
            <a:off x="482859" y="4033637"/>
            <a:ext cx="625928" cy="2824363"/>
          </a:xfrm>
          <a:prstGeom prst="rect">
            <a:avLst/>
          </a:prstGeom>
          <a:gradFill>
            <a:gsLst>
              <a:gs pos="54000">
                <a:srgbClr val="3E8BA4"/>
              </a:gs>
              <a:gs pos="100000">
                <a:srgbClr val="00A09C">
                  <a:alpha val="64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4" name="Shape 32">
            <a:extLst>
              <a:ext uri="{FF2B5EF4-FFF2-40B4-BE49-F238E27FC236}">
                <a16:creationId xmlns:a16="http://schemas.microsoft.com/office/drawing/2014/main" id="{EC453D11-9AE0-4C51-BDC5-20495908D791}"/>
              </a:ext>
            </a:extLst>
          </p:cNvPr>
          <p:cNvSpPr txBox="1">
            <a:spLocks/>
          </p:cNvSpPr>
          <p:nvPr/>
        </p:nvSpPr>
        <p:spPr>
          <a:xfrm>
            <a:off x="2042067" y="382213"/>
            <a:ext cx="9144000" cy="63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Clr>
                <a:srgbClr val="FFFFFF"/>
              </a:buClr>
            </a:pPr>
            <a:r>
              <a:rPr lang="en-US" altLang="en-US" sz="2800" b="1" spc="300" dirty="0">
                <a:solidFill>
                  <a:srgbClr val="44546A"/>
                </a:solidFill>
                <a:latin typeface="Montserrat" panose="00000800000000000000" pitchFamily="50" charset="0"/>
                <a:cs typeface="Arial" panose="020B0604020202020204" pitchFamily="34" charset="0"/>
              </a:rPr>
              <a:t>Rising CRE Delinquency Rates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9D0C24B-9370-4ED2-918F-96FEE852DAF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31768" y="5349402"/>
            <a:ext cx="1508598" cy="150859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E19F135-061F-DBE0-C23D-0FBE32E49C0C}"/>
              </a:ext>
            </a:extLst>
          </p:cNvPr>
          <p:cNvSpPr txBox="1"/>
          <p:nvPr/>
        </p:nvSpPr>
        <p:spPr>
          <a:xfrm>
            <a:off x="2923310" y="863435"/>
            <a:ext cx="612370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rgbClr val="FFFFFF"/>
              </a:buClr>
            </a:pPr>
            <a:r>
              <a:rPr lang="en-US" altLang="en-US" sz="1800" b="1" spc="300" dirty="0">
                <a:solidFill>
                  <a:srgbClr val="44546A"/>
                </a:solidFill>
                <a:latin typeface="Montserrat" panose="00000800000000000000" pitchFamily="50" charset="0"/>
                <a:cs typeface="Arial" panose="020B0604020202020204" pitchFamily="34" charset="0"/>
              </a:rPr>
              <a:t>…but office &amp; industrial property delinquencies are a concern</a:t>
            </a:r>
          </a:p>
        </p:txBody>
      </p:sp>
      <p:pic>
        <p:nvPicPr>
          <p:cNvPr id="3" name="Picture 2" descr="A graph of a number of people&#10;&#10;Description automatically generated with medium confidence">
            <a:extLst>
              <a:ext uri="{FF2B5EF4-FFF2-40B4-BE49-F238E27FC236}">
                <a16:creationId xmlns:a16="http://schemas.microsoft.com/office/drawing/2014/main" id="{6D216AA0-BAB0-126D-97B3-A32B60108D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7824" y="1594952"/>
            <a:ext cx="7744906" cy="4515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870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1008896" y="0"/>
            <a:ext cx="625928" cy="3093929"/>
          </a:xfrm>
          <a:prstGeom prst="rect">
            <a:avLst/>
          </a:prstGeom>
          <a:gradFill>
            <a:gsLst>
              <a:gs pos="54000">
                <a:srgbClr val="3E8BA4"/>
              </a:gs>
              <a:gs pos="100000">
                <a:srgbClr val="00A09C">
                  <a:alpha val="64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0" name="Rectangle 9"/>
          <p:cNvSpPr/>
          <p:nvPr/>
        </p:nvSpPr>
        <p:spPr>
          <a:xfrm>
            <a:off x="482859" y="4033637"/>
            <a:ext cx="625928" cy="2824363"/>
          </a:xfrm>
          <a:prstGeom prst="rect">
            <a:avLst/>
          </a:prstGeom>
          <a:gradFill>
            <a:gsLst>
              <a:gs pos="54000">
                <a:srgbClr val="3E8BA4"/>
              </a:gs>
              <a:gs pos="100000">
                <a:srgbClr val="00A09C">
                  <a:alpha val="64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4" name="Shape 32">
            <a:extLst>
              <a:ext uri="{FF2B5EF4-FFF2-40B4-BE49-F238E27FC236}">
                <a16:creationId xmlns:a16="http://schemas.microsoft.com/office/drawing/2014/main" id="{EC453D11-9AE0-4C51-BDC5-20495908D791}"/>
              </a:ext>
            </a:extLst>
          </p:cNvPr>
          <p:cNvSpPr txBox="1">
            <a:spLocks/>
          </p:cNvSpPr>
          <p:nvPr/>
        </p:nvSpPr>
        <p:spPr>
          <a:xfrm>
            <a:off x="2177860" y="69575"/>
            <a:ext cx="9144000" cy="8913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Clr>
                <a:srgbClr val="FFFFFF"/>
              </a:buClr>
            </a:pPr>
            <a:r>
              <a:rPr lang="en-US" altLang="en-US" sz="3200" b="1" spc="300" dirty="0">
                <a:solidFill>
                  <a:srgbClr val="44546A"/>
                </a:solidFill>
                <a:latin typeface="Montserrat" panose="00000800000000000000" pitchFamily="50" charset="0"/>
                <a:cs typeface="Arial" panose="020B0604020202020204" pitchFamily="34" charset="0"/>
              </a:rPr>
              <a:t>Hot Topics for Bank Regulators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9D0C24B-9370-4ED2-918F-96FEE852DAF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008896" y="5631365"/>
            <a:ext cx="1056724" cy="1245447"/>
          </a:xfrm>
          <a:prstGeom prst="rect">
            <a:avLst/>
          </a:prstGeom>
        </p:spPr>
      </p:pic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7260B07B-0741-4245-9875-D0A6FDAB92D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028" y="951564"/>
            <a:ext cx="2608781" cy="195658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D82D264-3B02-435D-B8E6-F8467655408D}"/>
              </a:ext>
            </a:extLst>
          </p:cNvPr>
          <p:cNvSpPr txBox="1"/>
          <p:nvPr/>
        </p:nvSpPr>
        <p:spPr>
          <a:xfrm>
            <a:off x="2540956" y="1228339"/>
            <a:ext cx="8036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b="1" spc="300" dirty="0">
                <a:solidFill>
                  <a:srgbClr val="000000"/>
                </a:solidFill>
                <a:latin typeface="Montserrat" panose="00000800000000000000"/>
              </a:rPr>
              <a:t>Rising Rates’ Impact on Debt Coverage Ratios (Stress Testing Loan Portfolio)</a:t>
            </a:r>
            <a:endParaRPr lang="en-US" sz="2000" i="1" spc="300" dirty="0">
              <a:solidFill>
                <a:srgbClr val="000000"/>
              </a:solidFill>
              <a:latin typeface="Montserrat" panose="0000080000000000000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39F2674-5FA7-429D-B9BC-E39A2B2F7BCE}"/>
              </a:ext>
            </a:extLst>
          </p:cNvPr>
          <p:cNvSpPr txBox="1"/>
          <p:nvPr/>
        </p:nvSpPr>
        <p:spPr>
          <a:xfrm>
            <a:off x="2540954" y="5301337"/>
            <a:ext cx="909386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b="1" spc="300" dirty="0">
                <a:solidFill>
                  <a:srgbClr val="000000"/>
                </a:solidFill>
                <a:latin typeface="Montserrat" panose="00000800000000000000"/>
              </a:rPr>
              <a:t>Lack of regulators(</a:t>
            </a:r>
            <a:r>
              <a:rPr lang="en-US" sz="2000" b="1" u="sng" spc="300" dirty="0">
                <a:solidFill>
                  <a:srgbClr val="000000"/>
                </a:solidFill>
                <a:latin typeface="Montserrat" panose="00000800000000000000"/>
              </a:rPr>
              <a:t>understaffed</a:t>
            </a:r>
            <a:r>
              <a:rPr lang="en-US" sz="2000" b="1" spc="300" dirty="0">
                <a:solidFill>
                  <a:srgbClr val="000000"/>
                </a:solidFill>
                <a:latin typeface="Montserrat" panose="00000800000000000000"/>
              </a:rPr>
              <a:t>)</a:t>
            </a:r>
          </a:p>
          <a:p>
            <a:r>
              <a:rPr lang="en-US" sz="2000" i="1" spc="300" dirty="0">
                <a:solidFill>
                  <a:srgbClr val="000000"/>
                </a:solidFill>
                <a:latin typeface="Montserrat" panose="00000800000000000000"/>
              </a:rPr>
              <a:t>	Exam teams from other states &amp; remote exams</a:t>
            </a:r>
          </a:p>
          <a:p>
            <a:r>
              <a:rPr lang="en-US" sz="2000" i="1" spc="300" dirty="0">
                <a:solidFill>
                  <a:srgbClr val="000000"/>
                </a:solidFill>
                <a:latin typeface="Montserrat" panose="00000800000000000000"/>
              </a:rPr>
              <a:t>	Lack of understanding of Louisiana markets</a:t>
            </a:r>
          </a:p>
          <a:p>
            <a:r>
              <a:rPr lang="en-US" sz="2000" i="1" spc="300" dirty="0">
                <a:solidFill>
                  <a:srgbClr val="000000"/>
                </a:solidFill>
                <a:latin typeface="Montserrat" panose="00000800000000000000"/>
              </a:rPr>
              <a:t>	Young, new, inexperienced examiners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12F9AF2-1288-425F-AE88-868A34A88CA1}"/>
              </a:ext>
            </a:extLst>
          </p:cNvPr>
          <p:cNvSpPr txBox="1"/>
          <p:nvPr/>
        </p:nvSpPr>
        <p:spPr>
          <a:xfrm>
            <a:off x="2540956" y="2013186"/>
            <a:ext cx="77393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b="1" spc="300" dirty="0">
                <a:solidFill>
                  <a:srgbClr val="000000"/>
                </a:solidFill>
                <a:latin typeface="Montserrat" panose="00000800000000000000"/>
              </a:rPr>
              <a:t>Increased Flood &amp; Hazard Insurance </a:t>
            </a:r>
          </a:p>
          <a:p>
            <a:r>
              <a:rPr lang="en-US" sz="2000" i="1" spc="300" dirty="0">
                <a:solidFill>
                  <a:srgbClr val="000000"/>
                </a:solidFill>
                <a:latin typeface="Montserrat" panose="00000800000000000000"/>
              </a:rPr>
              <a:t>	Compression of Debt Coverage Ratios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F8BE85C-2C2D-479D-B98C-FFD98F5D0EB4}"/>
              </a:ext>
            </a:extLst>
          </p:cNvPr>
          <p:cNvSpPr txBox="1"/>
          <p:nvPr/>
        </p:nvSpPr>
        <p:spPr>
          <a:xfrm>
            <a:off x="2540956" y="2710198"/>
            <a:ext cx="751744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b="1" spc="300" dirty="0">
                <a:solidFill>
                  <a:srgbClr val="000000"/>
                </a:solidFill>
                <a:latin typeface="Montserrat" panose="00000800000000000000"/>
              </a:rPr>
              <a:t> Appraised Values</a:t>
            </a:r>
          </a:p>
          <a:p>
            <a:r>
              <a:rPr lang="en-US" sz="2000" b="1" spc="300" dirty="0">
                <a:solidFill>
                  <a:srgbClr val="000000"/>
                </a:solidFill>
                <a:latin typeface="Montserrat" panose="00000800000000000000"/>
              </a:rPr>
              <a:t>	</a:t>
            </a:r>
            <a:r>
              <a:rPr lang="en-US" sz="2000" i="1" spc="300" dirty="0">
                <a:solidFill>
                  <a:srgbClr val="000000"/>
                </a:solidFill>
                <a:latin typeface="Montserrat" panose="00000800000000000000"/>
              </a:rPr>
              <a:t>Concerns that the appraised values 	won't keep up with the costs of 	properties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D1EF34A-E2D4-4A16-9031-FF10B8443D61}"/>
              </a:ext>
            </a:extLst>
          </p:cNvPr>
          <p:cNvSpPr txBox="1"/>
          <p:nvPr/>
        </p:nvSpPr>
        <p:spPr>
          <a:xfrm>
            <a:off x="2540955" y="4033637"/>
            <a:ext cx="832074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b="1" spc="300" dirty="0">
                <a:solidFill>
                  <a:srgbClr val="000000"/>
                </a:solidFill>
                <a:latin typeface="Montserrat" panose="00000800000000000000"/>
              </a:rPr>
              <a:t>Liquidity (i.e. Lending Capacity)</a:t>
            </a:r>
          </a:p>
          <a:p>
            <a:pPr lvl="1"/>
            <a:r>
              <a:rPr lang="en-US" sz="2000" i="1" spc="300" dirty="0">
                <a:solidFill>
                  <a:srgbClr val="000000"/>
                </a:solidFill>
                <a:latin typeface="Montserrat" panose="00000800000000000000"/>
              </a:rPr>
              <a:t>	72% of banks surveyed are requiring a 	deposit relationship along with a loan</a:t>
            </a:r>
            <a:endParaRPr lang="en-US" sz="2000" b="1" spc="300" dirty="0">
              <a:solidFill>
                <a:srgbClr val="000000"/>
              </a:solidFill>
              <a:latin typeface="Montserrat" panose="00000800000000000000"/>
            </a:endParaRPr>
          </a:p>
        </p:txBody>
      </p:sp>
      <p:pic>
        <p:nvPicPr>
          <p:cNvPr id="16" name="Picture 15" descr="A person in a suit and tie&#10;&#10;Description automatically generated">
            <a:extLst>
              <a:ext uri="{FF2B5EF4-FFF2-40B4-BE49-F238E27FC236}">
                <a16:creationId xmlns:a16="http://schemas.microsoft.com/office/drawing/2014/main" id="{C9568999-8AFF-D365-A705-A8249682573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3626" y="3093929"/>
            <a:ext cx="745805" cy="870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178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5" grpId="0"/>
      <p:bldP spid="12" grpId="0"/>
      <p:bldP spid="1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46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-87683"/>
            <a:ext cx="12192000" cy="6945683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hape 32"/>
          <p:cNvSpPr txBox="1">
            <a:spLocks/>
          </p:cNvSpPr>
          <p:nvPr/>
        </p:nvSpPr>
        <p:spPr>
          <a:xfrm>
            <a:off x="2365916" y="3561615"/>
            <a:ext cx="7887716" cy="12271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buClr>
                <a:srgbClr val="FFFFFF"/>
              </a:buClr>
            </a:pPr>
            <a:r>
              <a:rPr lang="en-US" altLang="en-US" sz="5400" b="1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800000000000000" pitchFamily="50" charset="0"/>
                <a:cs typeface="Arial" panose="020B0604020202020204" pitchFamily="34" charset="0"/>
              </a:rPr>
              <a:t>THANK YOU</a:t>
            </a:r>
          </a:p>
        </p:txBody>
      </p:sp>
      <p:sp>
        <p:nvSpPr>
          <p:cNvPr id="9" name="Rectangle 8"/>
          <p:cNvSpPr/>
          <p:nvPr/>
        </p:nvSpPr>
        <p:spPr>
          <a:xfrm>
            <a:off x="5599135" y="4879146"/>
            <a:ext cx="6592866" cy="45719"/>
          </a:xfrm>
          <a:prstGeom prst="rect">
            <a:avLst/>
          </a:prstGeom>
          <a:solidFill>
            <a:srgbClr val="87A4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hape 31"/>
          <p:cNvSpPr txBox="1">
            <a:spLocks/>
          </p:cNvSpPr>
          <p:nvPr/>
        </p:nvSpPr>
        <p:spPr>
          <a:xfrm>
            <a:off x="2209799" y="5241427"/>
            <a:ext cx="7772400" cy="160972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ct val="0"/>
              </a:spcBef>
              <a:buClr>
                <a:srgbClr val="CCCCCC"/>
              </a:buClr>
              <a:buNone/>
            </a:pPr>
            <a:endParaRPr lang="en-US" altLang="en-US" sz="1800" b="1" dirty="0">
              <a:solidFill>
                <a:srgbClr val="688948"/>
              </a:solidFill>
              <a:latin typeface="Corbel" panose="020B0503020204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buClr>
                <a:srgbClr val="CCCCCC"/>
              </a:buClr>
            </a:pPr>
            <a:endParaRPr lang="en-US" altLang="en-US" sz="1800" b="1" dirty="0">
              <a:solidFill>
                <a:srgbClr val="688948"/>
              </a:solidFill>
              <a:latin typeface="Corbel" panose="020B0503020204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84AAC57-D14E-4CA6-8432-18E5458AB4E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67436" y="1165626"/>
            <a:ext cx="2484675" cy="2484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6787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" t="25001" r="1117" b="46563"/>
          <a:stretch/>
        </p:blipFill>
        <p:spPr>
          <a:xfrm flipH="1">
            <a:off x="-8352" y="-37578"/>
            <a:ext cx="12200352" cy="6895578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-8352" y="0"/>
            <a:ext cx="12200352" cy="6879235"/>
          </a:xfrm>
          <a:prstGeom prst="rect">
            <a:avLst/>
          </a:prstGeom>
          <a:solidFill>
            <a:schemeClr val="bg1">
              <a:alpha val="7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Content Placeholder 3"/>
          <p:cNvSpPr txBox="1">
            <a:spLocks/>
          </p:cNvSpPr>
          <p:nvPr/>
        </p:nvSpPr>
        <p:spPr>
          <a:xfrm>
            <a:off x="760434" y="2177987"/>
            <a:ext cx="5143500" cy="3497264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800" b="1" dirty="0">
                <a:latin typeface="Lato Light" panose="020F0502020204030203"/>
                <a:cs typeface="Times New Roman" panose="02020603050405020304" pitchFamily="18" charset="0"/>
                <a:sym typeface="Arial"/>
                <a:rtl val="0"/>
              </a:rPr>
              <a:t>Jim Purgerson, CCIM </a:t>
            </a:r>
          </a:p>
          <a:p>
            <a:pPr marL="0" indent="0" algn="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800" i="1" dirty="0">
                <a:latin typeface="Lato Light" panose="020F0502020204030203"/>
                <a:cs typeface="Times New Roman" panose="02020603050405020304" pitchFamily="18" charset="0"/>
                <a:sym typeface="Arial"/>
                <a:rtl val="0"/>
              </a:rPr>
              <a:t>Trends Speaker</a:t>
            </a:r>
          </a:p>
          <a:p>
            <a:pPr marL="0" indent="0" algn="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800" i="1" dirty="0">
                <a:latin typeface="Lato Light" panose="020F0502020204030203"/>
                <a:cs typeface="Times New Roman" panose="02020603050405020304" pitchFamily="18" charset="0"/>
                <a:sym typeface="Arial"/>
                <a:rtl val="0"/>
              </a:rPr>
              <a:t>Citizens Bank &amp; Trust</a:t>
            </a:r>
          </a:p>
          <a:p>
            <a:pPr marL="0" indent="0" algn="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sz="1800" b="1" dirty="0">
              <a:latin typeface="Lato Light" panose="020F0502020204030203"/>
              <a:cs typeface="Times New Roman" panose="02020603050405020304" pitchFamily="18" charset="0"/>
              <a:sym typeface="Arial"/>
              <a:rtl val="0"/>
            </a:endParaRPr>
          </a:p>
          <a:p>
            <a:pPr marL="0" indent="0" algn="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800" b="1" dirty="0">
                <a:latin typeface="Lato Light" panose="020F0502020204030203"/>
                <a:cs typeface="Times New Roman" panose="02020603050405020304" pitchFamily="18" charset="0"/>
                <a:sym typeface="Arial"/>
                <a:rtl val="0"/>
              </a:rPr>
              <a:t>Brian S. Andrews, CMB</a:t>
            </a:r>
          </a:p>
          <a:p>
            <a:pPr marL="0" indent="0" algn="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800" i="1" dirty="0">
                <a:latin typeface="Lato Light" panose="020F0502020204030203"/>
                <a:cs typeface="Times New Roman" panose="02020603050405020304" pitchFamily="18" charset="0"/>
                <a:sym typeface="Arial"/>
                <a:rtl val="0"/>
              </a:rPr>
              <a:t>TRENDS Magazine Research </a:t>
            </a:r>
          </a:p>
          <a:p>
            <a:pPr marL="0" indent="0" algn="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800" i="1" dirty="0">
                <a:latin typeface="Lato Light" panose="020F0502020204030203"/>
                <a:cs typeface="Times New Roman" panose="02020603050405020304" pitchFamily="18" charset="0"/>
                <a:sym typeface="Arial"/>
                <a:rtl val="0"/>
              </a:rPr>
              <a:t>The Real Estate Research Institute </a:t>
            </a:r>
          </a:p>
          <a:p>
            <a:pPr marL="0" indent="0" algn="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800" i="1" dirty="0">
                <a:latin typeface="Lato Light" panose="020F0502020204030203"/>
                <a:cs typeface="Times New Roman" panose="02020603050405020304" pitchFamily="18" charset="0"/>
                <a:sym typeface="Arial"/>
                <a:rtl val="0"/>
              </a:rPr>
              <a:t>At LSU’s E. J. Ourso College of Business</a:t>
            </a:r>
          </a:p>
          <a:p>
            <a:pPr marL="0" indent="0" algn="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sz="1400" i="1" dirty="0">
              <a:solidFill>
                <a:schemeClr val="tx1">
                  <a:lumMod val="85000"/>
                  <a:lumOff val="15000"/>
                </a:schemeClr>
              </a:solidFill>
              <a:latin typeface="Lato Light" panose="020F0502020204030203"/>
              <a:cs typeface="Times New Roman" panose="02020603050405020304" pitchFamily="18" charset="0"/>
              <a:sym typeface="Arial"/>
              <a:rtl val="0"/>
            </a:endParaRPr>
          </a:p>
          <a:p>
            <a:pPr marL="0" lvl="0" indent="0" algn="r">
              <a:spcBef>
                <a:spcPts val="0"/>
              </a:spcBef>
              <a:buNone/>
              <a:defRPr/>
            </a:pPr>
            <a:endParaRPr lang="en-US" sz="1400" dirty="0">
              <a:solidFill>
                <a:prstClr val="black">
                  <a:lumMod val="85000"/>
                  <a:lumOff val="15000"/>
                </a:prstClr>
              </a:solidFill>
              <a:latin typeface="Lato Light" panose="020F0502020204030203"/>
              <a:cs typeface="Times New Roman" panose="02020603050405020304" pitchFamily="18" charset="0"/>
              <a:sym typeface="Arial"/>
              <a:rtl val="0"/>
            </a:endParaRPr>
          </a:p>
          <a:p>
            <a:pPr marL="0" lvl="0" indent="0" algn="r">
              <a:spcBef>
                <a:spcPts val="0"/>
              </a:spcBef>
              <a:buNone/>
              <a:defRPr/>
            </a:pPr>
            <a:endParaRPr lang="en-US" sz="900" i="1" dirty="0">
              <a:solidFill>
                <a:prstClr val="black">
                  <a:lumMod val="85000"/>
                  <a:lumOff val="15000"/>
                </a:prstClr>
              </a:solidFill>
              <a:latin typeface="Lato Light" panose="020F0502020204030203"/>
              <a:cs typeface="Times New Roman" panose="02020603050405020304" pitchFamily="18" charset="0"/>
              <a:sym typeface="Arial"/>
              <a:rtl val="0"/>
            </a:endParaRPr>
          </a:p>
          <a:p>
            <a:pPr marL="0" lvl="0" indent="0" algn="r">
              <a:spcBef>
                <a:spcPts val="0"/>
              </a:spcBef>
              <a:buNone/>
              <a:defRPr/>
            </a:pPr>
            <a:endParaRPr lang="en-US" sz="900" i="1" dirty="0">
              <a:solidFill>
                <a:prstClr val="black">
                  <a:lumMod val="85000"/>
                  <a:lumOff val="15000"/>
                </a:prstClr>
              </a:solidFill>
              <a:latin typeface="Lato Light" panose="020F0502020204030203"/>
              <a:cs typeface="Times New Roman" panose="02020603050405020304" pitchFamily="18" charset="0"/>
              <a:sym typeface="Arial"/>
              <a:rtl val="0"/>
            </a:endParaRPr>
          </a:p>
          <a:p>
            <a:pPr marL="0" indent="0" algn="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sz="1400" i="1" dirty="0">
              <a:solidFill>
                <a:schemeClr val="tx1">
                  <a:lumMod val="85000"/>
                  <a:lumOff val="15000"/>
                </a:schemeClr>
              </a:solidFill>
              <a:latin typeface="Lato Light" panose="020F0502020204030203"/>
              <a:cs typeface="Times New Roman" panose="02020603050405020304" pitchFamily="18" charset="0"/>
              <a:sym typeface="Arial"/>
              <a:rtl val="0"/>
            </a:endParaRPr>
          </a:p>
          <a:p>
            <a:pPr marL="0" indent="0" algn="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sz="1400" dirty="0">
              <a:solidFill>
                <a:schemeClr val="tx1">
                  <a:lumMod val="85000"/>
                  <a:lumOff val="15000"/>
                </a:schemeClr>
              </a:solidFill>
              <a:latin typeface="Lato Light" panose="020F0502020204030203"/>
              <a:cs typeface="Times New Roman" panose="02020603050405020304" pitchFamily="18" charset="0"/>
              <a:sym typeface="Arial"/>
              <a:rtl val="0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6672720" y="2177987"/>
            <a:ext cx="4152900" cy="3693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1800" b="1" dirty="0">
                <a:solidFill>
                  <a:schemeClr val="tx1"/>
                </a:solidFill>
                <a:latin typeface="Lato Light" panose="020F0502020204030203"/>
                <a:cs typeface="Times New Roman" panose="02020603050405020304" pitchFamily="18" charset="0"/>
              </a:rPr>
              <a:t>David Miller</a:t>
            </a:r>
          </a:p>
          <a:p>
            <a:pPr eaLnBrk="1" hangingPunct="1">
              <a:defRPr/>
            </a:pPr>
            <a:r>
              <a:rPr lang="en-US" altLang="en-US" sz="1800" i="1" dirty="0">
                <a:solidFill>
                  <a:schemeClr val="tx1"/>
                </a:solidFill>
                <a:latin typeface="Lato Light" panose="020F0502020204030203"/>
                <a:cs typeface="Times New Roman" panose="02020603050405020304" pitchFamily="18" charset="0"/>
              </a:rPr>
              <a:t>Citizens Bank &amp; Trust</a:t>
            </a:r>
            <a:endParaRPr lang="en-US" altLang="en-US" sz="1800" b="1" dirty="0">
              <a:solidFill>
                <a:schemeClr val="tx1"/>
              </a:solidFill>
              <a:latin typeface="Lato Light" panose="020F0502020204030203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endParaRPr lang="en-US" altLang="en-US" sz="1800" b="1" dirty="0">
              <a:solidFill>
                <a:schemeClr val="tx1"/>
              </a:solidFill>
              <a:latin typeface="Lato Light" panose="020F0502020204030203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en-US" altLang="en-US" sz="1800" b="1" dirty="0">
                <a:solidFill>
                  <a:schemeClr val="tx1"/>
                </a:solidFill>
                <a:latin typeface="Lato Light" panose="020F0502020204030203"/>
                <a:cs typeface="Times New Roman" panose="02020603050405020304" pitchFamily="18" charset="0"/>
              </a:rPr>
              <a:t>Jake Vascocu</a:t>
            </a:r>
          </a:p>
          <a:p>
            <a:pPr eaLnBrk="1" hangingPunct="1">
              <a:defRPr/>
            </a:pPr>
            <a:r>
              <a:rPr lang="en-US" altLang="en-US" sz="1800" i="1" dirty="0">
                <a:solidFill>
                  <a:schemeClr val="tx1"/>
                </a:solidFill>
                <a:latin typeface="Lato Light" panose="020F0502020204030203"/>
                <a:cs typeface="Times New Roman" panose="02020603050405020304" pitchFamily="18" charset="0"/>
              </a:rPr>
              <a:t>Bank of St. Francisville</a:t>
            </a:r>
          </a:p>
          <a:p>
            <a:pPr>
              <a:defRPr/>
            </a:pPr>
            <a:endParaRPr lang="en-US" altLang="en-US" sz="1800" b="1" dirty="0">
              <a:solidFill>
                <a:schemeClr val="tx1"/>
              </a:solidFill>
              <a:latin typeface="Lato Light" panose="020F0502020204030203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altLang="en-US" sz="1800" b="1" dirty="0">
                <a:solidFill>
                  <a:schemeClr val="tx1"/>
                </a:solidFill>
                <a:latin typeface="Lato Light" panose="020F0502020204030203"/>
                <a:cs typeface="Times New Roman" panose="02020603050405020304" pitchFamily="18" charset="0"/>
              </a:rPr>
              <a:t>T. Jefferson Fair</a:t>
            </a:r>
          </a:p>
          <a:p>
            <a:pPr>
              <a:defRPr/>
            </a:pPr>
            <a:r>
              <a:rPr lang="en-US" altLang="en-US" sz="1800" i="1" dirty="0">
                <a:solidFill>
                  <a:schemeClr val="tx1"/>
                </a:solidFill>
                <a:latin typeface="Lato Light" panose="020F0502020204030203"/>
                <a:cs typeface="Times New Roman" panose="02020603050405020304" pitchFamily="18" charset="0"/>
              </a:rPr>
              <a:t>American Planning Corporation</a:t>
            </a:r>
          </a:p>
          <a:p>
            <a:pPr>
              <a:defRPr/>
            </a:pPr>
            <a:endParaRPr lang="en-US" altLang="en-US" sz="1600" i="1" dirty="0">
              <a:solidFill>
                <a:schemeClr val="tx1"/>
              </a:solidFill>
              <a:latin typeface="Lato Light" panose="020F0502020204030203"/>
              <a:cs typeface="Times New Roman" panose="02020603050405020304" pitchFamily="18" charset="0"/>
            </a:endParaRPr>
          </a:p>
          <a:p>
            <a:pPr>
              <a:defRPr/>
            </a:pPr>
            <a:endParaRPr lang="en-US" altLang="en-US" sz="1600" i="1" dirty="0">
              <a:solidFill>
                <a:schemeClr val="tx1"/>
              </a:solidFill>
              <a:latin typeface="Lato Light" panose="020F0502020204030203"/>
              <a:cs typeface="Times New Roman" panose="02020603050405020304" pitchFamily="18" charset="0"/>
            </a:endParaRPr>
          </a:p>
          <a:p>
            <a:pPr>
              <a:defRPr/>
            </a:pPr>
            <a:endParaRPr lang="en-US" altLang="en-US" sz="1600" i="1" dirty="0">
              <a:solidFill>
                <a:schemeClr val="tx1">
                  <a:lumMod val="85000"/>
                  <a:lumOff val="15000"/>
                </a:schemeClr>
              </a:solidFill>
              <a:latin typeface="Lato Light" panose="020F0502020204030203"/>
              <a:cs typeface="Times New Roman" panose="02020603050405020304" pitchFamily="18" charset="0"/>
            </a:endParaRPr>
          </a:p>
          <a:p>
            <a:pPr>
              <a:defRPr/>
            </a:pPr>
            <a:endParaRPr lang="en-US" altLang="en-US" i="1" dirty="0">
              <a:solidFill>
                <a:schemeClr val="tx1">
                  <a:lumMod val="85000"/>
                  <a:lumOff val="15000"/>
                </a:schemeClr>
              </a:solidFill>
              <a:latin typeface="Lato Light" panose="020F0502020204030203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endParaRPr lang="en-US" altLang="en-US" b="1" i="1" dirty="0">
              <a:solidFill>
                <a:schemeClr val="tx1">
                  <a:lumMod val="85000"/>
                  <a:lumOff val="15000"/>
                </a:schemeClr>
              </a:solidFill>
              <a:latin typeface="Lato Light" panose="020F0502020204030203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endParaRPr lang="en-US" altLang="en-US" dirty="0">
              <a:solidFill>
                <a:schemeClr val="tx1">
                  <a:lumMod val="85000"/>
                  <a:lumOff val="15000"/>
                </a:schemeClr>
              </a:solidFill>
              <a:latin typeface="Lato Light" panose="020F0502020204030203"/>
              <a:cs typeface="Times New Roman" panose="02020603050405020304" pitchFamily="18" charset="0"/>
            </a:endParaRPr>
          </a:p>
        </p:txBody>
      </p:sp>
      <p:sp>
        <p:nvSpPr>
          <p:cNvPr id="6" name="Shape 32"/>
          <p:cNvSpPr txBox="1">
            <a:spLocks/>
          </p:cNvSpPr>
          <p:nvPr/>
        </p:nvSpPr>
        <p:spPr>
          <a:xfrm>
            <a:off x="2377020" y="353759"/>
            <a:ext cx="9144000" cy="63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Clr>
                <a:srgbClr val="FFFFFF"/>
              </a:buClr>
            </a:pPr>
            <a:r>
              <a:rPr lang="en-US" altLang="en-US" sz="2800" b="1" spc="300" dirty="0">
                <a:solidFill>
                  <a:srgbClr val="44546A"/>
                </a:solidFill>
                <a:latin typeface="Montserrat" panose="00000800000000000000" pitchFamily="50" charset="0"/>
                <a:cs typeface="Arial" panose="020B0604020202020204" pitchFamily="34" charset="0"/>
              </a:rPr>
              <a:t>FINANCE COMMITTEE MEMBERS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232326" y="1265129"/>
            <a:ext cx="45719" cy="4559474"/>
          </a:xfrm>
          <a:prstGeom prst="rect">
            <a:avLst/>
          </a:prstGeom>
          <a:solidFill>
            <a:srgbClr val="87A4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BC300CE-DC85-4D36-8E85-307E9C5DF3C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31768" y="5349402"/>
            <a:ext cx="1508598" cy="1508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3405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1008896" y="0"/>
            <a:ext cx="625928" cy="3093929"/>
          </a:xfrm>
          <a:prstGeom prst="rect">
            <a:avLst/>
          </a:prstGeom>
          <a:gradFill>
            <a:gsLst>
              <a:gs pos="54000">
                <a:srgbClr val="3E8BA4"/>
              </a:gs>
              <a:gs pos="100000">
                <a:srgbClr val="00A09C">
                  <a:alpha val="64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0" name="Rectangle 9"/>
          <p:cNvSpPr/>
          <p:nvPr/>
        </p:nvSpPr>
        <p:spPr>
          <a:xfrm>
            <a:off x="482859" y="4033637"/>
            <a:ext cx="625928" cy="2824363"/>
          </a:xfrm>
          <a:prstGeom prst="rect">
            <a:avLst/>
          </a:prstGeom>
          <a:gradFill>
            <a:gsLst>
              <a:gs pos="54000">
                <a:srgbClr val="3E8BA4"/>
              </a:gs>
              <a:gs pos="100000">
                <a:srgbClr val="00A09C">
                  <a:alpha val="64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4" name="Shape 32">
            <a:extLst>
              <a:ext uri="{FF2B5EF4-FFF2-40B4-BE49-F238E27FC236}">
                <a16:creationId xmlns:a16="http://schemas.microsoft.com/office/drawing/2014/main" id="{EC453D11-9AE0-4C51-BDC5-20495908D791}"/>
              </a:ext>
            </a:extLst>
          </p:cNvPr>
          <p:cNvSpPr txBox="1">
            <a:spLocks/>
          </p:cNvSpPr>
          <p:nvPr/>
        </p:nvSpPr>
        <p:spPr>
          <a:xfrm>
            <a:off x="2377020" y="353759"/>
            <a:ext cx="9144000" cy="63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Clr>
                <a:srgbClr val="FFFFFF"/>
              </a:buClr>
            </a:pPr>
            <a:r>
              <a:rPr lang="en-US" altLang="en-US" sz="3200" b="1" spc="300" dirty="0">
                <a:solidFill>
                  <a:srgbClr val="44546A"/>
                </a:solidFill>
                <a:latin typeface="Montserrat" panose="00000800000000000000" pitchFamily="50" charset="0"/>
                <a:cs typeface="Arial" panose="020B0604020202020204" pitchFamily="34" charset="0"/>
              </a:rPr>
              <a:t>TEAM FINANCE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9D0C24B-9370-4ED2-918F-96FEE852DAF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31768" y="5349402"/>
            <a:ext cx="1508598" cy="150859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BB3E8C7-D190-469F-A8DE-42F6F378EC3C}"/>
              </a:ext>
            </a:extLst>
          </p:cNvPr>
          <p:cNvSpPr txBox="1"/>
          <p:nvPr/>
        </p:nvSpPr>
        <p:spPr>
          <a:xfrm>
            <a:off x="2578755" y="988759"/>
            <a:ext cx="63830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accent5"/>
                </a:solidFill>
                <a:latin typeface="Lato Light"/>
              </a:rPr>
              <a:t>Home mortgage rates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9DECD69-DBEA-49E9-8B0E-8720304AF0DA}"/>
              </a:ext>
            </a:extLst>
          </p:cNvPr>
          <p:cNvSpPr txBox="1"/>
          <p:nvPr/>
        </p:nvSpPr>
        <p:spPr>
          <a:xfrm>
            <a:off x="2578753" y="1372073"/>
            <a:ext cx="63830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accent5"/>
                </a:solidFill>
                <a:latin typeface="Lato Light"/>
              </a:rPr>
              <a:t>Survey of Local Bankers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9FC6599-070B-49E9-A4B7-3DB6148C6C4F}"/>
              </a:ext>
            </a:extLst>
          </p:cNvPr>
          <p:cNvSpPr txBox="1"/>
          <p:nvPr/>
        </p:nvSpPr>
        <p:spPr>
          <a:xfrm>
            <a:off x="2578756" y="1702927"/>
            <a:ext cx="63830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accent5"/>
                </a:solidFill>
                <a:latin typeface="Lato Light"/>
              </a:rPr>
              <a:t>Appetite for loans based on property type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064473D-85FB-4361-9707-F114E553AA70}"/>
              </a:ext>
            </a:extLst>
          </p:cNvPr>
          <p:cNvSpPr txBox="1"/>
          <p:nvPr/>
        </p:nvSpPr>
        <p:spPr>
          <a:xfrm>
            <a:off x="2578755" y="2072259"/>
            <a:ext cx="6383042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accent5"/>
                </a:solidFill>
                <a:latin typeface="Lato Light"/>
              </a:rPr>
              <a:t>Interest rate trends by certain property types (and owner occupied / non-owner occupied)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accent5"/>
                </a:solidFill>
                <a:latin typeface="Lato Light"/>
              </a:rPr>
              <a:t>Impact of rate increases on loan renewals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>
              <a:solidFill>
                <a:schemeClr val="accent5"/>
              </a:solidFill>
              <a:latin typeface="Lato Light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C3F91E6-2E8E-4036-846C-4AE58163ACCE}"/>
              </a:ext>
            </a:extLst>
          </p:cNvPr>
          <p:cNvSpPr txBox="1"/>
          <p:nvPr/>
        </p:nvSpPr>
        <p:spPr>
          <a:xfrm>
            <a:off x="2578753" y="2923002"/>
            <a:ext cx="63830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accent5"/>
                </a:solidFill>
                <a:latin typeface="Lato Light"/>
              </a:rPr>
              <a:t>Debt Service Coverage requirements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4F584D8-20E2-4E50-998D-7C9A30F44128}"/>
              </a:ext>
            </a:extLst>
          </p:cNvPr>
          <p:cNvSpPr txBox="1"/>
          <p:nvPr/>
        </p:nvSpPr>
        <p:spPr>
          <a:xfrm>
            <a:off x="2578750" y="3239065"/>
            <a:ext cx="63830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accent5"/>
                </a:solidFill>
                <a:latin typeface="Lato Light"/>
              </a:rPr>
              <a:t>Impact of Rising Insurance Costs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303B210-4951-4B96-8A20-0F2A493F9B73}"/>
              </a:ext>
            </a:extLst>
          </p:cNvPr>
          <p:cNvSpPr txBox="1"/>
          <p:nvPr/>
        </p:nvSpPr>
        <p:spPr>
          <a:xfrm>
            <a:off x="2578750" y="3896674"/>
            <a:ext cx="63830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accent5"/>
                </a:solidFill>
                <a:latin typeface="Lato Light"/>
              </a:rPr>
              <a:t>Banker Concerns &amp; Hot Topics for Regulators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B54C350-B755-76BC-E12C-0FD1A14E119B}"/>
              </a:ext>
            </a:extLst>
          </p:cNvPr>
          <p:cNvSpPr txBox="1"/>
          <p:nvPr/>
        </p:nvSpPr>
        <p:spPr>
          <a:xfrm>
            <a:off x="2578749" y="3567870"/>
            <a:ext cx="63830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accent5"/>
                </a:solidFill>
                <a:latin typeface="Lato Light"/>
              </a:rPr>
              <a:t>Rising CRE Delinquency Rates</a:t>
            </a:r>
          </a:p>
        </p:txBody>
      </p:sp>
    </p:spTree>
    <p:extLst>
      <p:ext uri="{BB962C8B-B14F-4D97-AF65-F5344CB8AC3E}">
        <p14:creationId xmlns:p14="http://schemas.microsoft.com/office/powerpoint/2010/main" val="3648111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11" grpId="0"/>
      <p:bldP spid="12" grpId="0"/>
      <p:bldP spid="14" grpId="0"/>
      <p:bldP spid="15" grpId="0"/>
      <p:bldP spid="16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" t="25001" r="1117" b="46563"/>
          <a:stretch/>
        </p:blipFill>
        <p:spPr>
          <a:xfrm flipH="1">
            <a:off x="-8352" y="-37578"/>
            <a:ext cx="12200352" cy="6895578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62626"/>
            <a:ext cx="12200352" cy="6879235"/>
          </a:xfrm>
          <a:prstGeom prst="rect">
            <a:avLst/>
          </a:prstGeom>
          <a:solidFill>
            <a:schemeClr val="bg1">
              <a:alpha val="7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542909" y="1034708"/>
            <a:ext cx="9143999" cy="4348927"/>
          </a:xfrm>
          <a:prstGeom prst="rect">
            <a:avLst/>
          </a:prstGeom>
          <a:noFill/>
          <a:ln w="19050">
            <a:gradFill>
              <a:gsLst>
                <a:gs pos="0">
                  <a:srgbClr val="3E8BA4"/>
                </a:gs>
                <a:gs pos="100000">
                  <a:srgbClr val="3E8BA4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hape 32"/>
          <p:cNvSpPr txBox="1">
            <a:spLocks/>
          </p:cNvSpPr>
          <p:nvPr/>
        </p:nvSpPr>
        <p:spPr>
          <a:xfrm>
            <a:off x="2126499" y="428023"/>
            <a:ext cx="9144000" cy="63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Clr>
                <a:srgbClr val="FFFFFF"/>
              </a:buClr>
            </a:pPr>
            <a:endParaRPr lang="en-US" altLang="en-US" sz="2800" b="1" spc="300" dirty="0">
              <a:solidFill>
                <a:srgbClr val="44546A"/>
              </a:solidFill>
              <a:latin typeface="Montserrat" panose="00000800000000000000" pitchFamily="50" charset="0"/>
              <a:cs typeface="Arial" panose="020B0604020202020204" pitchFamily="34" charset="0"/>
            </a:endParaRPr>
          </a:p>
        </p:txBody>
      </p:sp>
      <p:sp>
        <p:nvSpPr>
          <p:cNvPr id="10" name="Shape 32"/>
          <p:cNvSpPr txBox="1">
            <a:spLocks/>
          </p:cNvSpPr>
          <p:nvPr/>
        </p:nvSpPr>
        <p:spPr bwMode="auto">
          <a:xfrm>
            <a:off x="4100280" y="5454971"/>
            <a:ext cx="91440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b" anchorCtr="0" compatLnSpc="1">
            <a:prstTxWarp prst="textNoShape">
              <a:avLst/>
            </a:prstTxWarp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l" rtl="0" eaLnBrk="0" fontAlgn="base" hangingPunct="0">
              <a:spcBef>
                <a:spcPts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  <a:rtl val="0"/>
              </a:defRPr>
            </a:lvl1pPr>
            <a:lvl2pPr algn="l" rtl="0" eaLnBrk="0" fontAlgn="base" hangingPunct="0">
              <a:spcBef>
                <a:spcPts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  <a:rtl val="0"/>
              </a:defRPr>
            </a:lvl2pPr>
            <a:lvl3pPr algn="l" rtl="0" eaLnBrk="0" fontAlgn="base" hangingPunct="0">
              <a:spcBef>
                <a:spcPts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algn="l" rtl="0" eaLnBrk="0" fontAlgn="base" hangingPunct="0">
              <a:spcBef>
                <a:spcPts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algn="l" rtl="0" eaLnBrk="0" fontAlgn="base" hangingPunct="0">
              <a:spcBef>
                <a:spcPts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457200" algn="l" rtl="0" eaLnBrk="0" fontAlgn="base" hangingPunct="0">
              <a:spcBef>
                <a:spcPts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914400" algn="l" rtl="0" eaLnBrk="0" fontAlgn="base" hangingPunct="0">
              <a:spcBef>
                <a:spcPts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1371600" algn="l" rtl="0" eaLnBrk="0" fontAlgn="base" hangingPunct="0">
              <a:spcBef>
                <a:spcPts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1828800" algn="l" rtl="0" eaLnBrk="0" fontAlgn="base" hangingPunct="0">
              <a:spcBef>
                <a:spcPts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FFFFFF"/>
              </a:buClr>
            </a:pPr>
            <a:r>
              <a:rPr lang="en-US" altLang="en-US" sz="1100" b="1" i="1" kern="0" spc="300" dirty="0">
                <a:solidFill>
                  <a:srgbClr val="44546A"/>
                </a:solidFill>
                <a:latin typeface="Montserrat" panose="00000800000000000000" pitchFamily="50" charset="0"/>
                <a:cs typeface="Arial" panose="020B0604020202020204" pitchFamily="34" charset="0"/>
              </a:rPr>
              <a:t>SOURCE: FREDDIE MAC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1324345" y="0"/>
            <a:ext cx="444497" cy="4922729"/>
          </a:xfrm>
          <a:prstGeom prst="rect">
            <a:avLst/>
          </a:prstGeom>
          <a:gradFill>
            <a:gsLst>
              <a:gs pos="0">
                <a:srgbClr val="00A09C"/>
              </a:gs>
              <a:gs pos="100000">
                <a:srgbClr val="3E8BA4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rgbClr val="244E88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32923" y="1947797"/>
            <a:ext cx="444497" cy="4922729"/>
          </a:xfrm>
          <a:prstGeom prst="rect">
            <a:avLst/>
          </a:prstGeom>
          <a:gradFill>
            <a:gsLst>
              <a:gs pos="0">
                <a:srgbClr val="00A09C"/>
              </a:gs>
              <a:gs pos="100000">
                <a:srgbClr val="3E8BA4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rgbClr val="244E88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9CC6F6D4-6A14-4D3D-9744-DA0ACB6FFE2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93543" y="5361928"/>
            <a:ext cx="1536481" cy="1508598"/>
          </a:xfrm>
          <a:prstGeom prst="rect">
            <a:avLst/>
          </a:prstGeom>
        </p:spPr>
      </p:pic>
      <p:pic>
        <p:nvPicPr>
          <p:cNvPr id="4" name="Picture 3" descr="A graph of a market&#10;&#10;Description automatically generated with medium confidence">
            <a:extLst>
              <a:ext uri="{FF2B5EF4-FFF2-40B4-BE49-F238E27FC236}">
                <a16:creationId xmlns:a16="http://schemas.microsoft.com/office/drawing/2014/main" id="{7A24D2CF-437D-C01A-4AE5-F3729436CE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2503" y="1114911"/>
            <a:ext cx="8001123" cy="4200589"/>
          </a:xfrm>
          <a:prstGeom prst="rect">
            <a:avLst/>
          </a:prstGeo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F5ED243C-2D10-4187-A2BB-8782CE4B3E46}"/>
              </a:ext>
            </a:extLst>
          </p:cNvPr>
          <p:cNvCxnSpPr/>
          <p:nvPr/>
        </p:nvCxnSpPr>
        <p:spPr>
          <a:xfrm>
            <a:off x="3181799" y="2454871"/>
            <a:ext cx="0" cy="42385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45017C1F-4FB1-4009-98D6-4573866EFA89}"/>
              </a:ext>
            </a:extLst>
          </p:cNvPr>
          <p:cNvSpPr txBox="1"/>
          <p:nvPr/>
        </p:nvSpPr>
        <p:spPr>
          <a:xfrm>
            <a:off x="3285387" y="4445526"/>
            <a:ext cx="110535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  <a:latin typeface="Montserrat" panose="00000800000000000000"/>
              </a:rPr>
              <a:t>2012</a:t>
            </a:r>
          </a:p>
          <a:p>
            <a:r>
              <a:rPr lang="en-US" sz="1200" b="1" dirty="0">
                <a:solidFill>
                  <a:srgbClr val="FF0000"/>
                </a:solidFill>
                <a:latin typeface="Montserrat" panose="00000800000000000000"/>
              </a:rPr>
              <a:t>30 </a:t>
            </a:r>
            <a:r>
              <a:rPr lang="en-US" sz="1200" b="1" dirty="0" err="1">
                <a:solidFill>
                  <a:srgbClr val="FF0000"/>
                </a:solidFill>
                <a:latin typeface="Montserrat" panose="00000800000000000000"/>
              </a:rPr>
              <a:t>Yr</a:t>
            </a:r>
            <a:r>
              <a:rPr lang="en-US" sz="1200" b="1" dirty="0">
                <a:solidFill>
                  <a:srgbClr val="FF0000"/>
                </a:solidFill>
                <a:latin typeface="Montserrat" panose="00000800000000000000"/>
              </a:rPr>
              <a:t> 3.31%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BC2ABB88-3B7D-41C7-96C4-1BC1F2A95CEB}"/>
              </a:ext>
            </a:extLst>
          </p:cNvPr>
          <p:cNvCxnSpPr>
            <a:cxnSpLocks/>
          </p:cNvCxnSpPr>
          <p:nvPr/>
        </p:nvCxnSpPr>
        <p:spPr>
          <a:xfrm flipV="1">
            <a:off x="7622984" y="4100820"/>
            <a:ext cx="448332" cy="28533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698FD4A8-3278-40D5-ACF2-BC135DE30E4F}"/>
              </a:ext>
            </a:extLst>
          </p:cNvPr>
          <p:cNvCxnSpPr>
            <a:cxnSpLocks/>
          </p:cNvCxnSpPr>
          <p:nvPr/>
        </p:nvCxnSpPr>
        <p:spPr>
          <a:xfrm flipV="1">
            <a:off x="3788646" y="3934459"/>
            <a:ext cx="1105352" cy="61468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FBBA5BD7-133F-486A-A069-B28788FD9B09}"/>
              </a:ext>
            </a:extLst>
          </p:cNvPr>
          <p:cNvSpPr txBox="1"/>
          <p:nvPr/>
        </p:nvSpPr>
        <p:spPr>
          <a:xfrm>
            <a:off x="8425249" y="1884764"/>
            <a:ext cx="151086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>
                <a:solidFill>
                  <a:srgbClr val="FF0000"/>
                </a:solidFill>
                <a:latin typeface="Montserrat" panose="00000800000000000000"/>
              </a:rPr>
              <a:t>October 26, 2023</a:t>
            </a:r>
          </a:p>
          <a:p>
            <a:r>
              <a:rPr lang="en-US" sz="1050" b="1" dirty="0">
                <a:solidFill>
                  <a:srgbClr val="FF0000"/>
                </a:solidFill>
                <a:latin typeface="Montserrat" panose="00000800000000000000"/>
              </a:rPr>
              <a:t>30 </a:t>
            </a:r>
            <a:r>
              <a:rPr lang="en-US" sz="1050" b="1" dirty="0" err="1">
                <a:solidFill>
                  <a:srgbClr val="FF0000"/>
                </a:solidFill>
                <a:latin typeface="Montserrat" panose="00000800000000000000"/>
              </a:rPr>
              <a:t>Yr</a:t>
            </a:r>
            <a:r>
              <a:rPr lang="en-US" sz="1050" b="1" dirty="0">
                <a:solidFill>
                  <a:srgbClr val="FF0000"/>
                </a:solidFill>
                <a:latin typeface="Montserrat" panose="00000800000000000000"/>
              </a:rPr>
              <a:t> 7.79%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DA080BF-69E3-455C-B006-F34854B93137}"/>
              </a:ext>
            </a:extLst>
          </p:cNvPr>
          <p:cNvSpPr txBox="1"/>
          <p:nvPr/>
        </p:nvSpPr>
        <p:spPr>
          <a:xfrm>
            <a:off x="6398522" y="4271444"/>
            <a:ext cx="130975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>
                <a:solidFill>
                  <a:srgbClr val="FF0000"/>
                </a:solidFill>
                <a:latin typeface="Montserrat" panose="00000800000000000000"/>
              </a:rPr>
              <a:t>January 7, 2021 30 </a:t>
            </a:r>
            <a:r>
              <a:rPr lang="en-US" sz="1050" b="1" dirty="0" err="1">
                <a:solidFill>
                  <a:srgbClr val="FF0000"/>
                </a:solidFill>
                <a:latin typeface="Montserrat" panose="00000800000000000000"/>
              </a:rPr>
              <a:t>Yr</a:t>
            </a:r>
            <a:r>
              <a:rPr lang="en-US" sz="1050" b="1" dirty="0">
                <a:solidFill>
                  <a:srgbClr val="FF0000"/>
                </a:solidFill>
                <a:latin typeface="Montserrat" panose="00000800000000000000"/>
              </a:rPr>
              <a:t> 2.65%</a:t>
            </a: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F4006C89-F36C-4350-9CC3-D3834D632B54}"/>
              </a:ext>
            </a:extLst>
          </p:cNvPr>
          <p:cNvCxnSpPr>
            <a:cxnSpLocks/>
          </p:cNvCxnSpPr>
          <p:nvPr/>
        </p:nvCxnSpPr>
        <p:spPr>
          <a:xfrm>
            <a:off x="9159693" y="2278004"/>
            <a:ext cx="0" cy="25064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0">
            <a:extLst>
              <a:ext uri="{FF2B5EF4-FFF2-40B4-BE49-F238E27FC236}">
                <a16:creationId xmlns:a16="http://schemas.microsoft.com/office/drawing/2014/main" id="{0EBEA67F-4863-F6BC-C211-661D3929300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5891" y="1834508"/>
            <a:ext cx="2467319" cy="31436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721294B-AD13-445B-B569-B8931CB13520}"/>
              </a:ext>
            </a:extLst>
          </p:cNvPr>
          <p:cNvSpPr txBox="1"/>
          <p:nvPr/>
        </p:nvSpPr>
        <p:spPr>
          <a:xfrm>
            <a:off x="2895146" y="2038554"/>
            <a:ext cx="110535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  <a:latin typeface="Montserrat" panose="00000800000000000000"/>
              </a:rPr>
              <a:t>2008</a:t>
            </a:r>
          </a:p>
          <a:p>
            <a:r>
              <a:rPr lang="en-US" sz="1200" b="1" dirty="0">
                <a:solidFill>
                  <a:srgbClr val="FF0000"/>
                </a:solidFill>
                <a:latin typeface="Montserrat" panose="00000800000000000000"/>
              </a:rPr>
              <a:t>30 </a:t>
            </a:r>
            <a:r>
              <a:rPr lang="en-US" sz="1200" b="1" dirty="0" err="1">
                <a:solidFill>
                  <a:srgbClr val="FF0000"/>
                </a:solidFill>
                <a:latin typeface="Montserrat" panose="00000800000000000000"/>
              </a:rPr>
              <a:t>Yr</a:t>
            </a:r>
            <a:r>
              <a:rPr lang="en-US" sz="1200" b="1" dirty="0">
                <a:solidFill>
                  <a:srgbClr val="FF0000"/>
                </a:solidFill>
                <a:latin typeface="Montserrat" panose="00000800000000000000"/>
              </a:rPr>
              <a:t> 6.63%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9132685-C278-DEA7-551D-6844D5D02E1F}"/>
              </a:ext>
            </a:extLst>
          </p:cNvPr>
          <p:cNvSpPr txBox="1"/>
          <p:nvPr/>
        </p:nvSpPr>
        <p:spPr>
          <a:xfrm>
            <a:off x="9323937" y="2518458"/>
            <a:ext cx="151086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>
                <a:solidFill>
                  <a:srgbClr val="FF0000"/>
                </a:solidFill>
                <a:latin typeface="Montserrat" panose="00000800000000000000"/>
              </a:rPr>
              <a:t>April 17, 2024</a:t>
            </a:r>
          </a:p>
          <a:p>
            <a:r>
              <a:rPr lang="en-US" sz="1050" b="1" dirty="0">
                <a:solidFill>
                  <a:srgbClr val="FF0000"/>
                </a:solidFill>
                <a:latin typeface="Montserrat" panose="00000800000000000000"/>
              </a:rPr>
              <a:t>30 </a:t>
            </a:r>
            <a:r>
              <a:rPr lang="en-US" sz="1050" b="1" dirty="0" err="1">
                <a:solidFill>
                  <a:srgbClr val="FF0000"/>
                </a:solidFill>
                <a:latin typeface="Montserrat" panose="00000800000000000000"/>
              </a:rPr>
              <a:t>Yr</a:t>
            </a:r>
            <a:r>
              <a:rPr lang="en-US" sz="1050" b="1" dirty="0">
                <a:solidFill>
                  <a:srgbClr val="FF0000"/>
                </a:solidFill>
                <a:latin typeface="Montserrat" panose="00000800000000000000"/>
              </a:rPr>
              <a:t> 7.10%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F61654B-71E4-9D9E-CCFC-4FBFC1D1D3C1}"/>
              </a:ext>
            </a:extLst>
          </p:cNvPr>
          <p:cNvSpPr txBox="1"/>
          <p:nvPr/>
        </p:nvSpPr>
        <p:spPr>
          <a:xfrm>
            <a:off x="4893998" y="1572980"/>
            <a:ext cx="467106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Montserrat" panose="00000500000000000000" pitchFamily="2" charset="0"/>
              </a:rPr>
              <a:t>U.S. weekly average mortgage rates 2008 - 2024</a:t>
            </a:r>
          </a:p>
        </p:txBody>
      </p:sp>
    </p:spTree>
    <p:extLst>
      <p:ext uri="{BB962C8B-B14F-4D97-AF65-F5344CB8AC3E}">
        <p14:creationId xmlns:p14="http://schemas.microsoft.com/office/powerpoint/2010/main" val="2702319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5" grpId="0"/>
      <p:bldP spid="29" grpId="0"/>
      <p:bldP spid="2" grpId="0"/>
      <p:bldP spid="3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" t="25001" r="1117" b="46563"/>
          <a:stretch/>
        </p:blipFill>
        <p:spPr>
          <a:xfrm flipH="1">
            <a:off x="-8352" y="-37578"/>
            <a:ext cx="12200352" cy="6895578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-27634" y="0"/>
            <a:ext cx="12200352" cy="6879235"/>
          </a:xfrm>
          <a:prstGeom prst="rect">
            <a:avLst/>
          </a:prstGeom>
          <a:solidFill>
            <a:schemeClr val="bg1">
              <a:alpha val="7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918696" y="1223661"/>
            <a:ext cx="9173746" cy="4254104"/>
          </a:xfrm>
          <a:prstGeom prst="rect">
            <a:avLst/>
          </a:prstGeom>
          <a:noFill/>
          <a:ln w="19050">
            <a:gradFill>
              <a:gsLst>
                <a:gs pos="0">
                  <a:srgbClr val="3E8BA4"/>
                </a:gs>
                <a:gs pos="100000">
                  <a:srgbClr val="3E8BA4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hape 32"/>
          <p:cNvSpPr txBox="1">
            <a:spLocks/>
          </p:cNvSpPr>
          <p:nvPr/>
        </p:nvSpPr>
        <p:spPr>
          <a:xfrm>
            <a:off x="2126499" y="428023"/>
            <a:ext cx="9144000" cy="63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Clr>
                <a:srgbClr val="FFFFFF"/>
              </a:buClr>
            </a:pPr>
            <a:endParaRPr lang="en-US" altLang="en-US" sz="2800" b="1" spc="300" dirty="0">
              <a:solidFill>
                <a:srgbClr val="44546A"/>
              </a:solidFill>
              <a:latin typeface="Montserrat" panose="00000800000000000000" pitchFamily="50" charset="0"/>
              <a:cs typeface="Arial" panose="020B0604020202020204" pitchFamily="34" charset="0"/>
            </a:endParaRPr>
          </a:p>
        </p:txBody>
      </p:sp>
      <p:sp>
        <p:nvSpPr>
          <p:cNvPr id="10" name="Shape 32"/>
          <p:cNvSpPr txBox="1">
            <a:spLocks/>
          </p:cNvSpPr>
          <p:nvPr/>
        </p:nvSpPr>
        <p:spPr bwMode="auto">
          <a:xfrm>
            <a:off x="4647211" y="5419644"/>
            <a:ext cx="91440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b" anchorCtr="0" compatLnSpc="1">
            <a:prstTxWarp prst="textNoShape">
              <a:avLst/>
            </a:prstTxWarp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l" rtl="0" eaLnBrk="0" fontAlgn="base" hangingPunct="0">
              <a:spcBef>
                <a:spcPts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  <a:rtl val="0"/>
              </a:defRPr>
            </a:lvl1pPr>
            <a:lvl2pPr algn="l" rtl="0" eaLnBrk="0" fontAlgn="base" hangingPunct="0">
              <a:spcBef>
                <a:spcPts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  <a:rtl val="0"/>
              </a:defRPr>
            </a:lvl2pPr>
            <a:lvl3pPr algn="l" rtl="0" eaLnBrk="0" fontAlgn="base" hangingPunct="0">
              <a:spcBef>
                <a:spcPts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algn="l" rtl="0" eaLnBrk="0" fontAlgn="base" hangingPunct="0">
              <a:spcBef>
                <a:spcPts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algn="l" rtl="0" eaLnBrk="0" fontAlgn="base" hangingPunct="0">
              <a:spcBef>
                <a:spcPts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457200" algn="l" rtl="0" eaLnBrk="0" fontAlgn="base" hangingPunct="0">
              <a:spcBef>
                <a:spcPts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914400" algn="l" rtl="0" eaLnBrk="0" fontAlgn="base" hangingPunct="0">
              <a:spcBef>
                <a:spcPts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1371600" algn="l" rtl="0" eaLnBrk="0" fontAlgn="base" hangingPunct="0">
              <a:spcBef>
                <a:spcPts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1828800" algn="l" rtl="0" eaLnBrk="0" fontAlgn="base" hangingPunct="0">
              <a:spcBef>
                <a:spcPts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FFFFFF"/>
              </a:buClr>
            </a:pPr>
            <a:r>
              <a:rPr lang="en-US" altLang="en-US" sz="1100" b="1" i="1" kern="0" spc="300" dirty="0">
                <a:solidFill>
                  <a:srgbClr val="44546A"/>
                </a:solidFill>
                <a:latin typeface="Montserrat" panose="00000800000000000000" pitchFamily="50" charset="0"/>
                <a:cs typeface="Arial" panose="020B0604020202020204" pitchFamily="34" charset="0"/>
              </a:rPr>
              <a:t>SOURCE: FREDDIE MAC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1324345" y="0"/>
            <a:ext cx="444497" cy="4922729"/>
          </a:xfrm>
          <a:prstGeom prst="rect">
            <a:avLst/>
          </a:prstGeom>
          <a:gradFill>
            <a:gsLst>
              <a:gs pos="0">
                <a:srgbClr val="00A09C"/>
              </a:gs>
              <a:gs pos="100000">
                <a:srgbClr val="3E8BA4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rgbClr val="244E88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32923" y="1947797"/>
            <a:ext cx="444497" cy="4922729"/>
          </a:xfrm>
          <a:prstGeom prst="rect">
            <a:avLst/>
          </a:prstGeom>
          <a:gradFill>
            <a:gsLst>
              <a:gs pos="0">
                <a:srgbClr val="00A09C"/>
              </a:gs>
              <a:gs pos="100000">
                <a:srgbClr val="3E8BA4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rgbClr val="244E88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9CC6F6D4-6A14-4D3D-9744-DA0ACB6FFE2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93543" y="5361928"/>
            <a:ext cx="1536481" cy="150859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AF421DD-E82F-F69E-5613-C99A76BDC2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9582" y="616705"/>
            <a:ext cx="2022043" cy="257635"/>
          </a:xfrm>
          <a:prstGeom prst="rect">
            <a:avLst/>
          </a:prstGeom>
        </p:spPr>
      </p:pic>
      <p:pic>
        <p:nvPicPr>
          <p:cNvPr id="21" name="Picture 20" descr="A graph showing a line graph&#10;&#10;Description automatically generated">
            <a:extLst>
              <a:ext uri="{FF2B5EF4-FFF2-40B4-BE49-F238E27FC236}">
                <a16:creationId xmlns:a16="http://schemas.microsoft.com/office/drawing/2014/main" id="{37457CB3-B967-F5B3-283A-E09D0A82BA3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6990" y="1404248"/>
            <a:ext cx="7116955" cy="3654167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A4C2CA5F-ED1F-4794-A738-BA7D93D1C359}"/>
              </a:ext>
            </a:extLst>
          </p:cNvPr>
          <p:cNvSpPr txBox="1"/>
          <p:nvPr/>
        </p:nvSpPr>
        <p:spPr>
          <a:xfrm>
            <a:off x="3730547" y="2935248"/>
            <a:ext cx="135790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  <a:latin typeface="Montserrat" panose="00000800000000000000"/>
              </a:rPr>
              <a:t>August 2021</a:t>
            </a:r>
          </a:p>
          <a:p>
            <a:r>
              <a:rPr lang="en-US" sz="1200" b="1" dirty="0">
                <a:solidFill>
                  <a:srgbClr val="FF0000"/>
                </a:solidFill>
                <a:latin typeface="Montserrat" panose="00000800000000000000"/>
              </a:rPr>
              <a:t>30 </a:t>
            </a:r>
            <a:r>
              <a:rPr lang="en-US" sz="1200" b="1" dirty="0" err="1">
                <a:solidFill>
                  <a:srgbClr val="FF0000"/>
                </a:solidFill>
                <a:latin typeface="Montserrat" panose="00000800000000000000"/>
              </a:rPr>
              <a:t>Yr</a:t>
            </a:r>
            <a:r>
              <a:rPr lang="en-US" sz="1200" b="1" dirty="0">
                <a:solidFill>
                  <a:srgbClr val="FF0000"/>
                </a:solidFill>
                <a:latin typeface="Montserrat" panose="00000800000000000000"/>
              </a:rPr>
              <a:t> 2.77%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C390E366-C487-4E4A-82FA-809947BB7C8B}"/>
              </a:ext>
            </a:extLst>
          </p:cNvPr>
          <p:cNvCxnSpPr>
            <a:cxnSpLocks/>
          </p:cNvCxnSpPr>
          <p:nvPr/>
        </p:nvCxnSpPr>
        <p:spPr>
          <a:xfrm>
            <a:off x="4409500" y="3410211"/>
            <a:ext cx="0" cy="57345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D7DE4876-0FA9-4785-8836-0BF9EB4D06ED}"/>
              </a:ext>
            </a:extLst>
          </p:cNvPr>
          <p:cNvSpPr txBox="1"/>
          <p:nvPr/>
        </p:nvSpPr>
        <p:spPr>
          <a:xfrm>
            <a:off x="9447261" y="2040462"/>
            <a:ext cx="158018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  <a:latin typeface="Montserrat" panose="00000800000000000000"/>
              </a:rPr>
              <a:t>April 2024</a:t>
            </a:r>
          </a:p>
          <a:p>
            <a:r>
              <a:rPr lang="en-US" sz="1200" b="1" dirty="0">
                <a:solidFill>
                  <a:srgbClr val="FF0000"/>
                </a:solidFill>
                <a:latin typeface="Montserrat" panose="00000800000000000000"/>
              </a:rPr>
              <a:t>30 </a:t>
            </a:r>
            <a:r>
              <a:rPr lang="en-US" sz="1200" b="1" dirty="0" err="1">
                <a:solidFill>
                  <a:srgbClr val="FF0000"/>
                </a:solidFill>
                <a:latin typeface="Montserrat" panose="00000800000000000000"/>
              </a:rPr>
              <a:t>Yr</a:t>
            </a:r>
            <a:r>
              <a:rPr lang="en-US" sz="1200" b="1" dirty="0">
                <a:solidFill>
                  <a:srgbClr val="FF0000"/>
                </a:solidFill>
                <a:latin typeface="Montserrat" panose="00000800000000000000"/>
              </a:rPr>
              <a:t> 7.10%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D5F74EA5-F0C3-4842-918E-7867B02829AE}"/>
              </a:ext>
            </a:extLst>
          </p:cNvPr>
          <p:cNvCxnSpPr>
            <a:cxnSpLocks/>
          </p:cNvCxnSpPr>
          <p:nvPr/>
        </p:nvCxnSpPr>
        <p:spPr>
          <a:xfrm flipH="1">
            <a:off x="9315567" y="2483284"/>
            <a:ext cx="185540" cy="33718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6B0B2680-CFA4-0FBF-0F83-FE3BF44EA905}"/>
              </a:ext>
            </a:extLst>
          </p:cNvPr>
          <p:cNvSpPr txBox="1"/>
          <p:nvPr/>
        </p:nvSpPr>
        <p:spPr>
          <a:xfrm>
            <a:off x="7936401" y="2067786"/>
            <a:ext cx="151086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>
                <a:solidFill>
                  <a:srgbClr val="FF0000"/>
                </a:solidFill>
                <a:latin typeface="Montserrat" panose="00000800000000000000"/>
              </a:rPr>
              <a:t>October 26, 2023</a:t>
            </a:r>
          </a:p>
          <a:p>
            <a:r>
              <a:rPr lang="en-US" sz="1050" b="1" dirty="0">
                <a:solidFill>
                  <a:srgbClr val="FF0000"/>
                </a:solidFill>
                <a:latin typeface="Montserrat" panose="00000800000000000000"/>
              </a:rPr>
              <a:t>30 </a:t>
            </a:r>
            <a:r>
              <a:rPr lang="en-US" sz="1050" b="1" dirty="0" err="1">
                <a:solidFill>
                  <a:srgbClr val="FF0000"/>
                </a:solidFill>
                <a:latin typeface="Montserrat" panose="00000800000000000000"/>
              </a:rPr>
              <a:t>Yr</a:t>
            </a:r>
            <a:r>
              <a:rPr lang="en-US" sz="1050" b="1" dirty="0">
                <a:solidFill>
                  <a:srgbClr val="FF0000"/>
                </a:solidFill>
                <a:latin typeface="Montserrat" panose="00000800000000000000"/>
              </a:rPr>
              <a:t> 7.79%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87103B98-E5E5-951C-7F91-6AEF17A4F0D5}"/>
              </a:ext>
            </a:extLst>
          </p:cNvPr>
          <p:cNvCxnSpPr>
            <a:cxnSpLocks/>
          </p:cNvCxnSpPr>
          <p:nvPr/>
        </p:nvCxnSpPr>
        <p:spPr>
          <a:xfrm flipH="1">
            <a:off x="8488680" y="2461026"/>
            <a:ext cx="182165" cy="22121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8592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18" grpId="0"/>
      <p:bldP spid="2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1288080" y="4067"/>
            <a:ext cx="625928" cy="3093929"/>
          </a:xfrm>
          <a:prstGeom prst="rect">
            <a:avLst/>
          </a:prstGeom>
          <a:gradFill>
            <a:gsLst>
              <a:gs pos="54000">
                <a:srgbClr val="3E8BA4"/>
              </a:gs>
              <a:gs pos="100000">
                <a:srgbClr val="00A09C">
                  <a:alpha val="64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0" name="Rectangle 9"/>
          <p:cNvSpPr/>
          <p:nvPr/>
        </p:nvSpPr>
        <p:spPr>
          <a:xfrm>
            <a:off x="139407" y="4033637"/>
            <a:ext cx="625928" cy="2824363"/>
          </a:xfrm>
          <a:prstGeom prst="rect">
            <a:avLst/>
          </a:prstGeom>
          <a:gradFill>
            <a:gsLst>
              <a:gs pos="54000">
                <a:srgbClr val="3E8BA4"/>
              </a:gs>
              <a:gs pos="100000">
                <a:srgbClr val="00A09C">
                  <a:alpha val="64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9D0C24B-9370-4ED2-918F-96FEE852DAF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31768" y="5349402"/>
            <a:ext cx="1508598" cy="1508598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8040A77A-88DF-4264-B0E5-77B630BBBC54}"/>
              </a:ext>
            </a:extLst>
          </p:cNvPr>
          <p:cNvSpPr txBox="1"/>
          <p:nvPr/>
        </p:nvSpPr>
        <p:spPr>
          <a:xfrm rot="19745529">
            <a:off x="410621" y="2245759"/>
            <a:ext cx="2543642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b="1" dirty="0">
                <a:solidFill>
                  <a:srgbClr val="FF0000"/>
                </a:solidFill>
                <a:latin typeface="Lato Light" panose="020F0502020204030203"/>
              </a:rPr>
              <a:t>Appetite for</a:t>
            </a:r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b="1" dirty="0">
                <a:solidFill>
                  <a:srgbClr val="FF0000"/>
                </a:solidFill>
                <a:latin typeface="Lato Light" panose="020F0502020204030203"/>
              </a:rPr>
              <a:t>Property Types</a:t>
            </a:r>
            <a:endParaRPr kumimoji="0" lang="en-US" sz="1400" b="1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latin typeface="Lato Light" panose="020F0502020204030203"/>
              <a:sym typeface="Arial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42C10E3-F81E-413C-8315-E6743247623F}"/>
              </a:ext>
            </a:extLst>
          </p:cNvPr>
          <p:cNvSpPr txBox="1"/>
          <p:nvPr/>
        </p:nvSpPr>
        <p:spPr>
          <a:xfrm rot="19745529">
            <a:off x="1299534" y="1145706"/>
            <a:ext cx="2436782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b="1" dirty="0">
                <a:solidFill>
                  <a:srgbClr val="FF0000"/>
                </a:solidFill>
                <a:latin typeface="Lato Light" panose="020F0502020204030203"/>
              </a:rPr>
              <a:t>Rates</a:t>
            </a:r>
            <a:endParaRPr kumimoji="0" lang="en-US" sz="1400" b="1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latin typeface="Lato Light" panose="020F0502020204030203"/>
              <a:sym typeface="Arial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CE7B1E8-C3ED-4CC1-8FB7-FA0A748ADFBB}"/>
              </a:ext>
            </a:extLst>
          </p:cNvPr>
          <p:cNvSpPr txBox="1"/>
          <p:nvPr/>
        </p:nvSpPr>
        <p:spPr>
          <a:xfrm rot="19745529">
            <a:off x="484719" y="3198296"/>
            <a:ext cx="2795826" cy="5847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b="1" dirty="0">
                <a:solidFill>
                  <a:srgbClr val="FF0000"/>
                </a:solidFill>
                <a:latin typeface="Lato Light" panose="020F0502020204030203"/>
              </a:rPr>
              <a:t>Debt Coverage Ratios</a:t>
            </a:r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400" b="1" dirty="0">
                <a:solidFill>
                  <a:srgbClr val="FF0000"/>
                </a:solidFill>
                <a:latin typeface="Lato Light" panose="020F0502020204030203"/>
                <a:sym typeface="Arial"/>
              </a:rPr>
              <a:t>Impact of rising interest rates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78627B2-7756-49E8-A6D4-39D217F0F2D9}"/>
              </a:ext>
            </a:extLst>
          </p:cNvPr>
          <p:cNvSpPr txBox="1"/>
          <p:nvPr/>
        </p:nvSpPr>
        <p:spPr>
          <a:xfrm rot="19745529">
            <a:off x="687172" y="4338161"/>
            <a:ext cx="2436782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b="1" dirty="0">
                <a:solidFill>
                  <a:srgbClr val="FF0000"/>
                </a:solidFill>
                <a:latin typeface="Lato Light" panose="020F0502020204030203"/>
              </a:rPr>
              <a:t>Rising Insurance Costs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3A45704-E3DB-4D25-9CAD-FD7B7573DCFC}"/>
              </a:ext>
            </a:extLst>
          </p:cNvPr>
          <p:cNvSpPr txBox="1"/>
          <p:nvPr/>
        </p:nvSpPr>
        <p:spPr>
          <a:xfrm rot="19745529">
            <a:off x="661056" y="5112492"/>
            <a:ext cx="2436782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Lato Light" panose="020F0502020204030203"/>
                <a:sym typeface="Arial"/>
              </a:rPr>
              <a:t>Regulator Concerns</a:t>
            </a:r>
          </a:p>
        </p:txBody>
      </p:sp>
      <p:sp>
        <p:nvSpPr>
          <p:cNvPr id="4" name="Shape 32">
            <a:extLst>
              <a:ext uri="{FF2B5EF4-FFF2-40B4-BE49-F238E27FC236}">
                <a16:creationId xmlns:a16="http://schemas.microsoft.com/office/drawing/2014/main" id="{EC453D11-9AE0-4C51-BDC5-20495908D791}"/>
              </a:ext>
            </a:extLst>
          </p:cNvPr>
          <p:cNvSpPr txBox="1">
            <a:spLocks/>
          </p:cNvSpPr>
          <p:nvPr/>
        </p:nvSpPr>
        <p:spPr>
          <a:xfrm>
            <a:off x="2377020" y="353759"/>
            <a:ext cx="9144000" cy="63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Clr>
                <a:srgbClr val="FFFFFF"/>
              </a:buClr>
            </a:pPr>
            <a:r>
              <a:rPr lang="en-US" altLang="en-US" sz="2800" b="1" spc="300" dirty="0">
                <a:solidFill>
                  <a:srgbClr val="44546A"/>
                </a:solidFill>
                <a:latin typeface="Montserrat" panose="00000800000000000000" pitchFamily="50" charset="0"/>
                <a:cs typeface="Arial" panose="020B0604020202020204" pitchFamily="34" charset="0"/>
              </a:rPr>
              <a:t>BANKER SURVEY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9DECD69-DBEA-49E9-8B0E-8720304AF0DA}"/>
              </a:ext>
            </a:extLst>
          </p:cNvPr>
          <p:cNvSpPr txBox="1"/>
          <p:nvPr/>
        </p:nvSpPr>
        <p:spPr>
          <a:xfrm>
            <a:off x="2377020" y="893297"/>
            <a:ext cx="815189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pc="300" dirty="0">
                <a:solidFill>
                  <a:srgbClr val="000000"/>
                </a:solidFill>
                <a:latin typeface="Montserrat" panose="00000800000000000000"/>
              </a:rPr>
              <a:t>Survey of Local Financial Institutions</a:t>
            </a:r>
          </a:p>
          <a:p>
            <a:endParaRPr lang="en-US" b="1" dirty="0">
              <a:solidFill>
                <a:srgbClr val="0070C0"/>
              </a:solidFill>
              <a:latin typeface="Lato Light"/>
            </a:endParaRPr>
          </a:p>
        </p:txBody>
      </p:sp>
      <p:pic>
        <p:nvPicPr>
          <p:cNvPr id="11" name="Picture 10" descr="A screenshot of a computer&#10;&#10;Description automatically generated">
            <a:extLst>
              <a:ext uri="{FF2B5EF4-FFF2-40B4-BE49-F238E27FC236}">
                <a16:creationId xmlns:a16="http://schemas.microsoft.com/office/drawing/2014/main" id="{9047C5BC-3D6F-9CA9-AAB4-92C1A594F2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9699" y="1517356"/>
            <a:ext cx="6844085" cy="4637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2255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4" grpId="0"/>
      <p:bldP spid="25" grpId="0"/>
      <p:bldP spid="26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1008896" y="0"/>
            <a:ext cx="625928" cy="3093929"/>
          </a:xfrm>
          <a:prstGeom prst="rect">
            <a:avLst/>
          </a:prstGeom>
          <a:gradFill>
            <a:gsLst>
              <a:gs pos="54000">
                <a:srgbClr val="3E8BA4"/>
              </a:gs>
              <a:gs pos="100000">
                <a:srgbClr val="00A09C">
                  <a:alpha val="64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0" name="Rectangle 9"/>
          <p:cNvSpPr/>
          <p:nvPr/>
        </p:nvSpPr>
        <p:spPr>
          <a:xfrm>
            <a:off x="482859" y="4033637"/>
            <a:ext cx="625928" cy="2824363"/>
          </a:xfrm>
          <a:prstGeom prst="rect">
            <a:avLst/>
          </a:prstGeom>
          <a:gradFill>
            <a:gsLst>
              <a:gs pos="54000">
                <a:srgbClr val="3E8BA4"/>
              </a:gs>
              <a:gs pos="100000">
                <a:srgbClr val="00A09C">
                  <a:alpha val="64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9D0C24B-9370-4ED2-918F-96FEE852DAF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31768" y="5349402"/>
            <a:ext cx="1508598" cy="1508598"/>
          </a:xfrm>
          <a:prstGeom prst="rect">
            <a:avLst/>
          </a:prstGeom>
        </p:spPr>
      </p:pic>
      <p:pic>
        <p:nvPicPr>
          <p:cNvPr id="6" name="Picture 5" descr="A screen shot of a chart&#10;&#10;Description automatically generated">
            <a:extLst>
              <a:ext uri="{FF2B5EF4-FFF2-40B4-BE49-F238E27FC236}">
                <a16:creationId xmlns:a16="http://schemas.microsoft.com/office/drawing/2014/main" id="{230EEABE-AF1F-3D94-3162-E7D456A22C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3208" y="1271311"/>
            <a:ext cx="7624700" cy="3496280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5372AA3E-0477-4C3C-93C3-ED97D273AB9D}"/>
              </a:ext>
            </a:extLst>
          </p:cNvPr>
          <p:cNvCxnSpPr>
            <a:cxnSpLocks/>
          </p:cNvCxnSpPr>
          <p:nvPr/>
        </p:nvCxnSpPr>
        <p:spPr>
          <a:xfrm>
            <a:off x="1108787" y="2824363"/>
            <a:ext cx="521293" cy="36456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7765F5EC-418D-48F2-AB54-1A7FACAB9D6F}"/>
              </a:ext>
            </a:extLst>
          </p:cNvPr>
          <p:cNvCxnSpPr>
            <a:cxnSpLocks/>
          </p:cNvCxnSpPr>
          <p:nvPr/>
        </p:nvCxnSpPr>
        <p:spPr>
          <a:xfrm flipH="1">
            <a:off x="8536822" y="4041508"/>
            <a:ext cx="357761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0DEF5835-7FEB-4C55-A9D4-A8A40C1C20F9}"/>
              </a:ext>
            </a:extLst>
          </p:cNvPr>
          <p:cNvCxnSpPr>
            <a:cxnSpLocks/>
          </p:cNvCxnSpPr>
          <p:nvPr/>
        </p:nvCxnSpPr>
        <p:spPr>
          <a:xfrm flipH="1">
            <a:off x="7968943" y="4385782"/>
            <a:ext cx="357761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7BB65E80-DDC8-78FF-8BA9-8767DA7BDA0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0080" y="1913356"/>
            <a:ext cx="7582958" cy="495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42271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1008896" y="0"/>
            <a:ext cx="625928" cy="3093929"/>
          </a:xfrm>
          <a:prstGeom prst="rect">
            <a:avLst/>
          </a:prstGeom>
          <a:gradFill>
            <a:gsLst>
              <a:gs pos="54000">
                <a:srgbClr val="3E8BA4"/>
              </a:gs>
              <a:gs pos="100000">
                <a:srgbClr val="00A09C">
                  <a:alpha val="64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0" name="Rectangle 9"/>
          <p:cNvSpPr/>
          <p:nvPr/>
        </p:nvSpPr>
        <p:spPr>
          <a:xfrm>
            <a:off x="482859" y="4033637"/>
            <a:ext cx="625928" cy="2824363"/>
          </a:xfrm>
          <a:prstGeom prst="rect">
            <a:avLst/>
          </a:prstGeom>
          <a:gradFill>
            <a:gsLst>
              <a:gs pos="54000">
                <a:srgbClr val="3E8BA4"/>
              </a:gs>
              <a:gs pos="100000">
                <a:srgbClr val="00A09C">
                  <a:alpha val="64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9D0C24B-9370-4ED2-918F-96FEE852DAF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31768" y="5349402"/>
            <a:ext cx="1508598" cy="1508598"/>
          </a:xfrm>
          <a:prstGeom prst="rect">
            <a:avLst/>
          </a:prstGeom>
        </p:spPr>
      </p:pic>
      <p:pic>
        <p:nvPicPr>
          <p:cNvPr id="3" name="Picture 2" descr="A screenshot of a screen&#10;&#10;Description automatically generated">
            <a:extLst>
              <a:ext uri="{FF2B5EF4-FFF2-40B4-BE49-F238E27FC236}">
                <a16:creationId xmlns:a16="http://schemas.microsoft.com/office/drawing/2014/main" id="{1CA24B0B-BA4B-8563-63F3-6C9C6C45E5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8723" y="1937365"/>
            <a:ext cx="7843108" cy="298326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C0CED1B-2751-6747-39A3-424DC1DE374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593" y="544490"/>
            <a:ext cx="8853368" cy="745263"/>
          </a:xfrm>
          <a:prstGeom prst="rect">
            <a:avLst/>
          </a:prstGeom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D4849CF5-E3AB-4E22-AA3C-3682E60188E8}"/>
              </a:ext>
            </a:extLst>
          </p:cNvPr>
          <p:cNvCxnSpPr>
            <a:cxnSpLocks/>
          </p:cNvCxnSpPr>
          <p:nvPr/>
        </p:nvCxnSpPr>
        <p:spPr>
          <a:xfrm flipH="1">
            <a:off x="6973368" y="2529641"/>
            <a:ext cx="871672" cy="95570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A5883BE3-7AD3-DAFC-6D61-900E6239E6C2}"/>
              </a:ext>
            </a:extLst>
          </p:cNvPr>
          <p:cNvCxnSpPr>
            <a:cxnSpLocks/>
          </p:cNvCxnSpPr>
          <p:nvPr/>
        </p:nvCxnSpPr>
        <p:spPr>
          <a:xfrm flipH="1">
            <a:off x="7563028" y="3485345"/>
            <a:ext cx="290558" cy="11243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68DA466C-4CD6-BE16-2431-20353FF6BB17}"/>
              </a:ext>
            </a:extLst>
          </p:cNvPr>
          <p:cNvCxnSpPr>
            <a:cxnSpLocks/>
          </p:cNvCxnSpPr>
          <p:nvPr/>
        </p:nvCxnSpPr>
        <p:spPr>
          <a:xfrm flipH="1">
            <a:off x="7221196" y="2885717"/>
            <a:ext cx="632390" cy="59962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C7A83B9C-9007-F660-2173-BFC0E3936359}"/>
              </a:ext>
            </a:extLst>
          </p:cNvPr>
          <p:cNvCxnSpPr>
            <a:cxnSpLocks/>
          </p:cNvCxnSpPr>
          <p:nvPr/>
        </p:nvCxnSpPr>
        <p:spPr>
          <a:xfrm flipH="1">
            <a:off x="7426295" y="3149212"/>
            <a:ext cx="427291" cy="33613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8" name="Picture 47">
            <a:extLst>
              <a:ext uri="{FF2B5EF4-FFF2-40B4-BE49-F238E27FC236}">
                <a16:creationId xmlns:a16="http://schemas.microsoft.com/office/drawing/2014/main" id="{377C927C-E719-12BB-7298-15D13D163B7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8723" y="1299057"/>
            <a:ext cx="7582958" cy="495369"/>
          </a:xfrm>
          <a:prstGeom prst="rect">
            <a:avLst/>
          </a:prstGeom>
        </p:spPr>
      </p:pic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DE7983A5-99A2-516A-827B-38A9CCF32CF4}"/>
              </a:ext>
            </a:extLst>
          </p:cNvPr>
          <p:cNvSpPr/>
          <p:nvPr/>
        </p:nvSpPr>
        <p:spPr>
          <a:xfrm>
            <a:off x="6012180" y="1437319"/>
            <a:ext cx="1082040" cy="218844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403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1008896" y="0"/>
            <a:ext cx="625928" cy="3093929"/>
          </a:xfrm>
          <a:prstGeom prst="rect">
            <a:avLst/>
          </a:prstGeom>
          <a:gradFill>
            <a:gsLst>
              <a:gs pos="54000">
                <a:srgbClr val="3E8BA4"/>
              </a:gs>
              <a:gs pos="100000">
                <a:srgbClr val="00A09C">
                  <a:alpha val="64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0" name="Rectangle 9"/>
          <p:cNvSpPr/>
          <p:nvPr/>
        </p:nvSpPr>
        <p:spPr>
          <a:xfrm>
            <a:off x="482859" y="4033637"/>
            <a:ext cx="625928" cy="2824363"/>
          </a:xfrm>
          <a:prstGeom prst="rect">
            <a:avLst/>
          </a:prstGeom>
          <a:gradFill>
            <a:gsLst>
              <a:gs pos="54000">
                <a:srgbClr val="3E8BA4"/>
              </a:gs>
              <a:gs pos="100000">
                <a:srgbClr val="00A09C">
                  <a:alpha val="64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9D0C24B-9370-4ED2-918F-96FEE852DAF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31768" y="5349402"/>
            <a:ext cx="1508598" cy="1508598"/>
          </a:xfrm>
          <a:prstGeom prst="rect">
            <a:avLst/>
          </a:prstGeom>
        </p:spPr>
      </p:pic>
      <p:pic>
        <p:nvPicPr>
          <p:cNvPr id="3" name="Picture 2" descr="A screenshot of a report&#10;&#10;Description automatically generated">
            <a:extLst>
              <a:ext uri="{FF2B5EF4-FFF2-40B4-BE49-F238E27FC236}">
                <a16:creationId xmlns:a16="http://schemas.microsoft.com/office/drawing/2014/main" id="{2EB3B6A0-34F9-27A9-B486-71228E20BB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0311" y="2996548"/>
            <a:ext cx="8891457" cy="301820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EF92346-BA20-5321-A65E-B5A3DD0700C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2081" y="1174332"/>
            <a:ext cx="8853368" cy="745263"/>
          </a:xfrm>
          <a:prstGeom prst="rect">
            <a:avLst/>
          </a:prstGeom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25FA58B5-1522-64D7-F781-28A0E85ACC22}"/>
              </a:ext>
            </a:extLst>
          </p:cNvPr>
          <p:cNvCxnSpPr>
            <a:cxnSpLocks/>
          </p:cNvCxnSpPr>
          <p:nvPr/>
        </p:nvCxnSpPr>
        <p:spPr>
          <a:xfrm flipH="1">
            <a:off x="7460479" y="3706884"/>
            <a:ext cx="871672" cy="95570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87F13E11-05EC-BA98-A55C-E49149CDB257}"/>
              </a:ext>
            </a:extLst>
          </p:cNvPr>
          <p:cNvCxnSpPr>
            <a:cxnSpLocks/>
          </p:cNvCxnSpPr>
          <p:nvPr/>
        </p:nvCxnSpPr>
        <p:spPr>
          <a:xfrm flipH="1">
            <a:off x="7708307" y="4062960"/>
            <a:ext cx="632390" cy="59962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F5AD1D1E-88CA-7734-1BB8-B54AD1D0A27F}"/>
              </a:ext>
            </a:extLst>
          </p:cNvPr>
          <p:cNvCxnSpPr>
            <a:cxnSpLocks/>
          </p:cNvCxnSpPr>
          <p:nvPr/>
        </p:nvCxnSpPr>
        <p:spPr>
          <a:xfrm flipH="1">
            <a:off x="7913406" y="4326455"/>
            <a:ext cx="427291" cy="33613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>
            <a:extLst>
              <a:ext uri="{FF2B5EF4-FFF2-40B4-BE49-F238E27FC236}">
                <a16:creationId xmlns:a16="http://schemas.microsoft.com/office/drawing/2014/main" id="{F19D17D9-C019-E911-AE15-F6D266D7D80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7286" y="1984256"/>
            <a:ext cx="7582958" cy="495369"/>
          </a:xfrm>
          <a:prstGeom prst="rect">
            <a:avLst/>
          </a:prstGeom>
        </p:spPr>
      </p:pic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7070B31E-0559-E31E-F3CB-214F1F24F58A}"/>
              </a:ext>
            </a:extLst>
          </p:cNvPr>
          <p:cNvSpPr/>
          <p:nvPr/>
        </p:nvSpPr>
        <p:spPr>
          <a:xfrm>
            <a:off x="8127051" y="2122376"/>
            <a:ext cx="979133" cy="218844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041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Rocketo Graphics - Aqua Purple Light">
      <a:dk1>
        <a:srgbClr val="999999"/>
      </a:dk1>
      <a:lt1>
        <a:srgbClr val="FFFFFF"/>
      </a:lt1>
      <a:dk2>
        <a:srgbClr val="494949"/>
      </a:dk2>
      <a:lt2>
        <a:srgbClr val="FFFFFF"/>
      </a:lt2>
      <a:accent1>
        <a:srgbClr val="00A09C"/>
      </a:accent1>
      <a:accent2>
        <a:srgbClr val="0098A5"/>
      </a:accent2>
      <a:accent3>
        <a:srgbClr val="1991AB"/>
      </a:accent3>
      <a:accent4>
        <a:srgbClr val="2B85AE"/>
      </a:accent4>
      <a:accent5>
        <a:srgbClr val="4175A9"/>
      </a:accent5>
      <a:accent6>
        <a:srgbClr val="5267A5"/>
      </a:accent6>
      <a:hlink>
        <a:srgbClr val="F33B48"/>
      </a:hlink>
      <a:folHlink>
        <a:srgbClr val="FFC000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9B6B26EE6A47244836B11E411195958" ma:contentTypeVersion="15" ma:contentTypeDescription="Create a new document." ma:contentTypeScope="" ma:versionID="98d53e3c8445c5047b961264093a5f20">
  <xsd:schema xmlns:xsd="http://www.w3.org/2001/XMLSchema" xmlns:xs="http://www.w3.org/2001/XMLSchema" xmlns:p="http://schemas.microsoft.com/office/2006/metadata/properties" xmlns:ns2="fa0ed114-c189-4082-af53-e2a44e7a99e4" xmlns:ns3="ca24a9a7-abae-47da-97c3-8c7b2a1d12c0" targetNamespace="http://schemas.microsoft.com/office/2006/metadata/properties" ma:root="true" ma:fieldsID="0459b5183d9aa29e3cee234284bfe64d" ns2:_="" ns3:_="">
    <xsd:import namespace="fa0ed114-c189-4082-af53-e2a44e7a99e4"/>
    <xsd:import namespace="ca24a9a7-abae-47da-97c3-8c7b2a1d12c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a0ed114-c189-4082-af53-e2a44e7a99e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663e9f89-821d-46ba-81ba-1838f4218f3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description="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24a9a7-abae-47da-97c3-8c7b2a1d12c0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041e3694-da69-4133-9bfc-909ceef5ba11}" ma:internalName="TaxCatchAll" ma:showField="CatchAllData" ma:web="ca24a9a7-abae-47da-97c3-8c7b2a1d12c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a0ed114-c189-4082-af53-e2a44e7a99e4">
      <Terms xmlns="http://schemas.microsoft.com/office/infopath/2007/PartnerControls"/>
    </lcf76f155ced4ddcb4097134ff3c332f>
    <TaxCatchAll xmlns="ca24a9a7-abae-47da-97c3-8c7b2a1d12c0" xsi:nil="true"/>
  </documentManagement>
</p:properties>
</file>

<file path=customXml/itemProps1.xml><?xml version="1.0" encoding="utf-8"?>
<ds:datastoreItem xmlns:ds="http://schemas.openxmlformats.org/officeDocument/2006/customXml" ds:itemID="{496334AE-A65C-45F8-B0C6-CAE26A17A2CC}"/>
</file>

<file path=customXml/itemProps2.xml><?xml version="1.0" encoding="utf-8"?>
<ds:datastoreItem xmlns:ds="http://schemas.openxmlformats.org/officeDocument/2006/customXml" ds:itemID="{3D955DBA-8268-441B-B8DB-DBD3009BD7CA}"/>
</file>

<file path=customXml/itemProps3.xml><?xml version="1.0" encoding="utf-8"?>
<ds:datastoreItem xmlns:ds="http://schemas.openxmlformats.org/officeDocument/2006/customXml" ds:itemID="{2AB087A8-36B7-4DFE-BF3E-07D3D41DA1F0}"/>
</file>

<file path=docProps/app.xml><?xml version="1.0" encoding="utf-8"?>
<Properties xmlns="http://schemas.openxmlformats.org/officeDocument/2006/extended-properties" xmlns:vt="http://schemas.openxmlformats.org/officeDocument/2006/docPropsVTypes">
  <TotalTime>9383</TotalTime>
  <Words>728</Words>
  <Application>Microsoft Macintosh PowerPoint</Application>
  <PresentationFormat>Widescreen</PresentationFormat>
  <Paragraphs>156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Arial</vt:lpstr>
      <vt:lpstr>Calibri</vt:lpstr>
      <vt:lpstr>Calibri Light</vt:lpstr>
      <vt:lpstr>Corbel</vt:lpstr>
      <vt:lpstr>Lato Light</vt:lpstr>
      <vt:lpstr>Montserrat</vt:lpstr>
      <vt:lpstr>Roboto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BATON ROUGE INDUSTRIAL MARKET</dc:title>
  <dc:creator>Adeen</dc:creator>
  <cp:lastModifiedBy>jbsylvest@att.net</cp:lastModifiedBy>
  <cp:revision>153</cp:revision>
  <cp:lastPrinted>2024-04-18T21:29:00Z</cp:lastPrinted>
  <dcterms:created xsi:type="dcterms:W3CDTF">2021-03-26T15:28:04Z</dcterms:created>
  <dcterms:modified xsi:type="dcterms:W3CDTF">2024-04-23T16:13:29Z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0x01010099B6B26EE6A47244836B11E411195958</vt:lpwstr>
  </property>
</Properties>
</file>