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8" r:id="rId2"/>
    <p:sldId id="260" r:id="rId3"/>
    <p:sldId id="391" r:id="rId4"/>
    <p:sldId id="288" r:id="rId5"/>
    <p:sldId id="392" r:id="rId6"/>
    <p:sldId id="341" r:id="rId7"/>
    <p:sldId id="314" r:id="rId8"/>
    <p:sldId id="316" r:id="rId9"/>
    <p:sldId id="312" r:id="rId10"/>
    <p:sldId id="317" r:id="rId11"/>
    <p:sldId id="367" r:id="rId12"/>
    <p:sldId id="318" r:id="rId13"/>
    <p:sldId id="344" r:id="rId14"/>
    <p:sldId id="315" r:id="rId15"/>
    <p:sldId id="359" r:id="rId16"/>
    <p:sldId id="325" r:id="rId17"/>
    <p:sldId id="324" r:id="rId18"/>
    <p:sldId id="327" r:id="rId19"/>
    <p:sldId id="342" r:id="rId20"/>
    <p:sldId id="322" r:id="rId21"/>
    <p:sldId id="371" r:id="rId22"/>
    <p:sldId id="326" r:id="rId23"/>
    <p:sldId id="321" r:id="rId24"/>
    <p:sldId id="370" r:id="rId25"/>
    <p:sldId id="319" r:id="rId26"/>
    <p:sldId id="331" r:id="rId27"/>
    <p:sldId id="320" r:id="rId28"/>
    <p:sldId id="346" r:id="rId29"/>
    <p:sldId id="345" r:id="rId30"/>
    <p:sldId id="373" r:id="rId31"/>
    <p:sldId id="374" r:id="rId32"/>
    <p:sldId id="390" r:id="rId33"/>
    <p:sldId id="375" r:id="rId34"/>
    <p:sldId id="364" r:id="rId35"/>
    <p:sldId id="363" r:id="rId36"/>
    <p:sldId id="361" r:id="rId37"/>
    <p:sldId id="352" r:id="rId38"/>
    <p:sldId id="376" r:id="rId39"/>
    <p:sldId id="388" r:id="rId40"/>
    <p:sldId id="354" r:id="rId41"/>
    <p:sldId id="384" r:id="rId42"/>
    <p:sldId id="385" r:id="rId43"/>
    <p:sldId id="290" r:id="rId44"/>
    <p:sldId id="358" r:id="rId45"/>
    <p:sldId id="377" r:id="rId46"/>
    <p:sldId id="356" r:id="rId47"/>
    <p:sldId id="301" r:id="rId48"/>
    <p:sldId id="378" r:id="rId49"/>
    <p:sldId id="379" r:id="rId50"/>
    <p:sldId id="380" r:id="rId51"/>
    <p:sldId id="381" r:id="rId52"/>
    <p:sldId id="393" r:id="rId53"/>
    <p:sldId id="382" r:id="rId54"/>
    <p:sldId id="383" r:id="rId55"/>
    <p:sldId id="386" r:id="rId56"/>
    <p:sldId id="389" r:id="rId57"/>
    <p:sldId id="387" r:id="rId58"/>
    <p:sldId id="394" r:id="rId59"/>
    <p:sldId id="395" r:id="rId60"/>
    <p:sldId id="355" r:id="rId61"/>
    <p:sldId id="336" r:id="rId62"/>
    <p:sldId id="28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D79"/>
    <a:srgbClr val="00A09C"/>
    <a:srgbClr val="000000"/>
    <a:srgbClr val="87A4D3"/>
    <a:srgbClr val="688948"/>
    <a:srgbClr val="44546A"/>
    <a:srgbClr val="658BC6"/>
    <a:srgbClr val="3E8BA4"/>
    <a:srgbClr val="798695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A0992-F1DA-4142-920F-A5932A56BD09}" v="29" dt="2024-05-01T01:45:07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4660" autoAdjust="0"/>
  </p:normalViewPr>
  <p:slideViewPr>
    <p:cSldViewPr snapToGrid="0">
      <p:cViewPr varScale="1">
        <p:scale>
          <a:sx n="98" d="100"/>
          <a:sy n="98" d="100"/>
        </p:scale>
        <p:origin x="96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1" i="0">
                <a:solidFill>
                  <a:srgbClr val="000000"/>
                </a:solidFill>
                <a:latin typeface="Roboto"/>
              </a:defRPr>
            </a:pPr>
            <a:r>
              <a:rPr lang="en-US"/>
              <a:t>Historical Vacancy Rate</a:t>
            </a:r>
          </a:p>
        </c:rich>
      </c:tx>
      <c:layout>
        <c:manualLayout>
          <c:xMode val="edge"/>
          <c:yMode val="edge"/>
          <c:x val="0.35691372569694751"/>
          <c:y val="1.29928435349605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282498829858447E-2"/>
          <c:y val="0.12004186976627922"/>
          <c:w val="0.80509964471145401"/>
          <c:h val="0.76135154980627417"/>
        </c:manualLayout>
      </c:layout>
      <c:lineChart>
        <c:grouping val="standard"/>
        <c:varyColors val="0"/>
        <c:ser>
          <c:idx val="0"/>
          <c:order val="0"/>
          <c:spPr>
            <a:ln w="47625" cmpd="sng">
              <a:solidFill>
                <a:srgbClr val="FFFF01"/>
              </a:solidFill>
              <a:prstDash val="solid"/>
            </a:ln>
          </c:spPr>
          <c:marker>
            <c:symbol val="circle"/>
            <c:size val="10"/>
            <c:spPr>
              <a:solidFill>
                <a:srgbClr val="FFFF01"/>
              </a:solidFill>
              <a:ln cmpd="sng">
                <a:solidFill>
                  <a:srgbClr val="FFFF01"/>
                </a:solidFill>
              </a:ln>
            </c:spPr>
          </c:marker>
          <c:dLbls>
            <c:dLbl>
              <c:idx val="13"/>
              <c:layout>
                <c:manualLayout>
                  <c:x val="-2.4078254326561323E-2"/>
                  <c:y val="2.3809523809523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8D-41B2-8405-C059F5CDF2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200" b="0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'[Industrial Trends Spreadsheet_3.22.2024.xlsx]Vacancy &amp; Absorption Hist. Data'!$N$8:$W$8</c:f>
              <c:strCache>
                <c:ptCount val="10"/>
                <c:pt idx="0">
                  <c:v>YE14</c:v>
                </c:pt>
                <c:pt idx="1">
                  <c:v>YE15</c:v>
                </c:pt>
                <c:pt idx="2">
                  <c:v>YE16</c:v>
                </c:pt>
                <c:pt idx="3">
                  <c:v>YE17</c:v>
                </c:pt>
                <c:pt idx="4">
                  <c:v>YE18</c:v>
                </c:pt>
                <c:pt idx="5">
                  <c:v>YE19</c:v>
                </c:pt>
                <c:pt idx="6">
                  <c:v>YE20</c:v>
                </c:pt>
                <c:pt idx="7">
                  <c:v>YE21</c:v>
                </c:pt>
                <c:pt idx="8">
                  <c:v>YE22</c:v>
                </c:pt>
                <c:pt idx="9">
                  <c:v>YE23</c:v>
                </c:pt>
              </c:strCache>
            </c:strRef>
          </c:cat>
          <c:val>
            <c:numRef>
              <c:f>'[Industrial Trends Spreadsheet_3.22.2024.xlsx]Vacancy &amp; Absorption Hist. Data'!$N$9:$W$9</c:f>
              <c:numCache>
                <c:formatCode>0.00%</c:formatCode>
                <c:ptCount val="10"/>
                <c:pt idx="0">
                  <c:v>7.6700000000000004E-2</c:v>
                </c:pt>
                <c:pt idx="1">
                  <c:v>7.5700000000000003E-2</c:v>
                </c:pt>
                <c:pt idx="2">
                  <c:v>6.7799999999999999E-2</c:v>
                </c:pt>
                <c:pt idx="3">
                  <c:v>5.7099999999999998E-2</c:v>
                </c:pt>
                <c:pt idx="4">
                  <c:v>7.2700000000000001E-2</c:v>
                </c:pt>
                <c:pt idx="5">
                  <c:v>6.2E-2</c:v>
                </c:pt>
                <c:pt idx="6">
                  <c:v>5.8040622587792662E-2</c:v>
                </c:pt>
                <c:pt idx="7">
                  <c:v>3.0760519107374925E-2</c:v>
                </c:pt>
                <c:pt idx="8">
                  <c:v>1.9749974336960695E-2</c:v>
                </c:pt>
                <c:pt idx="9">
                  <c:v>2.4507054999993942E-2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D-41B2-8405-C059F5CDF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4714568"/>
        <c:axId val="1599497242"/>
      </c:lineChart>
      <c:catAx>
        <c:axId val="1644714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Roboto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sz="1400" b="0" i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1599497242"/>
        <c:crosses val="autoZero"/>
        <c:auto val="1"/>
        <c:lblAlgn val="ctr"/>
        <c:lblOffset val="100"/>
        <c:noMultiLvlLbl val="1"/>
      </c:catAx>
      <c:valAx>
        <c:axId val="1599497242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1" i="0">
                    <a:solidFill>
                      <a:srgbClr val="000000"/>
                    </a:solidFill>
                    <a:latin typeface="Roboto"/>
                  </a:defRPr>
                </a:pPr>
                <a:r>
                  <a:rPr lang="en-US"/>
                  <a:t>Square Feet</a:t>
                </a:r>
              </a:p>
            </c:rich>
          </c:tx>
          <c:overlay val="0"/>
        </c:title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1644714568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76014535429121022"/>
          <c:y val="0.15754343207099111"/>
          <c:w val="0.134512283030084"/>
          <c:h val="4.7016310461192354E-2"/>
        </c:manualLayout>
      </c:layout>
      <c:overlay val="0"/>
      <c:txPr>
        <a:bodyPr/>
        <a:lstStyle/>
        <a:p>
          <a:pPr lvl="0">
            <a:defRPr sz="1600" b="1" i="0">
              <a:solidFill>
                <a:srgbClr val="000000"/>
              </a:solidFill>
              <a:latin typeface="Roboto"/>
            </a:defRPr>
          </a:pPr>
          <a:endParaRPr lang="en-US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Historical Vacancy and Net Absorption</a:t>
            </a:r>
          </a:p>
        </c:rich>
      </c:tx>
      <c:layout>
        <c:manualLayout>
          <c:xMode val="edge"/>
          <c:yMode val="edge"/>
          <c:x val="0.30974536857480711"/>
          <c:y val="1.665407775749564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998627124886989"/>
          <c:y val="0.1129434967793374"/>
          <c:w val="0.81639473083966752"/>
          <c:h val="0.86489206330270407"/>
        </c:manualLayout>
      </c:layout>
      <c:lineChart>
        <c:grouping val="standard"/>
        <c:varyColors val="1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3230997443774592E-2"/>
                  <c:y val="3.28317373461011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5B-41FF-B0CB-8F182B102AA4}"/>
                </c:ext>
              </c:extLst>
            </c:dLbl>
            <c:dLbl>
              <c:idx val="1"/>
              <c:layout>
                <c:manualLayout>
                  <c:x val="-3.067181655361494E-2"/>
                  <c:y val="-3.100775193798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5B-41FF-B0CB-8F182B102AA4}"/>
                </c:ext>
              </c:extLst>
            </c:dLbl>
            <c:dLbl>
              <c:idx val="2"/>
              <c:layout>
                <c:manualLayout>
                  <c:x val="-3.0671816553614908E-2"/>
                  <c:y val="-3.6479708162334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5B-41FF-B0CB-8F182B102AA4}"/>
                </c:ext>
              </c:extLst>
            </c:dLbl>
            <c:dLbl>
              <c:idx val="3"/>
              <c:layout>
                <c:manualLayout>
                  <c:x val="-3.0671816553614908E-2"/>
                  <c:y val="3.2831737346101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5B-41FF-B0CB-8F182B102AA4}"/>
                </c:ext>
              </c:extLst>
            </c:dLbl>
            <c:dLbl>
              <c:idx val="4"/>
              <c:layout>
                <c:manualLayout>
                  <c:x val="-3.9202419520813866E-2"/>
                  <c:y val="3.4655722754217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5B-41FF-B0CB-8F182B102AA4}"/>
                </c:ext>
              </c:extLst>
            </c:dLbl>
            <c:dLbl>
              <c:idx val="5"/>
              <c:layout>
                <c:manualLayout>
                  <c:x val="-4.0055479817533823E-2"/>
                  <c:y val="2.91837665298677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5B-41FF-B0CB-8F182B102AA4}"/>
                </c:ext>
              </c:extLst>
            </c:dLbl>
            <c:dLbl>
              <c:idx val="6"/>
              <c:layout>
                <c:manualLayout>
                  <c:x val="-2.8965695960175179E-2"/>
                  <c:y val="-3.8303693570451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5B-41FF-B0CB-8F182B102AA4}"/>
                </c:ext>
              </c:extLst>
            </c:dLbl>
            <c:dLbl>
              <c:idx val="7"/>
              <c:layout>
                <c:manualLayout>
                  <c:x val="-3.1524876850334803E-2"/>
                  <c:y val="-3.2831737346101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5B-41FF-B0CB-8F182B102AA4}"/>
                </c:ext>
              </c:extLst>
            </c:dLbl>
            <c:dLbl>
              <c:idx val="8"/>
              <c:layout>
                <c:manualLayout>
                  <c:x val="-3.0671816553614908E-2"/>
                  <c:y val="-2.7359781121751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5B-41FF-B0CB-8F182B102AA4}"/>
                </c:ext>
              </c:extLst>
            </c:dLbl>
            <c:dLbl>
              <c:idx val="9"/>
              <c:layout>
                <c:manualLayout>
                  <c:x val="-2.8112635663455218E-2"/>
                  <c:y val="-3.2831737346101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5B-41FF-B0CB-8F182B102AA4}"/>
                </c:ext>
              </c:extLst>
            </c:dLbl>
            <c:dLbl>
              <c:idx val="10"/>
              <c:layout>
                <c:manualLayout>
                  <c:x val="-1.4483258969126766E-3"/>
                  <c:y val="-3.6966933430030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25B-41FF-B0CB-8F182B102AA4}"/>
                </c:ext>
              </c:extLst>
            </c:dLbl>
            <c:dLbl>
              <c:idx val="11"/>
              <c:layout>
                <c:manualLayout>
                  <c:x val="-3.0671816553614908E-2"/>
                  <c:y val="-3.4655722754217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5B-41FF-B0CB-8F182B102AA4}"/>
                </c:ext>
              </c:extLst>
            </c:dLbl>
            <c:dLbl>
              <c:idx val="12"/>
              <c:layout>
                <c:manualLayout>
                  <c:x val="-3.0671816553614908E-2"/>
                  <c:y val="-3.283173734610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25B-41FF-B0CB-8F182B102AA4}"/>
                </c:ext>
              </c:extLst>
            </c:dLbl>
            <c:dLbl>
              <c:idx val="13"/>
              <c:layout>
                <c:manualLayout>
                  <c:x val="-3.0671816553614908E-2"/>
                  <c:y val="-3.6479708162334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25B-41FF-B0CB-8F182B102A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'[Industrial Trends Spreadsheet_3.22.2024.xlsx]Vacancy &amp; Absorption Hist. Data'!$M$2:$W$2</c:f>
              <c:strCache>
                <c:ptCount val="11"/>
                <c:pt idx="0">
                  <c:v>YE13</c:v>
                </c:pt>
                <c:pt idx="1">
                  <c:v>YE14</c:v>
                </c:pt>
                <c:pt idx="2">
                  <c:v>YE15</c:v>
                </c:pt>
                <c:pt idx="3">
                  <c:v>YE16</c:v>
                </c:pt>
                <c:pt idx="4">
                  <c:v>YE17</c:v>
                </c:pt>
                <c:pt idx="5">
                  <c:v>YE18</c:v>
                </c:pt>
                <c:pt idx="6">
                  <c:v>YE19</c:v>
                </c:pt>
                <c:pt idx="7">
                  <c:v>YE20</c:v>
                </c:pt>
                <c:pt idx="8">
                  <c:v>YE21</c:v>
                </c:pt>
                <c:pt idx="9">
                  <c:v>YE22</c:v>
                </c:pt>
                <c:pt idx="10">
                  <c:v>YE23</c:v>
                </c:pt>
              </c:strCache>
            </c:strRef>
          </c:cat>
          <c:val>
            <c:numRef>
              <c:f>'[Industrial Trends Spreadsheet_3.22.2024.xlsx]Vacancy &amp; Absorption Hist. Data'!$M$3:$W$3</c:f>
              <c:numCache>
                <c:formatCode>_(* #,##0_);_(* \(#,##0\);_(* "-"??_);_(@_)</c:formatCode>
                <c:ptCount val="11"/>
                <c:pt idx="0">
                  <c:v>2371973.1</c:v>
                </c:pt>
                <c:pt idx="1">
                  <c:v>2026697</c:v>
                </c:pt>
                <c:pt idx="2">
                  <c:v>2033441</c:v>
                </c:pt>
                <c:pt idx="3">
                  <c:v>1866520</c:v>
                </c:pt>
                <c:pt idx="4">
                  <c:v>1677256</c:v>
                </c:pt>
                <c:pt idx="5">
                  <c:v>2166879</c:v>
                </c:pt>
                <c:pt idx="6">
                  <c:v>1901119</c:v>
                </c:pt>
                <c:pt idx="7">
                  <c:v>1806320</c:v>
                </c:pt>
                <c:pt idx="8">
                  <c:v>981009</c:v>
                </c:pt>
                <c:pt idx="9">
                  <c:v>722451</c:v>
                </c:pt>
                <c:pt idx="10">
                  <c:v>917485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725B-41FF-B0CB-8F182B102AA4}"/>
            </c:ext>
          </c:extLst>
        </c:ser>
        <c:ser>
          <c:idx val="1"/>
          <c:order val="1"/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7259575366735324E-2"/>
                  <c:y val="-3.8303693570451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25B-41FF-B0CB-8F182B102AA4}"/>
                </c:ext>
              </c:extLst>
            </c:dLbl>
            <c:dLbl>
              <c:idx val="1"/>
              <c:layout>
                <c:manualLayout>
                  <c:x val="-3.0066143742943779E-2"/>
                  <c:y val="-4.3775649794801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25B-41FF-B0CB-8F182B102AA4}"/>
                </c:ext>
              </c:extLst>
            </c:dLbl>
            <c:dLbl>
              <c:idx val="2"/>
              <c:layout>
                <c:manualLayout>
                  <c:x val="-2.5702706740170462E-2"/>
                  <c:y val="-4.19516643866850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25B-41FF-B0CB-8F182B102AA4}"/>
                </c:ext>
              </c:extLst>
            </c:dLbl>
            <c:dLbl>
              <c:idx val="3"/>
              <c:layout>
                <c:manualLayout>
                  <c:x val="-2.7050542008987898E-2"/>
                  <c:y val="-3.8303693570451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25B-41FF-B0CB-8F182B102AA4}"/>
                </c:ext>
              </c:extLst>
            </c:dLbl>
            <c:dLbl>
              <c:idx val="4"/>
              <c:layout>
                <c:manualLayout>
                  <c:x val="-2.9114947927050047E-2"/>
                  <c:y val="-3.8303693570451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25B-41FF-B0CB-8F182B102AA4}"/>
                </c:ext>
              </c:extLst>
            </c:dLbl>
            <c:dLbl>
              <c:idx val="5"/>
              <c:layout>
                <c:manualLayout>
                  <c:x val="-2.7408827333610254E-2"/>
                  <c:y val="3.4655722754217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25B-41FF-B0CB-8F182B102AA4}"/>
                </c:ext>
              </c:extLst>
            </c:dLbl>
            <c:dLbl>
              <c:idx val="6"/>
              <c:layout>
                <c:manualLayout>
                  <c:x val="-2.7408827333610254E-2"/>
                  <c:y val="3.2831737346101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25B-41FF-B0CB-8F182B102AA4}"/>
                </c:ext>
              </c:extLst>
            </c:dLbl>
            <c:dLbl>
              <c:idx val="7"/>
              <c:layout>
                <c:manualLayout>
                  <c:x val="-3.0671816553614908E-2"/>
                  <c:y val="-4.0127678978568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25B-41FF-B0CB-8F182B102AA4}"/>
                </c:ext>
              </c:extLst>
            </c:dLbl>
            <c:dLbl>
              <c:idx val="8"/>
              <c:layout>
                <c:manualLayout>
                  <c:x val="-3.0671816553614908E-2"/>
                  <c:y val="-3.8303693570451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25B-41FF-B0CB-8F182B102AA4}"/>
                </c:ext>
              </c:extLst>
            </c:dLbl>
            <c:dLbl>
              <c:idx val="9"/>
              <c:layout>
                <c:manualLayout>
                  <c:x val="-2.7408827333610254E-2"/>
                  <c:y val="2.9183766529867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25B-41FF-B0CB-8F182B102AA4}"/>
                </c:ext>
              </c:extLst>
            </c:dLbl>
            <c:dLbl>
              <c:idx val="10"/>
              <c:layout>
                <c:manualLayout>
                  <c:x val="-1.4483258969126766E-3"/>
                  <c:y val="1.5550861129304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25B-41FF-B0CB-8F182B102AA4}"/>
                </c:ext>
              </c:extLst>
            </c:dLbl>
            <c:dLbl>
              <c:idx val="11"/>
              <c:layout>
                <c:manualLayout>
                  <c:x val="-4.8278981077913681E-2"/>
                  <c:y val="-5.47195622435033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25B-41FF-B0CB-8F182B102AA4}"/>
                </c:ext>
              </c:extLst>
            </c:dLbl>
            <c:dLbl>
              <c:idx val="12"/>
              <c:layout>
                <c:manualLayout>
                  <c:x val="-2.4849646443450567E-2"/>
                  <c:y val="4.0127678978568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25B-41FF-B0CB-8F182B102AA4}"/>
                </c:ext>
              </c:extLst>
            </c:dLbl>
            <c:dLbl>
              <c:idx val="13"/>
              <c:layout>
                <c:manualLayout>
                  <c:x val="-2.5702706740170462E-2"/>
                  <c:y val="-2.9183766529867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25B-41FF-B0CB-8F182B102A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'[Industrial Trends Spreadsheet_3.22.2024.xlsx]Vacancy &amp; Absorption Hist. Data'!$M$2:$W$2</c:f>
              <c:strCache>
                <c:ptCount val="11"/>
                <c:pt idx="0">
                  <c:v>YE13</c:v>
                </c:pt>
                <c:pt idx="1">
                  <c:v>YE14</c:v>
                </c:pt>
                <c:pt idx="2">
                  <c:v>YE15</c:v>
                </c:pt>
                <c:pt idx="3">
                  <c:v>YE16</c:v>
                </c:pt>
                <c:pt idx="4">
                  <c:v>YE17</c:v>
                </c:pt>
                <c:pt idx="5">
                  <c:v>YE18</c:v>
                </c:pt>
                <c:pt idx="6">
                  <c:v>YE19</c:v>
                </c:pt>
                <c:pt idx="7">
                  <c:v>YE20</c:v>
                </c:pt>
                <c:pt idx="8">
                  <c:v>YE21</c:v>
                </c:pt>
                <c:pt idx="9">
                  <c:v>YE22</c:v>
                </c:pt>
                <c:pt idx="10">
                  <c:v>YE23</c:v>
                </c:pt>
              </c:strCache>
            </c:strRef>
          </c:cat>
          <c:val>
            <c:numRef>
              <c:f>'[Industrial Trends Spreadsheet_3.22.2024.xlsx]Vacancy &amp; Absorption Hist. Data'!$M$4:$W$4</c:f>
              <c:numCache>
                <c:formatCode>_(* #,##0_);_(* \(#,##0\);_(* "-"??_);_(@_)</c:formatCode>
                <c:ptCount val="11"/>
                <c:pt idx="0">
                  <c:v>671126.54999999702</c:v>
                </c:pt>
                <c:pt idx="1">
                  <c:v>1243592</c:v>
                </c:pt>
                <c:pt idx="2">
                  <c:v>437273</c:v>
                </c:pt>
                <c:pt idx="3">
                  <c:v>844813</c:v>
                </c:pt>
                <c:pt idx="4">
                  <c:v>2001049</c:v>
                </c:pt>
                <c:pt idx="5">
                  <c:v>78882</c:v>
                </c:pt>
                <c:pt idx="6">
                  <c:v>986982</c:v>
                </c:pt>
                <c:pt idx="7">
                  <c:v>577610</c:v>
                </c:pt>
                <c:pt idx="8">
                  <c:v>1595482</c:v>
                </c:pt>
                <c:pt idx="9">
                  <c:v>4946581</c:v>
                </c:pt>
                <c:pt idx="10">
                  <c:v>662707.85000000149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725B-41FF-B0CB-8F182B102A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40601702"/>
        <c:axId val="1077507665"/>
      </c:lineChart>
      <c:catAx>
        <c:axId val="214060170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507665"/>
        <c:crosses val="autoZero"/>
        <c:auto val="1"/>
        <c:lblAlgn val="ctr"/>
        <c:lblOffset val="100"/>
        <c:noMultiLvlLbl val="1"/>
      </c:catAx>
      <c:valAx>
        <c:axId val="1077507665"/>
        <c:scaling>
          <c:orientation val="minMax"/>
          <c:min val="-500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Square Feet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crossAx val="214060170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78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5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5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90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9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8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44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44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5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06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3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37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9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12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58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1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08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68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10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50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42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06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74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77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904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58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696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58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26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03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15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37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58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60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492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2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7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81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205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8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91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9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71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4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22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scroggs@lee-associates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scroggs@lee-associates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President &amp; 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escroggs@lee-associates.com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628018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</a:t>
            </a:r>
          </a:p>
        </p:txBody>
      </p:sp>
    </p:spTree>
    <p:extLst>
      <p:ext uri="{BB962C8B-B14F-4D97-AF65-F5344CB8AC3E}">
        <p14:creationId xmlns:p14="http://schemas.microsoft.com/office/powerpoint/2010/main" val="400042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00227-D878-40AD-968F-8C5085C6A5B5}"/>
              </a:ext>
            </a:extLst>
          </p:cNvPr>
          <p:cNvSpPr txBox="1"/>
          <p:nvPr/>
        </p:nvSpPr>
        <p:spPr>
          <a:xfrm>
            <a:off x="357747" y="603025"/>
            <a:ext cx="10248039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After reaching record low Vacancy Rate (2.9%) reached in Q2 of 2022, there has been a steady increase in vacancy over the last six quarters.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National Vacancy Rate was 3.3% at the end 2022 and finished 2023 at 5.7%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 softening has been driven by slower tenant absorption in 2023 coupled with record breaking new construction deliveries during the same period. </a:t>
            </a:r>
          </a:p>
        </p:txBody>
      </p:sp>
    </p:spTree>
    <p:extLst>
      <p:ext uri="{BB962C8B-B14F-4D97-AF65-F5344CB8AC3E}">
        <p14:creationId xmlns:p14="http://schemas.microsoft.com/office/powerpoint/2010/main" val="21424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00227-D878-40AD-968F-8C5085C6A5B5}"/>
              </a:ext>
            </a:extLst>
          </p:cNvPr>
          <p:cNvSpPr txBox="1"/>
          <p:nvPr/>
        </p:nvSpPr>
        <p:spPr>
          <a:xfrm>
            <a:off x="390700" y="408525"/>
            <a:ext cx="3497560" cy="244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Net Absorption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2021: 561.4M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2022: 477.3M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2023: 214.8M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BDD05-793D-0C3B-EEAD-1A299D212733}"/>
              </a:ext>
            </a:extLst>
          </p:cNvPr>
          <p:cNvSpPr txBox="1"/>
          <p:nvPr/>
        </p:nvSpPr>
        <p:spPr>
          <a:xfrm>
            <a:off x="5436972" y="408525"/>
            <a:ext cx="6364327" cy="244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New Deliveries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2021: 350M SF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2022: 495M SF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3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2023: 593.5M SF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3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2019 - 2023: 2Billion SF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87299-7901-29DF-2BF0-55BBFC6AACDD}"/>
              </a:ext>
            </a:extLst>
          </p:cNvPr>
          <p:cNvSpPr txBox="1"/>
          <p:nvPr/>
        </p:nvSpPr>
        <p:spPr>
          <a:xfrm>
            <a:off x="268109" y="3035448"/>
            <a:ext cx="4127157" cy="197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Under Construction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2021: 467.0M SF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2022: 682.6M SF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3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2023: 407.6M SF</a:t>
            </a: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65C0B-F3C1-182D-E4D9-4CDADE29E021}"/>
              </a:ext>
            </a:extLst>
          </p:cNvPr>
          <p:cNvSpPr txBox="1"/>
          <p:nvPr/>
        </p:nvSpPr>
        <p:spPr>
          <a:xfrm>
            <a:off x="5350098" y="3035448"/>
            <a:ext cx="4893275" cy="197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Rent Growth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2022: 18.6%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3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2023: 12.3%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Pre</a:t>
            </a:r>
            <a:r>
              <a:rPr lang="en-US" sz="2000" b="1" spc="3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-Pandemic Avg: 5.5%</a:t>
            </a: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51391-C23A-BE6E-70A9-E312A1A2B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3" y="750106"/>
            <a:ext cx="10074876" cy="6107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85624-B321-2B80-29EB-5986BF0BB798}"/>
              </a:ext>
            </a:extLst>
          </p:cNvPr>
          <p:cNvSpPr txBox="1"/>
          <p:nvPr/>
        </p:nvSpPr>
        <p:spPr>
          <a:xfrm>
            <a:off x="-377072" y="-123705"/>
            <a:ext cx="7732587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Development Trends  </a:t>
            </a:r>
          </a:p>
        </p:txBody>
      </p:sp>
    </p:spTree>
    <p:extLst>
      <p:ext uri="{BB962C8B-B14F-4D97-AF65-F5344CB8AC3E}">
        <p14:creationId xmlns:p14="http://schemas.microsoft.com/office/powerpoint/2010/main" val="1361672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D36C1-49E4-3858-7A51-B802CE69C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155"/>
            <a:ext cx="9651844" cy="5483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A91BC3-E8AC-5973-5A9B-DA6074A22AEE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Development Activity   </a:t>
            </a:r>
          </a:p>
        </p:txBody>
      </p:sp>
    </p:spTree>
    <p:extLst>
      <p:ext uri="{BB962C8B-B14F-4D97-AF65-F5344CB8AC3E}">
        <p14:creationId xmlns:p14="http://schemas.microsoft.com/office/powerpoint/2010/main" val="411297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0EA60-4132-5FCF-E2CE-EE3A35FBD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13" y="111681"/>
            <a:ext cx="6266187" cy="40938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38AFD-CB33-36A8-33E4-5D4F086ED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" y="3738061"/>
            <a:ext cx="8018700" cy="3008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746B1-0ADD-264A-29B0-A1ADF1CB6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00" y="990837"/>
            <a:ext cx="5409524" cy="2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0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Demand Trends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046B4-9582-DC73-06E3-709A55FA5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482" y="3875137"/>
            <a:ext cx="7514286" cy="228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9DF25-3868-E833-F9D5-62F0163C5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86" y="857571"/>
            <a:ext cx="7514286" cy="2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451F6-B025-49F0-B7C4-0E2366BFC653}"/>
              </a:ext>
            </a:extLst>
          </p:cNvPr>
          <p:cNvSpPr txBox="1"/>
          <p:nvPr/>
        </p:nvSpPr>
        <p:spPr>
          <a:xfrm>
            <a:off x="-1068949" y="-62389"/>
            <a:ext cx="915975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Transaction Volume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C142A-A9C3-2DF3-EE2C-E5846F8A4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0067"/>
            <a:ext cx="10299469" cy="57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 </a:t>
            </a:r>
          </a:p>
        </p:txBody>
      </p:sp>
    </p:spTree>
    <p:extLst>
      <p:ext uri="{BB962C8B-B14F-4D97-AF65-F5344CB8AC3E}">
        <p14:creationId xmlns:p14="http://schemas.microsoft.com/office/powerpoint/2010/main" val="3168453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Last Year’s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37917-5C5F-4F26-ECBC-178840D71167}"/>
              </a:ext>
            </a:extLst>
          </p:cNvPr>
          <p:cNvSpPr txBox="1"/>
          <p:nvPr/>
        </p:nvSpPr>
        <p:spPr>
          <a:xfrm>
            <a:off x="251634" y="1446785"/>
            <a:ext cx="11404907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Vacancy will likely rise because it can’t  go much lower.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Should stay below 3%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as new inventory comes online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$125 - $150/SF is the norm on newer, well-located product.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Stalemate between Buyers and Sellers not agreeing on market value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More announcements on the economic development front – both Petrochem and manufacturing </a:t>
            </a:r>
          </a:p>
        </p:txBody>
      </p:sp>
    </p:spTree>
    <p:extLst>
      <p:ext uri="{BB962C8B-B14F-4D97-AF65-F5344CB8AC3E}">
        <p14:creationId xmlns:p14="http://schemas.microsoft.com/office/powerpoint/2010/main" val="38750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1475795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Evan Scroggs, SIOR,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Chairman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Lee &amp; Associates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Scot Guidry,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Mike Falgoust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Todd Pevey, MPA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St. John Properties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, CCIM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 Commercial Properties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34247" y="1475795"/>
            <a:ext cx="41529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Brent Garrett, CCIM, SIOR 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David Lakvold, MAI, SRA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The Lakvold Group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Alex McCollam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</a:rPr>
              <a:t>NAI Latter &amp; Blum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Tom McGee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Lee &amp; Associates  </a:t>
            </a:r>
            <a:endParaRPr kumimoji="0" lang="en-US" altLang="en-US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0539166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145564" y="765017"/>
            <a:ext cx="10248039" cy="511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Vacancy saw a nominal increase to 2.45% from 1.97%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Absorption cratered from nearly 5.0M SF in 2022 to 663K SF in 2023 (not an indicator of demand but rather limited supply)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This was predictable based on the lack of construction at the end of 2022(90,464 SF total)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229K SF under construction at the end of 2023.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Continue to be chronically underbuilt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continue to have upward pressure due to lack of supply, cost of construction, and cost of capital.  </a:t>
            </a:r>
          </a:p>
        </p:txBody>
      </p:sp>
      <p:sp>
        <p:nvSpPr>
          <p:cNvPr id="2" name="Shape 32">
            <a:extLst>
              <a:ext uri="{FF2B5EF4-FFF2-40B4-BE49-F238E27FC236}">
                <a16:creationId xmlns:a16="http://schemas.microsoft.com/office/drawing/2014/main" id="{62009801-24BC-46E2-B5F8-DD755E20DC3E}"/>
              </a:ext>
            </a:extLst>
          </p:cNvPr>
          <p:cNvSpPr txBox="1">
            <a:spLocks/>
          </p:cNvSpPr>
          <p:nvPr/>
        </p:nvSpPr>
        <p:spPr>
          <a:xfrm>
            <a:off x="-596647" y="130017"/>
            <a:ext cx="7942739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 Tale of Two Markets   </a:t>
            </a:r>
          </a:p>
        </p:txBody>
      </p:sp>
    </p:spTree>
    <p:extLst>
      <p:ext uri="{BB962C8B-B14F-4D97-AF65-F5344CB8AC3E}">
        <p14:creationId xmlns:p14="http://schemas.microsoft.com/office/powerpoint/2010/main" val="10116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43519C-7F35-1B26-55B7-09A51647D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500830"/>
              </p:ext>
            </p:extLst>
          </p:nvPr>
        </p:nvGraphicFramePr>
        <p:xfrm>
          <a:off x="544285" y="1331227"/>
          <a:ext cx="10199916" cy="4443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2809">
                  <a:extLst>
                    <a:ext uri="{9D8B030D-6E8A-4147-A177-3AD203B41FA5}">
                      <a16:colId xmlns:a16="http://schemas.microsoft.com/office/drawing/2014/main" val="473724986"/>
                    </a:ext>
                  </a:extLst>
                </a:gridCol>
                <a:gridCol w="3085547">
                  <a:extLst>
                    <a:ext uri="{9D8B030D-6E8A-4147-A177-3AD203B41FA5}">
                      <a16:colId xmlns:a16="http://schemas.microsoft.com/office/drawing/2014/main" val="3885404045"/>
                    </a:ext>
                  </a:extLst>
                </a:gridCol>
                <a:gridCol w="2551560">
                  <a:extLst>
                    <a:ext uri="{9D8B030D-6E8A-4147-A177-3AD203B41FA5}">
                      <a16:colId xmlns:a16="http://schemas.microsoft.com/office/drawing/2014/main" val="3146693635"/>
                    </a:ext>
                  </a:extLst>
                </a:gridCol>
              </a:tblGrid>
              <a:tr h="410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YE 2022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 dirty="0">
                          <a:effectLst/>
                        </a:rPr>
                        <a:t>YE 2023</a:t>
                      </a:r>
                      <a:endParaRPr lang="en-US" sz="18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8755772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Total Inventory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36,579,845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37,437,587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903823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Vacant Space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722,451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917,485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551954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Occupied Space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35,857,394 SF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36,520,102 SF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827287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Vacancy Rate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1.97%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2.45%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9318420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Net Absorption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4,946,581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662,708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6692352"/>
                  </a:ext>
                </a:extLst>
              </a:tr>
              <a:tr h="668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Space Under Construction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</a:rPr>
                        <a:t>90,464 SF </a:t>
                      </a:r>
                      <a:endParaRPr lang="en-US" sz="18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 dirty="0">
                          <a:effectLst/>
                        </a:rPr>
                        <a:t>228,703 SF </a:t>
                      </a:r>
                      <a:endParaRPr lang="en-US" sz="18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88758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D2123F-6539-15FD-E03A-546E90A5B936}"/>
              </a:ext>
            </a:extLst>
          </p:cNvPr>
          <p:cNvSpPr txBox="1"/>
          <p:nvPr/>
        </p:nvSpPr>
        <p:spPr>
          <a:xfrm>
            <a:off x="130629" y="45333"/>
            <a:ext cx="792752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Executive Summary  </a:t>
            </a:r>
          </a:p>
        </p:txBody>
      </p:sp>
    </p:spTree>
    <p:extLst>
      <p:ext uri="{BB962C8B-B14F-4D97-AF65-F5344CB8AC3E}">
        <p14:creationId xmlns:p14="http://schemas.microsoft.com/office/powerpoint/2010/main" val="262113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1F3E3-0B44-4B9D-A1A2-02C560B29E4D}"/>
              </a:ext>
            </a:extLst>
          </p:cNvPr>
          <p:cNvSpPr txBox="1"/>
          <p:nvPr/>
        </p:nvSpPr>
        <p:spPr>
          <a:xfrm>
            <a:off x="-164757" y="-62773"/>
            <a:ext cx="582415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Vacancy Rate Trends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1F873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220873"/>
              </p:ext>
            </p:extLst>
          </p:nvPr>
        </p:nvGraphicFramePr>
        <p:xfrm>
          <a:off x="182879" y="772808"/>
          <a:ext cx="11494338" cy="586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05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600-0000D06C8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461069"/>
              </p:ext>
            </p:extLst>
          </p:nvPr>
        </p:nvGraphicFramePr>
        <p:xfrm>
          <a:off x="89153" y="670883"/>
          <a:ext cx="10672835" cy="540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Shape 32">
            <a:extLst>
              <a:ext uri="{FF2B5EF4-FFF2-40B4-BE49-F238E27FC236}">
                <a16:creationId xmlns:a16="http://schemas.microsoft.com/office/drawing/2014/main" id="{E0423C23-8A24-4B73-9CCF-55889BA63A09}"/>
              </a:ext>
            </a:extLst>
          </p:cNvPr>
          <p:cNvSpPr txBox="1">
            <a:spLocks/>
          </p:cNvSpPr>
          <p:nvPr/>
        </p:nvSpPr>
        <p:spPr>
          <a:xfrm>
            <a:off x="89153" y="130017"/>
            <a:ext cx="7942739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Historical Vacancy vs. Absorption  </a:t>
            </a:r>
          </a:p>
        </p:txBody>
      </p:sp>
      <p:sp>
        <p:nvSpPr>
          <p:cNvPr id="8" name="Shape 32">
            <a:extLst>
              <a:ext uri="{FF2B5EF4-FFF2-40B4-BE49-F238E27FC236}">
                <a16:creationId xmlns:a16="http://schemas.microsoft.com/office/drawing/2014/main" id="{DA9FF330-436A-40CA-9E6D-AC8191285AB4}"/>
              </a:ext>
            </a:extLst>
          </p:cNvPr>
          <p:cNvSpPr txBox="1">
            <a:spLocks/>
          </p:cNvSpPr>
          <p:nvPr/>
        </p:nvSpPr>
        <p:spPr>
          <a:xfrm>
            <a:off x="1264373" y="3136476"/>
            <a:ext cx="1606616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 Vacancy </a:t>
            </a:r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D3D0B756-498A-4231-8D43-E77E2D0A5AC5}"/>
              </a:ext>
            </a:extLst>
          </p:cNvPr>
          <p:cNvSpPr txBox="1">
            <a:spLocks/>
          </p:cNvSpPr>
          <p:nvPr/>
        </p:nvSpPr>
        <p:spPr>
          <a:xfrm>
            <a:off x="1264373" y="5125462"/>
            <a:ext cx="1927654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150096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0431767" cy="7535636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89154" y="285198"/>
            <a:ext cx="10248039" cy="696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Functional Vacancy closer to 2.05% (Former Louisiana Creamery Accounts for 139K of the 917K SF. It’s a redevelopment site.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This would reduce the gross vacancy in the market to 778K SF. 722K SF of gross vacancy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Currently, there are no existing vacancies of 50K SF in the market.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Since Q1 of 2023 – tracked 5.8M SF of inquiries – total of 35 tenants – ranging from local companies to Fortune 50 companies.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Avg. Requirement is 135K – 200K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Leasing Gridlock with no where to place these requirements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Shape 32">
            <a:extLst>
              <a:ext uri="{FF2B5EF4-FFF2-40B4-BE49-F238E27FC236}">
                <a16:creationId xmlns:a16="http://schemas.microsoft.com/office/drawing/2014/main" id="{F9425DB4-0496-CFE2-B178-11D2A6BF4DA2}"/>
              </a:ext>
            </a:extLst>
          </p:cNvPr>
          <p:cNvSpPr txBox="1">
            <a:spLocks/>
          </p:cNvSpPr>
          <p:nvPr/>
        </p:nvSpPr>
        <p:spPr>
          <a:xfrm>
            <a:off x="89154" y="130017"/>
            <a:ext cx="5723818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Unpacked    </a:t>
            </a:r>
          </a:p>
        </p:txBody>
      </p:sp>
    </p:spTree>
    <p:extLst>
      <p:ext uri="{BB962C8B-B14F-4D97-AF65-F5344CB8AC3E}">
        <p14:creationId xmlns:p14="http://schemas.microsoft.com/office/powerpoint/2010/main" val="38842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363C8-15F7-484C-87CE-9DF35E56BDDB}"/>
              </a:ext>
            </a:extLst>
          </p:cNvPr>
          <p:cNvSpPr txBox="1"/>
          <p:nvPr/>
        </p:nvSpPr>
        <p:spPr>
          <a:xfrm>
            <a:off x="-164757" y="-62773"/>
            <a:ext cx="757881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Construction vs. Absorption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DB1DC3-1968-DDC4-CEAC-61F26E354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51771"/>
              </p:ext>
            </p:extLst>
          </p:nvPr>
        </p:nvGraphicFramePr>
        <p:xfrm>
          <a:off x="413657" y="899727"/>
          <a:ext cx="9742715" cy="5648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328">
                  <a:extLst>
                    <a:ext uri="{9D8B030D-6E8A-4147-A177-3AD203B41FA5}">
                      <a16:colId xmlns:a16="http://schemas.microsoft.com/office/drawing/2014/main" val="3882135898"/>
                    </a:ext>
                  </a:extLst>
                </a:gridCol>
                <a:gridCol w="2962179">
                  <a:extLst>
                    <a:ext uri="{9D8B030D-6E8A-4147-A177-3AD203B41FA5}">
                      <a16:colId xmlns:a16="http://schemas.microsoft.com/office/drawing/2014/main" val="209297317"/>
                    </a:ext>
                  </a:extLst>
                </a:gridCol>
                <a:gridCol w="2745674">
                  <a:extLst>
                    <a:ext uri="{9D8B030D-6E8A-4147-A177-3AD203B41FA5}">
                      <a16:colId xmlns:a16="http://schemas.microsoft.com/office/drawing/2014/main" val="379815711"/>
                    </a:ext>
                  </a:extLst>
                </a:gridCol>
                <a:gridCol w="2568534">
                  <a:extLst>
                    <a:ext uri="{9D8B030D-6E8A-4147-A177-3AD203B41FA5}">
                      <a16:colId xmlns:a16="http://schemas.microsoft.com/office/drawing/2014/main" val="4098837297"/>
                    </a:ext>
                  </a:extLst>
                </a:gridCol>
              </a:tblGrid>
              <a:tr h="3718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Year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Annual Construction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Annual Absorption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Surplus/Deficit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915545"/>
                  </a:ext>
                </a:extLst>
              </a:tr>
              <a:tr h="4251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2013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738,459.00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671,127.00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67,332.00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4677587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2014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969,344.00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1,243,592.00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(274,248.00)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73582724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2015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204,892.00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437,273.00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(232,381.00)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32409363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2016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2,122,199.00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844,813.00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1,277,386.00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210258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2017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533,752.00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2,001,049.00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(1,467,297.00)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5760764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2018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478,433.00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78,882.00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399,551.00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99555630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2019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684,459.00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986,982.00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(302,523.00)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6426754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2020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843,035.00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577,610.00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265,425.00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55226366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2021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4,608,585.00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1,595,482.00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3,013,103.00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0940045"/>
                  </a:ext>
                </a:extLst>
              </a:tr>
              <a:tr h="3718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2022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286,991.00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4,946,581.00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(4,659,590.00)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42868034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2023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985,090.00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662,708.00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322,382.00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7952398"/>
                  </a:ext>
                </a:extLst>
              </a:tr>
              <a:tr h="44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Average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>
                          <a:effectLst/>
                        </a:rPr>
                        <a:t>1,132,294</a:t>
                      </a:r>
                      <a:endParaRPr lang="en-US" sz="1600" b="1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1,276,918.00</a:t>
                      </a:r>
                      <a:endParaRPr lang="en-US" sz="1600" b="1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</a:rPr>
                        <a:t>(144,623.64)</a:t>
                      </a:r>
                      <a:endParaRPr lang="en-US" sz="1600" b="1" kern="15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26168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74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0499671" cy="6564086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 Growth Proven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55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Last year, the question was “will tenants pay the higher rates required to make new construction deals pencil?”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2023 was a proof of concept year that showed tenants will pay for new, quality space.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new normal - $12.00 - $15.00/SF rates on Office Warehouses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$10.00 - $12.00/SF on Distribution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 some instances, these rates are even higher.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Flight to quality is real!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But...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important and pressing to tenants than quality, is availability. </a:t>
            </a:r>
          </a:p>
        </p:txBody>
      </p:sp>
    </p:spTree>
    <p:extLst>
      <p:ext uri="{BB962C8B-B14F-4D97-AF65-F5344CB8AC3E}">
        <p14:creationId xmlns:p14="http://schemas.microsoft.com/office/powerpoint/2010/main" val="32804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115089" y="0"/>
            <a:ext cx="5616240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Comparing Markets </a:t>
            </a:r>
            <a:endParaRPr lang="en-US" sz="3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6F36B0-D4BC-1B83-BD2C-AF86DA6C7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60938"/>
              </p:ext>
            </p:extLst>
          </p:nvPr>
        </p:nvGraphicFramePr>
        <p:xfrm>
          <a:off x="115089" y="1677828"/>
          <a:ext cx="11673666" cy="3502343"/>
        </p:xfrm>
        <a:graphic>
          <a:graphicData uri="http://schemas.openxmlformats.org/drawingml/2006/table">
            <a:tbl>
              <a:tblPr/>
              <a:tblGrid>
                <a:gridCol w="1690127">
                  <a:extLst>
                    <a:ext uri="{9D8B030D-6E8A-4147-A177-3AD203B41FA5}">
                      <a16:colId xmlns:a16="http://schemas.microsoft.com/office/drawing/2014/main" val="2789875372"/>
                    </a:ext>
                  </a:extLst>
                </a:gridCol>
                <a:gridCol w="1179158">
                  <a:extLst>
                    <a:ext uri="{9D8B030D-6E8A-4147-A177-3AD203B41FA5}">
                      <a16:colId xmlns:a16="http://schemas.microsoft.com/office/drawing/2014/main" val="111426541"/>
                    </a:ext>
                  </a:extLst>
                </a:gridCol>
                <a:gridCol w="1244667">
                  <a:extLst>
                    <a:ext uri="{9D8B030D-6E8A-4147-A177-3AD203B41FA5}">
                      <a16:colId xmlns:a16="http://schemas.microsoft.com/office/drawing/2014/main" val="1434018776"/>
                    </a:ext>
                  </a:extLst>
                </a:gridCol>
                <a:gridCol w="1179158">
                  <a:extLst>
                    <a:ext uri="{9D8B030D-6E8A-4147-A177-3AD203B41FA5}">
                      <a16:colId xmlns:a16="http://schemas.microsoft.com/office/drawing/2014/main" val="3006562706"/>
                    </a:ext>
                  </a:extLst>
                </a:gridCol>
                <a:gridCol w="1179158">
                  <a:extLst>
                    <a:ext uri="{9D8B030D-6E8A-4147-A177-3AD203B41FA5}">
                      <a16:colId xmlns:a16="http://schemas.microsoft.com/office/drawing/2014/main" val="3272120277"/>
                    </a:ext>
                  </a:extLst>
                </a:gridCol>
                <a:gridCol w="1297074">
                  <a:extLst>
                    <a:ext uri="{9D8B030D-6E8A-4147-A177-3AD203B41FA5}">
                      <a16:colId xmlns:a16="http://schemas.microsoft.com/office/drawing/2014/main" val="1641226504"/>
                    </a:ext>
                  </a:extLst>
                </a:gridCol>
                <a:gridCol w="1310176">
                  <a:extLst>
                    <a:ext uri="{9D8B030D-6E8A-4147-A177-3AD203B41FA5}">
                      <a16:colId xmlns:a16="http://schemas.microsoft.com/office/drawing/2014/main" val="2028664493"/>
                    </a:ext>
                  </a:extLst>
                </a:gridCol>
                <a:gridCol w="1297074">
                  <a:extLst>
                    <a:ext uri="{9D8B030D-6E8A-4147-A177-3AD203B41FA5}">
                      <a16:colId xmlns:a16="http://schemas.microsoft.com/office/drawing/2014/main" val="4122864148"/>
                    </a:ext>
                  </a:extLst>
                </a:gridCol>
                <a:gridCol w="1297074">
                  <a:extLst>
                    <a:ext uri="{9D8B030D-6E8A-4147-A177-3AD203B41FA5}">
                      <a16:colId xmlns:a16="http://schemas.microsoft.com/office/drawing/2014/main" val="3639699616"/>
                    </a:ext>
                  </a:extLst>
                </a:gridCol>
              </a:tblGrid>
              <a:tr h="488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Lafayette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Savannah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Greenville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690681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Inventory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37,437,587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26,420,406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84,335,804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38,162,768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126,123,239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106,000,000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239,660,664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809,697,460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629555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Vacancy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917,485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792,612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2,192,730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1,793,650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11,224,968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6,360,000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19,891,835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55,869,124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5228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Occupied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36,520,102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25,627,794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82,143,074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36,369,118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114,898,271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99,640,000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219,768,829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753,828,336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421501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Vacancy Rate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6.90%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704442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Absorption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662,708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(320,000)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(296,000)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512,000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15,331,772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1,546,537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7,162,476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18,856,140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327372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Construction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228,703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150,000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344,000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206,000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9,865,055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8,561,315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8,962,537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22,018,691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230968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Asking Rents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$9.48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$9.54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$10.56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$7.74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$7.28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$7.98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$4.91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$8.94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476390"/>
                  </a:ext>
                </a:extLst>
              </a:tr>
              <a:tr h="376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MSA Population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870,569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478,384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1,510,562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430,197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404,798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745,000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975,480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7,340,000 </a:t>
                      </a:r>
                    </a:p>
                  </a:txBody>
                  <a:tcPr marL="8852" marR="8852" marT="88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870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716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380021" y="1233293"/>
            <a:ext cx="7070558" cy="119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Demand Drivers  </a:t>
            </a:r>
          </a:p>
        </p:txBody>
      </p:sp>
    </p:spTree>
    <p:extLst>
      <p:ext uri="{BB962C8B-B14F-4D97-AF65-F5344CB8AC3E}">
        <p14:creationId xmlns:p14="http://schemas.microsoft.com/office/powerpoint/2010/main" val="303066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What’s driving demand?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is still the driving force for demand from service and supply companies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crossover and move into off site bulk warehouse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Amazon/e-commerce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Food and Beverage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Logistics and Distribution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Reshoring of Manufacturing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Construction </a:t>
            </a:r>
          </a:p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3346018" y="787696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Industrial is Sexy?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2" descr="Big Lebowski review: why Jeff 'The Dude' Lebowksi is a loser | British G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7" y="1755022"/>
            <a:ext cx="4748655" cy="31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thew McConaughey Spent 52 Days Alone in the Desert with No Electricity  to Write His Memoir | Vanity F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6" y="1755022"/>
            <a:ext cx="4762794" cy="31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2135958" y="5349401"/>
            <a:ext cx="2017754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Pre-Covid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7784185" y="5349402"/>
            <a:ext cx="2438118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Post-Covid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8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18B2E805-86E5-3D88-B74C-AA8558E7B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44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4" name="Picture 3" descr="A long white truck with red writing&#10;&#10;Description automatically generated">
            <a:extLst>
              <a:ext uri="{FF2B5EF4-FFF2-40B4-BE49-F238E27FC236}">
                <a16:creationId xmlns:a16="http://schemas.microsoft.com/office/drawing/2014/main" id="{C5466CAC-FB9A-5864-BA95-D8770F5DD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3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380021" y="1233293"/>
            <a:ext cx="7070558" cy="244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What About Infrastructure?   </a:t>
            </a:r>
          </a:p>
        </p:txBody>
      </p:sp>
    </p:spTree>
    <p:extLst>
      <p:ext uri="{BB962C8B-B14F-4D97-AF65-F5344CB8AC3E}">
        <p14:creationId xmlns:p14="http://schemas.microsoft.com/office/powerpoint/2010/main" val="808690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556356" y="-170974"/>
            <a:ext cx="12325662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Update   </a:t>
            </a:r>
            <a:endParaRPr lang="en-US" sz="3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08C3D-F9D5-1900-2991-DAA2A550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4" y="1079769"/>
            <a:ext cx="7452672" cy="5641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0DAE3-3DD3-E8C8-DE13-939920BB7F73}"/>
              </a:ext>
            </a:extLst>
          </p:cNvPr>
          <p:cNvSpPr txBox="1"/>
          <p:nvPr/>
        </p:nvSpPr>
        <p:spPr>
          <a:xfrm>
            <a:off x="7540221" y="761397"/>
            <a:ext cx="4400145" cy="627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Private-Public Partnership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Ports of America (NJ Based) and Mediterranean Shipping Company (Geneva, Switzerland)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$1.8B investment; $800M from the state.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 of NOLA Current capacity is 1.0M TEUs annually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LIT has a 2.0M TEU Capacity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spc="300" dirty="0">
              <a:solidFill>
                <a:srgbClr val="3B6D7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68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97B88-6490-7318-FA62-D7202519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7" r="17684"/>
          <a:stretch/>
        </p:blipFill>
        <p:spPr>
          <a:xfrm>
            <a:off x="0" y="666335"/>
            <a:ext cx="9086511" cy="61916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739460" y="-266036"/>
            <a:ext cx="10565430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43722-8BC8-8823-C7C4-F67A971095A3}"/>
              </a:ext>
            </a:extLst>
          </p:cNvPr>
          <p:cNvSpPr txBox="1"/>
          <p:nvPr/>
        </p:nvSpPr>
        <p:spPr>
          <a:xfrm>
            <a:off x="9086511" y="976111"/>
            <a:ext cx="3017505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1,000 Acres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350-acre container facility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3,500’ wharf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50’ depth from LIT to mouth of river   </a:t>
            </a:r>
          </a:p>
        </p:txBody>
      </p:sp>
    </p:spTree>
    <p:extLst>
      <p:ext uri="{BB962C8B-B14F-4D97-AF65-F5344CB8AC3E}">
        <p14:creationId xmlns:p14="http://schemas.microsoft.com/office/powerpoint/2010/main" val="509009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C9BF8-21A0-3A20-AD36-2EC856C3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9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12BB9-8D31-456C-FE83-3EA4C670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80863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112309" y="0"/>
            <a:ext cx="8405480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03F65-7A9E-70DD-ACFF-BA7C25E49897}"/>
              </a:ext>
            </a:extLst>
          </p:cNvPr>
          <p:cNvSpPr txBox="1"/>
          <p:nvPr/>
        </p:nvSpPr>
        <p:spPr>
          <a:xfrm>
            <a:off x="8180863" y="0"/>
            <a:ext cx="3883226" cy="673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$226M Landmark Grant through USDOT and the Infrastructure Act. An additional $73M was awarded through the MEGA Grant Program.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Nearly half of the states $800M obligation has been secured.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Opponents raised concerns about the site/location of the Port, lobbying for a more southern location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spc="300" dirty="0">
              <a:solidFill>
                <a:srgbClr val="3B6D7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2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0" y="0"/>
            <a:ext cx="12191999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99476-F8AD-2B78-B5C9-8DBA7C9B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2786844"/>
            <a:ext cx="5942369" cy="40711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125761-B04D-BE2F-E749-C03FA6899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225250" cy="44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8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03F65-7A9E-70DD-ACFF-BA7C25E49897}"/>
              </a:ext>
            </a:extLst>
          </p:cNvPr>
          <p:cNvSpPr txBox="1"/>
          <p:nvPr/>
        </p:nvSpPr>
        <p:spPr>
          <a:xfrm>
            <a:off x="8298971" y="397519"/>
            <a:ext cx="3893029" cy="4851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 of NOLA and Port of Greater Baton Rouge set a record in 2023 for 20,500 containers moved between the two ports.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Unique value proposition for South Louisiana providing more options in the multimodal transport market. </a:t>
            </a:r>
            <a:endParaRPr lang="en-US" b="1" spc="300" dirty="0">
              <a:solidFill>
                <a:srgbClr val="3B6D7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01D71-42A4-1C3F-5C42-22EC8055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44928" cy="5295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263175" y="4343835"/>
            <a:ext cx="5590083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Container to Barge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8F28D-0217-F4AC-C40E-98E54FC71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9" y="5349402"/>
            <a:ext cx="8578366" cy="15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380021" y="1233293"/>
            <a:ext cx="7070558" cy="119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Projects   </a:t>
            </a:r>
          </a:p>
        </p:txBody>
      </p:sp>
    </p:spTree>
    <p:extLst>
      <p:ext uri="{BB962C8B-B14F-4D97-AF65-F5344CB8AC3E}">
        <p14:creationId xmlns:p14="http://schemas.microsoft.com/office/powerpoint/2010/main" val="86672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0" y="0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191231" y="321696"/>
            <a:ext cx="8592591" cy="317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Real Estate as:</a:t>
            </a: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en-US" sz="36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 highly desirable asset type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An in-demand property type for users – both buyers and tenants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An underbuilt product type nationally and locally</a:t>
            </a:r>
          </a:p>
        </p:txBody>
      </p:sp>
    </p:spTree>
    <p:extLst>
      <p:ext uri="{BB962C8B-B14F-4D97-AF65-F5344CB8AC3E}">
        <p14:creationId xmlns:p14="http://schemas.microsoft.com/office/powerpoint/2010/main" val="2271280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18854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351553" y="63632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But what about supply?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251633" y="955523"/>
            <a:ext cx="10248039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Baton Rouge MSA still has a supply problem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Underbuilt annually by 144K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228K under construction at the end of 2023.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10-year average absorption of 1.132M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Baton Rouge MSA was underbuilt in 2023. Will likely remain underbuilt for the foreseeable future.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Lack of Spec development at scale to solve this problem. </a:t>
            </a:r>
          </a:p>
        </p:txBody>
      </p:sp>
    </p:spTree>
    <p:extLst>
      <p:ext uri="{BB962C8B-B14F-4D97-AF65-F5344CB8AC3E}">
        <p14:creationId xmlns:p14="http://schemas.microsoft.com/office/powerpoint/2010/main" val="34850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large area with buildings&#10;&#10;Description automatically generated">
            <a:extLst>
              <a:ext uri="{FF2B5EF4-FFF2-40B4-BE49-F238E27FC236}">
                <a16:creationId xmlns:a16="http://schemas.microsoft.com/office/drawing/2014/main" id="{5E4FF801-EB2E-2CF8-68F7-CD37730E6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BA6D9-DAE3-DCD6-E454-967F386B6E49}"/>
              </a:ext>
            </a:extLst>
          </p:cNvPr>
          <p:cNvSpPr txBox="1"/>
          <p:nvPr/>
        </p:nvSpPr>
        <p:spPr>
          <a:xfrm rot="446001">
            <a:off x="5874587" y="2449902"/>
            <a:ext cx="4772189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Lyle Drive </a:t>
            </a:r>
          </a:p>
        </p:txBody>
      </p:sp>
    </p:spTree>
    <p:extLst>
      <p:ext uri="{BB962C8B-B14F-4D97-AF65-F5344CB8AC3E}">
        <p14:creationId xmlns:p14="http://schemas.microsoft.com/office/powerpoint/2010/main" val="293759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small town&#10;&#10;Description automatically generated">
            <a:extLst>
              <a:ext uri="{FF2B5EF4-FFF2-40B4-BE49-F238E27FC236}">
                <a16:creationId xmlns:a16="http://schemas.microsoft.com/office/drawing/2014/main" id="{426D6EF0-F724-EDCA-8FEF-5C6211437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BA6D9-DAE3-DCD6-E454-967F386B6E49}"/>
              </a:ext>
            </a:extLst>
          </p:cNvPr>
          <p:cNvSpPr txBox="1"/>
          <p:nvPr/>
        </p:nvSpPr>
        <p:spPr>
          <a:xfrm>
            <a:off x="-414070" y="-241539"/>
            <a:ext cx="4772189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Copperhead </a:t>
            </a:r>
          </a:p>
        </p:txBody>
      </p:sp>
    </p:spTree>
    <p:extLst>
      <p:ext uri="{BB962C8B-B14F-4D97-AF65-F5344CB8AC3E}">
        <p14:creationId xmlns:p14="http://schemas.microsoft.com/office/powerpoint/2010/main" val="2431070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C0C91A-B7F7-D838-EDA1-ACE2E0FD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5541"/>
            <a:ext cx="11722008" cy="6691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16F1F9-DEAB-BA2C-E1F3-845CDA31386B}"/>
              </a:ext>
            </a:extLst>
          </p:cNvPr>
          <p:cNvSpPr txBox="1"/>
          <p:nvPr/>
        </p:nvSpPr>
        <p:spPr>
          <a:xfrm>
            <a:off x="465942" y="410473"/>
            <a:ext cx="4520837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Gateway Industrial Park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218K SF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II – 242K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Provident Realty Advisors out of Dallas is the developer </a:t>
            </a:r>
          </a:p>
        </p:txBody>
      </p:sp>
    </p:spTree>
    <p:extLst>
      <p:ext uri="{BB962C8B-B14F-4D97-AF65-F5344CB8AC3E}">
        <p14:creationId xmlns:p14="http://schemas.microsoft.com/office/powerpoint/2010/main" val="4118161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45FC0F3A-A517-3AAD-F936-6B09CBBE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0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83A26CD2-79D1-F210-D250-B0FE70856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77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EA4D9252-B604-33D5-3ECE-2169F5188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211A73-97B7-29A8-C14B-3C4E5E7DB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9893" cy="972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90D46-C739-9079-235C-E3A0B26677B8}"/>
              </a:ext>
            </a:extLst>
          </p:cNvPr>
          <p:cNvSpPr txBox="1"/>
          <p:nvPr/>
        </p:nvSpPr>
        <p:spPr>
          <a:xfrm>
            <a:off x="103695" y="4297654"/>
            <a:ext cx="6815579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96 Acre Site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Can accommodate up to 1.45M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200K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Local Developer Chad Brossett</a:t>
            </a:r>
          </a:p>
        </p:txBody>
      </p:sp>
    </p:spTree>
    <p:extLst>
      <p:ext uri="{BB962C8B-B14F-4D97-AF65-F5344CB8AC3E}">
        <p14:creationId xmlns:p14="http://schemas.microsoft.com/office/powerpoint/2010/main" val="347420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95807" y="263719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E63D9071-7663-108F-31B9-CC4611BF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AD36B942-25BA-6C5E-D1B3-E2986D4E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230" y="5504676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7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 with a parking lot&#10;&#10;Description automatically generated">
            <a:extLst>
              <a:ext uri="{FF2B5EF4-FFF2-40B4-BE49-F238E27FC236}">
                <a16:creationId xmlns:a16="http://schemas.microsoft.com/office/drawing/2014/main" id="{188E9E67-42D3-7033-F4E0-1BD89B1C7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4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400" y="4976034"/>
            <a:ext cx="1881966" cy="1881966"/>
          </a:xfrm>
          <a:prstGeom prst="rect">
            <a:avLst/>
          </a:prstGeom>
        </p:spPr>
      </p:pic>
      <p:pic>
        <p:nvPicPr>
          <p:cNvPr id="9" name="Picture 8" descr="A person in a car and a person in a car&#10;&#10;Description automatically generated">
            <a:extLst>
              <a:ext uri="{FF2B5EF4-FFF2-40B4-BE49-F238E27FC236}">
                <a16:creationId xmlns:a16="http://schemas.microsoft.com/office/drawing/2014/main" id="{C2109422-34C3-D4B2-AF81-C35D17909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1" y="94784"/>
            <a:ext cx="4915586" cy="6668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24FC42-16FF-2051-AE7B-BBEFE43E70B0}"/>
              </a:ext>
            </a:extLst>
          </p:cNvPr>
          <p:cNvSpPr txBox="1"/>
          <p:nvPr/>
        </p:nvSpPr>
        <p:spPr>
          <a:xfrm>
            <a:off x="233465" y="953311"/>
            <a:ext cx="393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Industrial Real Estate 2021 &amp;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9C7D9-D1EC-E078-7A09-9D732D0B546B}"/>
              </a:ext>
            </a:extLst>
          </p:cNvPr>
          <p:cNvSpPr txBox="1"/>
          <p:nvPr/>
        </p:nvSpPr>
        <p:spPr>
          <a:xfrm>
            <a:off x="302046" y="4633915"/>
            <a:ext cx="393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Industrial Real Estate 2023</a:t>
            </a:r>
          </a:p>
        </p:txBody>
      </p:sp>
    </p:spTree>
    <p:extLst>
      <p:ext uri="{BB962C8B-B14F-4D97-AF65-F5344CB8AC3E}">
        <p14:creationId xmlns:p14="http://schemas.microsoft.com/office/powerpoint/2010/main" val="7801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E106C-4C99-0F5F-1D5C-1E0E200A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823" y="0"/>
            <a:ext cx="1052417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24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large area&#10;&#10;Description automatically generated">
            <a:extLst>
              <a:ext uri="{FF2B5EF4-FFF2-40B4-BE49-F238E27FC236}">
                <a16:creationId xmlns:a16="http://schemas.microsoft.com/office/drawing/2014/main" id="{A9834BD5-C3D7-2FC8-D9CB-38A048D27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8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A00FFDB7-DA46-2C86-04B9-75911DD6F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2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42" y="5278433"/>
            <a:ext cx="1536481" cy="1508598"/>
          </a:xfrm>
          <a:prstGeom prst="rect">
            <a:avLst/>
          </a:prstGeom>
        </p:spPr>
      </p:pic>
      <p:pic>
        <p:nvPicPr>
          <p:cNvPr id="4" name="Picture 3" descr="An aerial view of a large field&#10;&#10;Description automatically generated">
            <a:extLst>
              <a:ext uri="{FF2B5EF4-FFF2-40B4-BE49-F238E27FC236}">
                <a16:creationId xmlns:a16="http://schemas.microsoft.com/office/drawing/2014/main" id="{61C763E7-57ED-445B-568B-A66C532FA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BA6D9-DAE3-DCD6-E454-967F386B6E49}"/>
              </a:ext>
            </a:extLst>
          </p:cNvPr>
          <p:cNvSpPr txBox="1"/>
          <p:nvPr/>
        </p:nvSpPr>
        <p:spPr>
          <a:xfrm>
            <a:off x="4094740" y="-182256"/>
            <a:ext cx="8712679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Ascension Commerce 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EBB46-463D-CA53-233F-7276CC6AC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" y="26724"/>
            <a:ext cx="35814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3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2DDDD-BBE1-E207-0495-4662A9408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" y="76808"/>
            <a:ext cx="10394831" cy="6696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6566" y="5349402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1103683" y="-116732"/>
            <a:ext cx="8545344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Ascension Commerce 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C7511E-9B6C-D4CC-174F-36CDC59E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131" y="76808"/>
            <a:ext cx="35814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1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view of a large area with buildings and trees&#10;&#10;Description automatically generated">
            <a:extLst>
              <a:ext uri="{FF2B5EF4-FFF2-40B4-BE49-F238E27FC236}">
                <a16:creationId xmlns:a16="http://schemas.microsoft.com/office/drawing/2014/main" id="{8BB36C64-13A9-99A6-76D0-E114FE517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6566" y="5349402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154872" y="-219456"/>
            <a:ext cx="4440822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Crescent Crown  </a:t>
            </a:r>
          </a:p>
        </p:txBody>
      </p:sp>
    </p:spTree>
    <p:extLst>
      <p:ext uri="{BB962C8B-B14F-4D97-AF65-F5344CB8AC3E}">
        <p14:creationId xmlns:p14="http://schemas.microsoft.com/office/powerpoint/2010/main" val="1975572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15EA66C7-F6B5-84F1-F817-031EF8629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6566" y="5349402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740088" y="-189781"/>
            <a:ext cx="4440822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61 North </a:t>
            </a:r>
          </a:p>
        </p:txBody>
      </p:sp>
    </p:spTree>
    <p:extLst>
      <p:ext uri="{BB962C8B-B14F-4D97-AF65-F5344CB8AC3E}">
        <p14:creationId xmlns:p14="http://schemas.microsoft.com/office/powerpoint/2010/main" val="4013217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6566" y="5349402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740088" y="-189781"/>
            <a:ext cx="4440822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61 North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BB040-010E-F7B1-FA24-F14035120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292" b="8860"/>
          <a:stretch/>
        </p:blipFill>
        <p:spPr>
          <a:xfrm>
            <a:off x="2594207" y="135002"/>
            <a:ext cx="6370684" cy="6585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2DBFB4-5A0A-7A77-65FC-4A31B2A42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68" y="0"/>
            <a:ext cx="35814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6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92A1C-53E0-2AB5-CF57-8C4F4FC8E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9" b="3456"/>
          <a:stretch/>
        </p:blipFill>
        <p:spPr>
          <a:xfrm>
            <a:off x="-1" y="0"/>
            <a:ext cx="12176889" cy="6614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477" y="5106211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740088" y="-189781"/>
            <a:ext cx="4440822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61 North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51D9D-4769-D000-B959-7BE27CD5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11928"/>
            <a:ext cx="3346316" cy="11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8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4232AF-2405-4ACA-209D-3830D0B0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85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6566" y="5349402"/>
            <a:ext cx="1536481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D1CB-2747-541C-5653-5EFCF2067EB3}"/>
              </a:ext>
            </a:extLst>
          </p:cNvPr>
          <p:cNvSpPr txBox="1"/>
          <p:nvPr/>
        </p:nvSpPr>
        <p:spPr>
          <a:xfrm>
            <a:off x="-740088" y="-189781"/>
            <a:ext cx="4440822" cy="9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61 North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35382-4427-E506-5DAF-B9FCB5403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7684"/>
            <a:ext cx="2975212" cy="10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8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94DF5-A6EC-4F15-96A5-57191FC17B8E}"/>
              </a:ext>
            </a:extLst>
          </p:cNvPr>
          <p:cNvSpPr txBox="1"/>
          <p:nvPr/>
        </p:nvSpPr>
        <p:spPr>
          <a:xfrm>
            <a:off x="729016" y="1228697"/>
            <a:ext cx="8592591" cy="530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Defining the Dataset </a:t>
            </a:r>
            <a:r>
              <a:rPr lang="en-US" sz="1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sz="27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Demand Drivers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Infrastructure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Notable Projects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2023 Industrial Trends  </a:t>
            </a:r>
          </a:p>
        </p:txBody>
      </p:sp>
    </p:spTree>
    <p:extLst>
      <p:ext uri="{BB962C8B-B14F-4D97-AF65-F5344CB8AC3E}">
        <p14:creationId xmlns:p14="http://schemas.microsoft.com/office/powerpoint/2010/main" val="51084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595C2-78BA-4B61-8991-31453CCD9238}"/>
              </a:ext>
            </a:extLst>
          </p:cNvPr>
          <p:cNvSpPr txBox="1"/>
          <p:nvPr/>
        </p:nvSpPr>
        <p:spPr>
          <a:xfrm>
            <a:off x="26950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</p:spTree>
    <p:extLst>
      <p:ext uri="{BB962C8B-B14F-4D97-AF65-F5344CB8AC3E}">
        <p14:creationId xmlns:p14="http://schemas.microsoft.com/office/powerpoint/2010/main" val="38675280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FBCA1-F9D0-4FC7-88D5-DAE562DB120D}"/>
              </a:ext>
            </a:extLst>
          </p:cNvPr>
          <p:cNvSpPr txBox="1"/>
          <p:nvPr/>
        </p:nvSpPr>
        <p:spPr>
          <a:xfrm>
            <a:off x="251633" y="828454"/>
            <a:ext cx="11404907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Vacancy will remain below 3%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will stabilize after two years of steady rent growth.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 will remain tight with limited to no inventory of existing space above 50K SF.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Sales on quality buildings will be limited.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announcements on the economic development front – both Petrochem and manufacturing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Increase in land sale volume.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15EFF-C39C-484B-93B0-BB2AC8503E70}"/>
              </a:ext>
            </a:extLst>
          </p:cNvPr>
          <p:cNvSpPr txBox="1"/>
          <p:nvPr/>
        </p:nvSpPr>
        <p:spPr>
          <a:xfrm>
            <a:off x="421238" y="241797"/>
            <a:ext cx="808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watch for: </a:t>
            </a:r>
          </a:p>
        </p:txBody>
      </p:sp>
    </p:spTree>
    <p:extLst>
      <p:ext uri="{BB962C8B-B14F-4D97-AF65-F5344CB8AC3E}">
        <p14:creationId xmlns:p14="http://schemas.microsoft.com/office/powerpoint/2010/main" val="795388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5" y="3356879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2" name="Shape 31">
            <a:extLst>
              <a:ext uri="{FF2B5EF4-FFF2-40B4-BE49-F238E27FC236}">
                <a16:creationId xmlns:a16="http://schemas.microsoft.com/office/drawing/2014/main" id="{59B2800E-FDF4-5652-7845-9661384F0410}"/>
              </a:ext>
            </a:extLst>
          </p:cNvPr>
          <p:cNvSpPr txBox="1">
            <a:spLocks/>
          </p:cNvSpPr>
          <p:nvPr/>
        </p:nvSpPr>
        <p:spPr>
          <a:xfrm>
            <a:off x="2209798" y="4887511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President &amp; 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escroggs@lee-associates.com</a:t>
            </a: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83569" y="1940258"/>
            <a:ext cx="5670884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The Dataset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D44A-4551-4393-83A4-D277C13A009D}"/>
              </a:ext>
            </a:extLst>
          </p:cNvPr>
          <p:cNvSpPr txBox="1"/>
          <p:nvPr/>
        </p:nvSpPr>
        <p:spPr>
          <a:xfrm>
            <a:off x="4034590" y="35812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5D643-C05A-4DCF-B376-F6407FC4C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0" r="16370"/>
          <a:stretch/>
        </p:blipFill>
        <p:spPr>
          <a:xfrm>
            <a:off x="80183" y="359241"/>
            <a:ext cx="8418837" cy="6430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Baton Rouge MSA</a:t>
            </a:r>
            <a:endParaRPr lang="en-US" sz="1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3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6063A-D5BB-7AA3-52E2-C2E9F004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685" y="0"/>
            <a:ext cx="5515315" cy="301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2C2D3-9D7F-665A-904B-753A80B25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606"/>
            <a:ext cx="7214865" cy="4474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75" y="5276250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A1B95-152F-4BEA-AB06-E20AFB74A69E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Bulk Warehouse/Distribution </a:t>
            </a:r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D5DA8-2F83-FB36-AA74-1C5690F1C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817" y="3044318"/>
            <a:ext cx="6806184" cy="3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6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6B26EE6A47244836B11E411195958" ma:contentTypeVersion="15" ma:contentTypeDescription="Create a new document." ma:contentTypeScope="" ma:versionID="98d53e3c8445c5047b961264093a5f20">
  <xsd:schema xmlns:xsd="http://www.w3.org/2001/XMLSchema" xmlns:xs="http://www.w3.org/2001/XMLSchema" xmlns:p="http://schemas.microsoft.com/office/2006/metadata/properties" xmlns:ns2="fa0ed114-c189-4082-af53-e2a44e7a99e4" xmlns:ns3="ca24a9a7-abae-47da-97c3-8c7b2a1d12c0" targetNamespace="http://schemas.microsoft.com/office/2006/metadata/properties" ma:root="true" ma:fieldsID="0459b5183d9aa29e3cee234284bfe64d" ns2:_="" ns3:_="">
    <xsd:import namespace="fa0ed114-c189-4082-af53-e2a44e7a99e4"/>
    <xsd:import namespace="ca24a9a7-abae-47da-97c3-8c7b2a1d12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d114-c189-4082-af53-e2a44e7a9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63e9f89-821d-46ba-81ba-1838f4218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4a9a7-abae-47da-97c3-8c7b2a1d12c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41e3694-da69-4133-9bfc-909ceef5ba11}" ma:internalName="TaxCatchAll" ma:showField="CatchAllData" ma:web="ca24a9a7-abae-47da-97c3-8c7b2a1d12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1825A9-71D9-412A-A191-33C6E1735ABA}"/>
</file>

<file path=customXml/itemProps2.xml><?xml version="1.0" encoding="utf-8"?>
<ds:datastoreItem xmlns:ds="http://schemas.openxmlformats.org/officeDocument/2006/customXml" ds:itemID="{32418FE2-1DBC-4192-823F-65D2A7CB9AFD}"/>
</file>

<file path=docProps/app.xml><?xml version="1.0" encoding="utf-8"?>
<Properties xmlns="http://schemas.openxmlformats.org/officeDocument/2006/extended-properties" xmlns:vt="http://schemas.openxmlformats.org/officeDocument/2006/docPropsVTypes">
  <TotalTime>22413</TotalTime>
  <Words>1500</Words>
  <Application>Microsoft Office PowerPoint</Application>
  <PresentationFormat>Widescreen</PresentationFormat>
  <Paragraphs>428</Paragraphs>
  <Slides>62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Evan Scroggs</cp:lastModifiedBy>
  <cp:revision>61</cp:revision>
  <dcterms:created xsi:type="dcterms:W3CDTF">2021-03-26T15:28:04Z</dcterms:created>
  <dcterms:modified xsi:type="dcterms:W3CDTF">2024-05-01T14:08:57Z</dcterms:modified>
</cp:coreProperties>
</file>