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258" r:id="rId3"/>
    <p:sldId id="260" r:id="rId4"/>
    <p:sldId id="266" r:id="rId5"/>
    <p:sldId id="370" r:id="rId6"/>
    <p:sldId id="262" r:id="rId7"/>
    <p:sldId id="263" r:id="rId8"/>
    <p:sldId id="392" r:id="rId9"/>
    <p:sldId id="393" r:id="rId10"/>
    <p:sldId id="419" r:id="rId11"/>
    <p:sldId id="405" r:id="rId12"/>
    <p:sldId id="367" r:id="rId13"/>
    <p:sldId id="288" r:id="rId14"/>
    <p:sldId id="261" r:id="rId15"/>
    <p:sldId id="373" r:id="rId16"/>
    <p:sldId id="311" r:id="rId17"/>
    <p:sldId id="404" r:id="rId18"/>
    <p:sldId id="397" r:id="rId19"/>
    <p:sldId id="418" r:id="rId20"/>
    <p:sldId id="396" r:id="rId21"/>
    <p:sldId id="326" r:id="rId22"/>
    <p:sldId id="375" r:id="rId23"/>
    <p:sldId id="409" r:id="rId24"/>
    <p:sldId id="377" r:id="rId25"/>
    <p:sldId id="386" r:id="rId26"/>
    <p:sldId id="410" r:id="rId27"/>
    <p:sldId id="420" r:id="rId28"/>
    <p:sldId id="403" r:id="rId29"/>
    <p:sldId id="408" r:id="rId30"/>
    <p:sldId id="411" r:id="rId31"/>
    <p:sldId id="378" r:id="rId32"/>
    <p:sldId id="385" r:id="rId33"/>
    <p:sldId id="391" r:id="rId34"/>
    <p:sldId id="402" r:id="rId35"/>
    <p:sldId id="389" r:id="rId36"/>
    <p:sldId id="421" r:id="rId37"/>
    <p:sldId id="388" r:id="rId38"/>
    <p:sldId id="379" r:id="rId39"/>
    <p:sldId id="387" r:id="rId40"/>
    <p:sldId id="412" r:id="rId41"/>
    <p:sldId id="381" r:id="rId42"/>
    <p:sldId id="415" r:id="rId43"/>
    <p:sldId id="383" r:id="rId44"/>
    <p:sldId id="394" r:id="rId45"/>
    <p:sldId id="413" r:id="rId46"/>
    <p:sldId id="399" r:id="rId47"/>
    <p:sldId id="352" r:id="rId48"/>
    <p:sldId id="359" r:id="rId49"/>
    <p:sldId id="287" r:id="rId50"/>
  </p:sldIdLst>
  <p:sldSz cx="12192000" cy="6858000"/>
  <p:notesSz cx="7010400" cy="1203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CF7F63-5521-DC16-14B2-9838C0A9697D}" name="charlie colvin" initials="cc" userId="0651fddb8675859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000000"/>
    <a:srgbClr val="798695"/>
    <a:srgbClr val="87A4D3"/>
    <a:srgbClr val="00A09C"/>
    <a:srgbClr val="688948"/>
    <a:srgbClr val="658BC6"/>
    <a:srgbClr val="3E8BA4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9" autoAdjust="0"/>
    <p:restoredTop sz="94694" autoAdjust="0"/>
  </p:normalViewPr>
  <p:slideViewPr>
    <p:cSldViewPr snapToGrid="0">
      <p:cViewPr varScale="1">
        <p:scale>
          <a:sx n="109" d="100"/>
          <a:sy n="109" d="100"/>
        </p:scale>
        <p:origin x="192" y="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3" d="100"/>
          <a:sy n="43" d="100"/>
        </p:scale>
        <p:origin x="260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ustomXml" Target="../customXml/item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Greater Baton Rouge Retail Market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Gross Rent</c:v>
                </c:pt>
              </c:strCache>
            </c:strRef>
          </c:tx>
          <c:spPr>
            <a:gradFill flip="none" rotWithShape="1">
              <a:gsLst>
                <a:gs pos="12000">
                  <a:schemeClr val="accent1">
                    <a:lumMod val="5000"/>
                    <a:lumOff val="95000"/>
                  </a:schemeClr>
                </a:gs>
                <a:gs pos="62000">
                  <a:srgbClr val="90CCFC"/>
                </a:gs>
                <a:gs pos="79000">
                  <a:srgbClr val="90CCFC"/>
                </a:gs>
                <a:gs pos="99000">
                  <a:srgbClr val="90CCF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Sheet1!$C$2:$C$12</c:f>
              <c:numCache>
                <c:formatCode>"$"#,##0.00</c:formatCode>
                <c:ptCount val="11"/>
                <c:pt idx="0">
                  <c:v>16.850000000000001</c:v>
                </c:pt>
                <c:pt idx="1">
                  <c:v>17.73</c:v>
                </c:pt>
                <c:pt idx="2">
                  <c:v>17.73</c:v>
                </c:pt>
                <c:pt idx="3">
                  <c:v>17.190000000000001</c:v>
                </c:pt>
                <c:pt idx="4">
                  <c:v>17.73</c:v>
                </c:pt>
                <c:pt idx="5">
                  <c:v>17.899999999999999</c:v>
                </c:pt>
                <c:pt idx="6">
                  <c:v>19.600000000000001</c:v>
                </c:pt>
                <c:pt idx="7">
                  <c:v>19.78</c:v>
                </c:pt>
                <c:pt idx="8">
                  <c:v>19.600000000000001</c:v>
                </c:pt>
                <c:pt idx="9">
                  <c:v>19.829999999999998</c:v>
                </c:pt>
                <c:pt idx="10">
                  <c:v>20.68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9-4166-A2A3-F995FD82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516534840"/>
        <c:axId val="51653549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34925" cap="rnd">
              <a:solidFill>
                <a:srgbClr val="FF2C0E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Sheet1!$B$2:$B$12</c:f>
              <c:numCache>
                <c:formatCode>0.00%</c:formatCode>
                <c:ptCount val="11"/>
                <c:pt idx="0">
                  <c:v>0.1061</c:v>
                </c:pt>
                <c:pt idx="1">
                  <c:v>7.9500000000000001E-2</c:v>
                </c:pt>
                <c:pt idx="2">
                  <c:v>8.8900000000000007E-2</c:v>
                </c:pt>
                <c:pt idx="3">
                  <c:v>8.1202926338427961E-2</c:v>
                </c:pt>
                <c:pt idx="4">
                  <c:v>8.8011715663122519E-2</c:v>
                </c:pt>
                <c:pt idx="5">
                  <c:v>9.3286852558486899E-2</c:v>
                </c:pt>
                <c:pt idx="6">
                  <c:v>9.0044102179787394E-2</c:v>
                </c:pt>
                <c:pt idx="7">
                  <c:v>0.10498947453309421</c:v>
                </c:pt>
                <c:pt idx="8">
                  <c:v>8.8099999999999998E-2</c:v>
                </c:pt>
                <c:pt idx="9">
                  <c:v>7.17E-2</c:v>
                </c:pt>
                <c:pt idx="10">
                  <c:v>8.2000000000000003E-2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39-4166-A2A3-F995FD82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0361872"/>
        <c:axId val="790359576"/>
      </c:lineChart>
      <c:dateAx>
        <c:axId val="516534840"/>
        <c:scaling>
          <c:orientation val="minMax"/>
        </c:scaling>
        <c:delete val="0"/>
        <c:axPos val="b"/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535496"/>
        <c:crosses val="autoZero"/>
        <c:auto val="0"/>
        <c:lblOffset val="100"/>
        <c:baseTimeUnit val="days"/>
      </c:dateAx>
      <c:valAx>
        <c:axId val="51653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534840"/>
        <c:crosses val="autoZero"/>
        <c:crossBetween val="between"/>
      </c:valAx>
      <c:valAx>
        <c:axId val="790359576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361872"/>
        <c:crosses val="max"/>
        <c:crossBetween val="between"/>
      </c:valAx>
      <c:catAx>
        <c:axId val="790361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0359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Area 1
(South of I-10 &amp; West of Airline)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Sheet1!$B$3:$B$7</c:f>
              <c:numCache>
                <c:formatCode>0.00%</c:formatCode>
                <c:ptCount val="5"/>
                <c:pt idx="0">
                  <c:v>4.0599999999999997E-2</c:v>
                </c:pt>
                <c:pt idx="1">
                  <c:v>5.74E-2</c:v>
                </c:pt>
                <c:pt idx="2">
                  <c:v>5.2699999999999997E-2</c:v>
                </c:pt>
                <c:pt idx="3">
                  <c:v>4.5600000000000002E-2</c:v>
                </c:pt>
                <c:pt idx="4">
                  <c:v>4.6300000000000001E-2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B7-4F2E-8A63-6CB566B94BB1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Area 2 (North of I-10 &amp; South/West of Airline)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Sheet1!$C$3:$C$7</c:f>
              <c:numCache>
                <c:formatCode>0.00%</c:formatCode>
                <c:ptCount val="5"/>
                <c:pt idx="0">
                  <c:v>0.18360000000000001</c:v>
                </c:pt>
                <c:pt idx="1">
                  <c:v>0.16539999999999999</c:v>
                </c:pt>
                <c:pt idx="2">
                  <c:v>0.13009999999999999</c:v>
                </c:pt>
                <c:pt idx="3">
                  <c:v>6.7199999999999996E-2</c:v>
                </c:pt>
                <c:pt idx="4">
                  <c:v>9.7600000000000006E-2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B7-4F2E-8A63-6CB566B94BB1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Area 3
(North of Choctaw &amp; North/East of Airline)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Sheet1!$D$3:$D$7</c:f>
              <c:numCache>
                <c:formatCode>0.00%</c:formatCode>
                <c:ptCount val="5"/>
                <c:pt idx="0">
                  <c:v>0.1739</c:v>
                </c:pt>
                <c:pt idx="1">
                  <c:v>0.2203</c:v>
                </c:pt>
                <c:pt idx="2">
                  <c:v>0.24229999999999999</c:v>
                </c:pt>
                <c:pt idx="3">
                  <c:v>0.15670000000000001</c:v>
                </c:pt>
                <c:pt idx="4">
                  <c:v>5.04E-2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B7-4F2E-8A63-6CB566B94BB1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Area 4
(South of Choctaw &amp; East of Airline)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Sheet1!$E$3:$E$7</c:f>
              <c:numCache>
                <c:formatCode>0.00%</c:formatCode>
                <c:ptCount val="5"/>
                <c:pt idx="0">
                  <c:v>9.5600000000000004E-2</c:v>
                </c:pt>
                <c:pt idx="1">
                  <c:v>0.11</c:v>
                </c:pt>
                <c:pt idx="2">
                  <c:v>8.5699999999999998E-2</c:v>
                </c:pt>
                <c:pt idx="3">
                  <c:v>0.1033</c:v>
                </c:pt>
                <c:pt idx="4">
                  <c:v>0.14449999999999999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B7-4F2E-8A63-6CB566B94BB1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Area 5
(Zachary)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Sheet1!$F$3:$F$7</c:f>
              <c:numCache>
                <c:formatCode>0.00%</c:formatCode>
                <c:ptCount val="5"/>
                <c:pt idx="0">
                  <c:v>0.10299999999999999</c:v>
                </c:pt>
                <c:pt idx="1">
                  <c:v>0.2011</c:v>
                </c:pt>
                <c:pt idx="2">
                  <c:v>9.1499999999999998E-2</c:v>
                </c:pt>
                <c:pt idx="3">
                  <c:v>5.6599999999999998E-2</c:v>
                </c:pt>
                <c:pt idx="4">
                  <c:v>5.9499999999999997E-2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B7-4F2E-8A63-6CB566B94BB1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Area 6
(Ascension Parish)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Sheet1!$G$3:$G$7</c:f>
              <c:numCache>
                <c:formatCode>0.00%</c:formatCode>
                <c:ptCount val="5"/>
                <c:pt idx="0">
                  <c:v>9.69E-2</c:v>
                </c:pt>
                <c:pt idx="1">
                  <c:v>7.4899999999999994E-2</c:v>
                </c:pt>
                <c:pt idx="2">
                  <c:v>2.24E-2</c:v>
                </c:pt>
                <c:pt idx="3">
                  <c:v>2.1299999999999999E-2</c:v>
                </c:pt>
                <c:pt idx="4">
                  <c:v>6.9199999999999998E-2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B7-4F2E-8A63-6CB566B94BB1}"/>
            </c:ext>
          </c:extLst>
        </c:ser>
        <c:ser>
          <c:idx val="6"/>
          <c:order val="6"/>
          <c:tx>
            <c:strRef>
              <c:f>Sheet1!$H$2</c:f>
              <c:strCache>
                <c:ptCount val="1"/>
                <c:pt idx="0">
                  <c:v>Area 7
(Livingston Parish)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Sheet1!$H$3:$H$7</c:f>
              <c:numCache>
                <c:formatCode>0.00%</c:formatCode>
                <c:ptCount val="5"/>
                <c:pt idx="0">
                  <c:v>0.12809999999999999</c:v>
                </c:pt>
                <c:pt idx="1">
                  <c:v>0.12809999999999999</c:v>
                </c:pt>
                <c:pt idx="2">
                  <c:v>6.7100000000000007E-2</c:v>
                </c:pt>
                <c:pt idx="3">
                  <c:v>3.2199999999999999E-2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B7-4F2E-8A63-6CB566B94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2894288"/>
        <c:axId val="232894768"/>
      </c:lineChart>
      <c:catAx>
        <c:axId val="23289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894768"/>
        <c:crosses val="autoZero"/>
        <c:auto val="1"/>
        <c:lblAlgn val="ctr"/>
        <c:lblOffset val="100"/>
        <c:noMultiLvlLbl val="0"/>
      </c:catAx>
      <c:valAx>
        <c:axId val="23289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894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604072"/>
          </a:xfrm>
          <a:prstGeom prst="rect">
            <a:avLst/>
          </a:prstGeom>
        </p:spPr>
        <p:txBody>
          <a:bodyPr vert="horz" lIns="108850" tIns="54425" rIns="108850" bIns="54425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604072"/>
          </a:xfrm>
          <a:prstGeom prst="rect">
            <a:avLst/>
          </a:prstGeom>
        </p:spPr>
        <p:txBody>
          <a:bodyPr vert="horz" lIns="108850" tIns="54425" rIns="108850" bIns="54425" rtlCol="0"/>
          <a:lstStyle>
            <a:lvl1pPr algn="r">
              <a:defRPr sz="1400"/>
            </a:lvl1pPr>
          </a:lstStyle>
          <a:p>
            <a:fld id="{B6757487-F7AD-4FD0-A5D6-668EE12F54C9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1504950"/>
            <a:ext cx="7223126" cy="4064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8850" tIns="54425" rIns="108850" bIns="54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5794057"/>
            <a:ext cx="5608320" cy="4740593"/>
          </a:xfrm>
          <a:prstGeom prst="rect">
            <a:avLst/>
          </a:prstGeom>
        </p:spPr>
        <p:txBody>
          <a:bodyPr vert="horz" lIns="108850" tIns="54425" rIns="108850" bIns="54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35531"/>
            <a:ext cx="3037840" cy="604070"/>
          </a:xfrm>
          <a:prstGeom prst="rect">
            <a:avLst/>
          </a:prstGeom>
        </p:spPr>
        <p:txBody>
          <a:bodyPr vert="horz" lIns="108850" tIns="54425" rIns="108850" bIns="54425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11435531"/>
            <a:ext cx="3037840" cy="604070"/>
          </a:xfrm>
          <a:prstGeom prst="rect">
            <a:avLst/>
          </a:prstGeom>
        </p:spPr>
        <p:txBody>
          <a:bodyPr vert="horz" lIns="108850" tIns="54425" rIns="108850" bIns="54425" rtlCol="0" anchor="b"/>
          <a:lstStyle>
            <a:lvl1pPr algn="r">
              <a:defRPr sz="14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77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023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471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04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870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5932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87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92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07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5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E8D6-0A96-4995-9B7C-C2706584DC8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0914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603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8586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62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236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197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313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8671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6644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681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68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58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6578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849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166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920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3941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639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046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9700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308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68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072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66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723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30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4/23/24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harlie@momentum-commercial.com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emf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emf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Charlie@momentum-commercial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12192000" cy="71619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6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6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Charlie Colvin, CCIM, Momentum Commercial Real Estate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6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C2DA6-A6A7-158F-C25B-6CBF9A1B5792}"/>
              </a:ext>
            </a:extLst>
          </p:cNvPr>
          <p:cNvSpPr txBox="1"/>
          <p:nvPr/>
        </p:nvSpPr>
        <p:spPr>
          <a:xfrm>
            <a:off x="2165848" y="507881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i="1" spc="300" dirty="0">
                <a:solidFill>
                  <a:srgbClr val="44546A"/>
                </a:solidFill>
                <a:latin typeface="Montserrat" pitchFamily="2" charset="77"/>
              </a:rPr>
              <a:t>Store Opening and Closings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E6D0A-C889-1751-9AC8-6138B3CAD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27"/>
          <a:stretch/>
        </p:blipFill>
        <p:spPr>
          <a:xfrm>
            <a:off x="2764291" y="1256040"/>
            <a:ext cx="6311901" cy="54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ow Retail and Restaurant Businesses Will Overcome Labor Shortage Challenges  in 2023">
            <a:extLst>
              <a:ext uri="{FF2B5EF4-FFF2-40B4-BE49-F238E27FC236}">
                <a16:creationId xmlns:a16="http://schemas.microsoft.com/office/drawing/2014/main" id="{4948A662-25BE-5C2E-138E-2D6019135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/>
          <a:stretch/>
        </p:blipFill>
        <p:spPr bwMode="auto">
          <a:xfrm>
            <a:off x="1" y="0"/>
            <a:ext cx="10578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C7DFB-DFD3-E2D6-82C0-ED7DEB3CA414}"/>
              </a:ext>
            </a:extLst>
          </p:cNvPr>
          <p:cNvSpPr/>
          <p:nvPr/>
        </p:nvSpPr>
        <p:spPr>
          <a:xfrm rot="10800000" flipV="1">
            <a:off x="7909292" y="0"/>
            <a:ext cx="4282708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516D-B07E-5B00-976A-275A61C64D11}"/>
              </a:ext>
            </a:extLst>
          </p:cNvPr>
          <p:cNvSpPr/>
          <p:nvPr/>
        </p:nvSpPr>
        <p:spPr>
          <a:xfrm flipV="1">
            <a:off x="7909292" y="2838261"/>
            <a:ext cx="28484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E2084-96E5-069A-EED6-B46257BF3EB8}"/>
              </a:ext>
            </a:extLst>
          </p:cNvPr>
          <p:cNvSpPr txBox="1"/>
          <p:nvPr/>
        </p:nvSpPr>
        <p:spPr>
          <a:xfrm>
            <a:off x="8201863" y="3427851"/>
            <a:ext cx="35966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 Force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Consumer Debt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Organized Retail Crime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F33B-4DE6-BFE8-2AC8-EF04D945F9C8}"/>
              </a:ext>
            </a:extLst>
          </p:cNvPr>
          <p:cNvSpPr txBox="1"/>
          <p:nvPr/>
        </p:nvSpPr>
        <p:spPr>
          <a:xfrm>
            <a:off x="8302766" y="1148454"/>
            <a:ext cx="34957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Montserrat" panose="00000800000000000000" pitchFamily="50" charset="0"/>
              </a:rPr>
              <a:t>RETAILER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Montserrat" panose="00000800000000000000" pitchFamily="50" charset="0"/>
              </a:rPr>
              <a:t>CHALLENGES </a:t>
            </a:r>
          </a:p>
        </p:txBody>
      </p:sp>
    </p:spTree>
    <p:extLst>
      <p:ext uri="{BB962C8B-B14F-4D97-AF65-F5344CB8AC3E}">
        <p14:creationId xmlns:p14="http://schemas.microsoft.com/office/powerpoint/2010/main" val="229280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C2DA6-A6A7-158F-C25B-6CBF9A1B5792}"/>
              </a:ext>
            </a:extLst>
          </p:cNvPr>
          <p:cNvSpPr txBox="1"/>
          <p:nvPr/>
        </p:nvSpPr>
        <p:spPr>
          <a:xfrm>
            <a:off x="2165848" y="507881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i="1" spc="300" dirty="0">
                <a:solidFill>
                  <a:srgbClr val="44546A"/>
                </a:solidFill>
                <a:latin typeface="Montserrat" pitchFamily="2" charset="77"/>
              </a:rPr>
              <a:t>Organized Retail Crime (ORC)</a:t>
            </a:r>
          </a:p>
        </p:txBody>
      </p:sp>
      <p:pic>
        <p:nvPicPr>
          <p:cNvPr id="3076" name="Picture 4" descr="Shoplifting Statistics (2024): Retail Theft Data by State">
            <a:extLst>
              <a:ext uri="{FF2B5EF4-FFF2-40B4-BE49-F238E27FC236}">
                <a16:creationId xmlns:a16="http://schemas.microsoft.com/office/drawing/2014/main" id="{7107C7B6-E41C-4701-E9BD-65D4CA97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04" y="1754155"/>
            <a:ext cx="7870488" cy="46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4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19786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C6590-58C0-601B-6A96-D4AB4F1CFCAA}"/>
              </a:ext>
            </a:extLst>
          </p:cNvPr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F4D64-4328-A7AF-E3AD-ACED1FF00835}"/>
              </a:ext>
            </a:extLst>
          </p:cNvPr>
          <p:cNvSpPr/>
          <p:nvPr/>
        </p:nvSpPr>
        <p:spPr>
          <a:xfrm>
            <a:off x="2162048" y="576051"/>
            <a:ext cx="707517" cy="5961237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424B8-570A-10B3-8466-91627F0E326D}"/>
              </a:ext>
            </a:extLst>
          </p:cNvPr>
          <p:cNvSpPr/>
          <p:nvPr/>
        </p:nvSpPr>
        <p:spPr>
          <a:xfrm>
            <a:off x="328680" y="1819023"/>
            <a:ext cx="1966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>
                <a:solidFill>
                  <a:srgbClr val="44546A"/>
                </a:solidFill>
                <a:latin typeface="Montserrat" charset="0"/>
                <a:ea typeface="Montserrat" charset="0"/>
                <a:cs typeface="Montserrat" charset="0"/>
              </a:rPr>
              <a:t>Inflation</a:t>
            </a:r>
            <a:endParaRPr lang="en-US" sz="40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A7F7C8-498D-95D7-7031-117C8BFF9735}"/>
              </a:ext>
            </a:extLst>
          </p:cNvPr>
          <p:cNvSpPr/>
          <p:nvPr/>
        </p:nvSpPr>
        <p:spPr>
          <a:xfrm>
            <a:off x="328681" y="3156560"/>
            <a:ext cx="3048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it-IT" sz="2000" i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D8D9211B-01EB-6457-DB1B-FF672AC84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32" y="444964"/>
            <a:ext cx="7440626" cy="60923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4EFD49-7479-4243-43AA-3D0B929239A8}"/>
              </a:ext>
            </a:extLst>
          </p:cNvPr>
          <p:cNvSpPr/>
          <p:nvPr/>
        </p:nvSpPr>
        <p:spPr>
          <a:xfrm>
            <a:off x="4128274" y="1914939"/>
            <a:ext cx="5366909" cy="9276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052" name="Picture 4" descr="US Ecommerce Forecast 2023">
            <a:extLst>
              <a:ext uri="{FF2B5EF4-FFF2-40B4-BE49-F238E27FC236}">
                <a16:creationId xmlns:a16="http://schemas.microsoft.com/office/drawing/2014/main" id="{0081709E-7DAD-F8E3-A27E-8A095584E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 bwMode="auto">
          <a:xfrm>
            <a:off x="2410098" y="873204"/>
            <a:ext cx="6460405" cy="54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S Ecommerce Forecast 2023">
            <a:extLst>
              <a:ext uri="{FF2B5EF4-FFF2-40B4-BE49-F238E27FC236}">
                <a16:creationId xmlns:a16="http://schemas.microsoft.com/office/drawing/2014/main" id="{4D9E8F15-4A4C-1D19-1249-97BCF8C2A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34"/>
          <a:stretch/>
        </p:blipFill>
        <p:spPr bwMode="auto">
          <a:xfrm>
            <a:off x="2410098" y="6371479"/>
            <a:ext cx="6460405" cy="2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AA2EC-295D-7AE0-FD43-0F7C5D8C4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8123" y="270612"/>
            <a:ext cx="3023249" cy="5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6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77332E-E9C9-F369-B20A-532D98662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E20382-6ECA-81A9-3708-50842A4CC9A7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487835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2572969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5AF139-E038-9C92-DAB8-922D6A966A16}"/>
              </a:ext>
            </a:extLst>
          </p:cNvPr>
          <p:cNvSpPr/>
          <p:nvPr/>
        </p:nvSpPr>
        <p:spPr>
          <a:xfrm>
            <a:off x="1742660" y="973938"/>
            <a:ext cx="7992611" cy="529434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EEF64-551D-4437-5894-44695F7237E4}"/>
              </a:ext>
            </a:extLst>
          </p:cNvPr>
          <p:cNvSpPr txBox="1"/>
          <p:nvPr/>
        </p:nvSpPr>
        <p:spPr>
          <a:xfrm>
            <a:off x="627049" y="36381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itchFamily="2" charset="77"/>
              </a:rPr>
              <a:t>AMAZON UPDATE</a:t>
            </a:r>
          </a:p>
        </p:txBody>
      </p:sp>
      <p:pic>
        <p:nvPicPr>
          <p:cNvPr id="10" name="Picture 9" descr="Aerial view of a large building&#10;&#10;Description automatically generated">
            <a:extLst>
              <a:ext uri="{FF2B5EF4-FFF2-40B4-BE49-F238E27FC236}">
                <a16:creationId xmlns:a16="http://schemas.microsoft.com/office/drawing/2014/main" id="{B9963B33-C50C-54E2-9D14-D47B4D40A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/>
          <a:stretch/>
        </p:blipFill>
        <p:spPr>
          <a:xfrm>
            <a:off x="1469441" y="858501"/>
            <a:ext cx="7992611" cy="52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6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Grocery Mega Mergers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6B20C-C90B-256F-5F9D-87C61B52A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660" y="1439139"/>
            <a:ext cx="5170308" cy="5113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80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1425256" y="1822626"/>
            <a:ext cx="3521697" cy="200132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Grocery Mega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56E74-D5AE-4C35-34E1-2EFFD4936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33" y="1612069"/>
            <a:ext cx="4094272" cy="2126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BA8E6-2BB3-EE07-511E-877DCC60BC7A}"/>
              </a:ext>
            </a:extLst>
          </p:cNvPr>
          <p:cNvSpPr txBox="1"/>
          <p:nvPr/>
        </p:nvSpPr>
        <p:spPr>
          <a:xfrm>
            <a:off x="5088835" y="1510748"/>
            <a:ext cx="66724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The Federal Trade Commission sued to block the largest proposed supermarket merger in U.S. history</a:t>
            </a:r>
          </a:p>
          <a:p>
            <a:endParaRPr lang="en-US" sz="2800" dirty="0">
              <a:solidFill>
                <a:srgbClr val="44546A"/>
              </a:solidFill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Albertsons and Kroger will sell off more locations as they try to win regulatory approval for Kroger's $24.6 billion takeover of Albertsons.</a:t>
            </a:r>
          </a:p>
        </p:txBody>
      </p:sp>
    </p:spTree>
    <p:extLst>
      <p:ext uri="{BB962C8B-B14F-4D97-AF65-F5344CB8AC3E}">
        <p14:creationId xmlns:p14="http://schemas.microsoft.com/office/powerpoint/2010/main" val="176516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rtificial intelligence, ai">
            <a:extLst>
              <a:ext uri="{FF2B5EF4-FFF2-40B4-BE49-F238E27FC236}">
                <a16:creationId xmlns:a16="http://schemas.microsoft.com/office/drawing/2014/main" id="{0DE564C6-FA45-5F5A-7C2C-80392103B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11656"/>
          <a:stretch/>
        </p:blipFill>
        <p:spPr bwMode="auto">
          <a:xfrm>
            <a:off x="1" y="0"/>
            <a:ext cx="7909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C7DFB-DFD3-E2D6-82C0-ED7DEB3CA414}"/>
              </a:ext>
            </a:extLst>
          </p:cNvPr>
          <p:cNvSpPr/>
          <p:nvPr/>
        </p:nvSpPr>
        <p:spPr>
          <a:xfrm rot="10800000" flipV="1">
            <a:off x="7909292" y="0"/>
            <a:ext cx="4282708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516D-B07E-5B00-976A-275A61C64D11}"/>
              </a:ext>
            </a:extLst>
          </p:cNvPr>
          <p:cNvSpPr/>
          <p:nvPr/>
        </p:nvSpPr>
        <p:spPr>
          <a:xfrm flipV="1">
            <a:off x="7909292" y="2838261"/>
            <a:ext cx="28484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E2084-96E5-069A-EED6-B46257BF3EB8}"/>
              </a:ext>
            </a:extLst>
          </p:cNvPr>
          <p:cNvSpPr txBox="1"/>
          <p:nvPr/>
        </p:nvSpPr>
        <p:spPr>
          <a:xfrm>
            <a:off x="8201863" y="3427851"/>
            <a:ext cx="3596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Generative AI in Retail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and Operational Benefit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Future of Physical and Digital Retail: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F33B-4DE6-BFE8-2AC8-EF04D945F9C8}"/>
              </a:ext>
            </a:extLst>
          </p:cNvPr>
          <p:cNvSpPr txBox="1"/>
          <p:nvPr/>
        </p:nvSpPr>
        <p:spPr>
          <a:xfrm>
            <a:off x="8302766" y="1148454"/>
            <a:ext cx="3495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Montserrat" panose="00000800000000000000" pitchFamily="50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6531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19786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C6590-58C0-601B-6A96-D4AB4F1CFCAA}"/>
              </a:ext>
            </a:extLst>
          </p:cNvPr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F4D64-4328-A7AF-E3AD-ACED1FF00835}"/>
              </a:ext>
            </a:extLst>
          </p:cNvPr>
          <p:cNvSpPr/>
          <p:nvPr/>
        </p:nvSpPr>
        <p:spPr>
          <a:xfrm>
            <a:off x="3714618" y="499198"/>
            <a:ext cx="707517" cy="5961237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424B8-570A-10B3-8466-91627F0E326D}"/>
              </a:ext>
            </a:extLst>
          </p:cNvPr>
          <p:cNvSpPr/>
          <p:nvPr/>
        </p:nvSpPr>
        <p:spPr>
          <a:xfrm>
            <a:off x="328681" y="2625485"/>
            <a:ext cx="3048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>
                <a:solidFill>
                  <a:srgbClr val="44546A"/>
                </a:solidFill>
                <a:latin typeface="Montserrat" charset="0"/>
                <a:ea typeface="Montserrat" charset="0"/>
                <a:cs typeface="Montserrat" charset="0"/>
              </a:rPr>
              <a:t>Skincare</a:t>
            </a:r>
            <a:endParaRPr lang="en-US" sz="40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A7F7C8-498D-95D7-7031-117C8BFF9735}"/>
              </a:ext>
            </a:extLst>
          </p:cNvPr>
          <p:cNvSpPr/>
          <p:nvPr/>
        </p:nvSpPr>
        <p:spPr>
          <a:xfrm>
            <a:off x="328681" y="3156560"/>
            <a:ext cx="3048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it-IT" sz="2000" i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A2101-B483-DBAD-3E60-4986485F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89" y="675125"/>
            <a:ext cx="7141680" cy="55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16343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6175" y="1826036"/>
            <a:ext cx="5143500" cy="4559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Charlie Colvin,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Jonathan Walker,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Maestri Murrell, Inc. 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Dottie Tarleton,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Stirling Properties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Clay Furr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Colin Smith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Kurz &amp; Hebert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Andrew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D’Ostilio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, CCIM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2474" y="1826037"/>
            <a:ext cx="41529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Matthew Shirley,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Saurage Rotenberg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Ransom Pipes,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Maestri Murrell, Inc. 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Ben Graham, CCIM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Stirling Properties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Will Chadwick, MBA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Elifin Realty</a:t>
            </a:r>
          </a:p>
          <a:p>
            <a:pPr eaLnBrk="1" hangingPunct="1">
              <a:defRPr/>
            </a:pPr>
            <a:endParaRPr lang="en-US" alt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Drew Whitaker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Cook Moore Davenport &amp; Associates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Cade </a:t>
            </a:r>
            <a:r>
              <a:rPr lang="en-US" alt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Bogan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5239112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907316" y="2657317"/>
            <a:ext cx="3048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ACADIAN VILLAGE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3F569D-5D7C-29AC-DF1D-DC937DE03900}"/>
              </a:ext>
            </a:extLst>
          </p:cNvPr>
          <p:cNvSpPr/>
          <p:nvPr/>
        </p:nvSpPr>
        <p:spPr>
          <a:xfrm>
            <a:off x="869912" y="1765738"/>
            <a:ext cx="7324519" cy="43888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B98B59-0878-440F-9832-F2BBABA442EA" descr="IMG_1419.jpg">
            <a:extLst>
              <a:ext uri="{FF2B5EF4-FFF2-40B4-BE49-F238E27FC236}">
                <a16:creationId xmlns:a16="http://schemas.microsoft.com/office/drawing/2014/main" id="{409F5E93-1910-F374-80D6-D2ABE719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7" y="397566"/>
            <a:ext cx="7606108" cy="57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3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2098431" y="1762991"/>
            <a:ext cx="7749465" cy="473568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Banks to Burgers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3873E78-E768-8BB5-E318-E007A530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44" y="2166728"/>
            <a:ext cx="3790123" cy="379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ideshow Image">
            <a:extLst>
              <a:ext uri="{FF2B5EF4-FFF2-40B4-BE49-F238E27FC236}">
                <a16:creationId xmlns:a16="http://schemas.microsoft.com/office/drawing/2014/main" id="{65CD812E-BFED-4CB0-A1D4-818B0FD77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1" t="19502" r="18942" b="23573"/>
          <a:stretch/>
        </p:blipFill>
        <p:spPr bwMode="auto">
          <a:xfrm>
            <a:off x="723397" y="2166728"/>
            <a:ext cx="4492487" cy="379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8B5781D-343D-FAF5-2249-48155E709473}"/>
              </a:ext>
            </a:extLst>
          </p:cNvPr>
          <p:cNvSpPr/>
          <p:nvPr/>
        </p:nvSpPr>
        <p:spPr>
          <a:xfrm>
            <a:off x="5550357" y="3775717"/>
            <a:ext cx="715618" cy="490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-8352" y="59634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1521955" y="1571051"/>
            <a:ext cx="8325942" cy="440016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Banks to Burgers  Fast Casual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8B5781D-343D-FAF5-2249-48155E709473}"/>
              </a:ext>
            </a:extLst>
          </p:cNvPr>
          <p:cNvSpPr/>
          <p:nvPr/>
        </p:nvSpPr>
        <p:spPr>
          <a:xfrm>
            <a:off x="5550357" y="3775717"/>
            <a:ext cx="715618" cy="490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DC49BBA7-B21C-75EE-D4CE-8F23F06C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0"/>
          <a:stretch/>
        </p:blipFill>
        <p:spPr>
          <a:xfrm>
            <a:off x="6353959" y="1868375"/>
            <a:ext cx="4196927" cy="3771488"/>
          </a:xfrm>
          <a:prstGeom prst="rect">
            <a:avLst/>
          </a:prstGeom>
        </p:spPr>
      </p:pic>
      <p:pic>
        <p:nvPicPr>
          <p:cNvPr id="7" name="Picture 6" descr="A building with a parking lot and bushes&#10;&#10;Description automatically generated">
            <a:extLst>
              <a:ext uri="{FF2B5EF4-FFF2-40B4-BE49-F238E27FC236}">
                <a16:creationId xmlns:a16="http://schemas.microsoft.com/office/drawing/2014/main" id="{DCEB1034-FA4E-9C08-C7F3-390CBD6EF7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3"/>
          <a:stretch/>
        </p:blipFill>
        <p:spPr>
          <a:xfrm>
            <a:off x="1046979" y="1868375"/>
            <a:ext cx="4196926" cy="37714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1A6B44-7B8A-1767-2FCD-60A1FE50E261}"/>
              </a:ext>
            </a:extLst>
          </p:cNvPr>
          <p:cNvCxnSpPr/>
          <p:nvPr/>
        </p:nvCxnSpPr>
        <p:spPr>
          <a:xfrm>
            <a:off x="2865938" y="656650"/>
            <a:ext cx="20558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5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FDB3B-5192-EB3F-C8E0-BFB831FC6F23}"/>
              </a:ext>
            </a:extLst>
          </p:cNvPr>
          <p:cNvSpPr txBox="1"/>
          <p:nvPr/>
        </p:nvSpPr>
        <p:spPr>
          <a:xfrm>
            <a:off x="519875" y="554959"/>
            <a:ext cx="10704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Entertainment remains active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193EC-5D58-2F85-DF49-656A47489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A880C-EA70-8294-1ABA-EC3767FA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75" y="1649896"/>
            <a:ext cx="3006453" cy="4201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6B4A5-DA03-6092-E343-E71F9731A572}"/>
              </a:ext>
            </a:extLst>
          </p:cNvPr>
          <p:cNvSpPr txBox="1"/>
          <p:nvPr/>
        </p:nvSpPr>
        <p:spPr>
          <a:xfrm>
            <a:off x="3889512" y="1823047"/>
            <a:ext cx="78585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Post-Pandemic Surge in Entertainment</a:t>
            </a:r>
          </a:p>
          <a:p>
            <a:endParaRPr lang="en-US" sz="2800" dirty="0">
              <a:solidFill>
                <a:srgbClr val="44546A"/>
              </a:solidFill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Investment and Technological Innovation</a:t>
            </a:r>
          </a:p>
          <a:p>
            <a:endParaRPr lang="en-US" sz="2800" dirty="0">
              <a:solidFill>
                <a:srgbClr val="44546A"/>
              </a:solidFill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Economic Viability and Growth</a:t>
            </a:r>
          </a:p>
        </p:txBody>
      </p:sp>
    </p:spTree>
    <p:extLst>
      <p:ext uri="{BB962C8B-B14F-4D97-AF65-F5344CB8AC3E}">
        <p14:creationId xmlns:p14="http://schemas.microsoft.com/office/powerpoint/2010/main" val="1530793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FDB3B-5192-EB3F-C8E0-BFB831FC6F23}"/>
              </a:ext>
            </a:extLst>
          </p:cNvPr>
          <p:cNvSpPr txBox="1"/>
          <p:nvPr/>
        </p:nvSpPr>
        <p:spPr>
          <a:xfrm>
            <a:off x="519875" y="554959"/>
            <a:ext cx="10061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Entertainment remains active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193EC-5D58-2F85-DF49-656A47489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9" name="Picture 8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BE4D0471-0488-F317-D3DC-D8B122EC7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3"/>
          <a:stretch/>
        </p:blipFill>
        <p:spPr>
          <a:xfrm>
            <a:off x="245665" y="1903750"/>
            <a:ext cx="5973077" cy="2313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4D652-ACFC-0E24-A481-EBCE0A9DE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657" y="3221682"/>
            <a:ext cx="5149833" cy="33233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14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FDB3B-5192-EB3F-C8E0-BFB831FC6F23}"/>
              </a:ext>
            </a:extLst>
          </p:cNvPr>
          <p:cNvSpPr txBox="1"/>
          <p:nvPr/>
        </p:nvSpPr>
        <p:spPr>
          <a:xfrm>
            <a:off x="519875" y="554959"/>
            <a:ext cx="9025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Mall of Louisiana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193EC-5D58-2F85-DF49-656A47489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B5E9D-9C9F-6AC8-D317-B8573ACD5DF1}"/>
              </a:ext>
            </a:extLst>
          </p:cNvPr>
          <p:cNvSpPr/>
          <p:nvPr/>
        </p:nvSpPr>
        <p:spPr>
          <a:xfrm>
            <a:off x="1601476" y="1901686"/>
            <a:ext cx="7337115" cy="4340088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07B09-E4A7-85BE-5CD8-B13042CF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923" y="1713521"/>
            <a:ext cx="7545611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1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214206-B98F-4D96-E023-45199453E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6C8DF2-CCE0-0C88-2410-D5061F443E05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B525E-1754-AF63-6E7F-6F39878D7F4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81;p16">
            <a:extLst>
              <a:ext uri="{FF2B5EF4-FFF2-40B4-BE49-F238E27FC236}">
                <a16:creationId xmlns:a16="http://schemas.microsoft.com/office/drawing/2014/main" id="{18F40BD8-BAF5-91DE-E45E-9B4EE4A392D1}"/>
              </a:ext>
            </a:extLst>
          </p:cNvPr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2DAAD350-166F-26F8-E620-3AFF87E93386}"/>
              </a:ext>
            </a:extLst>
          </p:cNvPr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ED146-5047-96A4-9309-D99C9141B648}"/>
              </a:ext>
            </a:extLst>
          </p:cNvPr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C7A11-8B65-0394-B55F-9BACE8331FC3}"/>
              </a:ext>
            </a:extLst>
          </p:cNvPr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562C71-BFDB-F1CB-5369-24DE88FFB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Shape 32">
            <a:extLst>
              <a:ext uri="{FF2B5EF4-FFF2-40B4-BE49-F238E27FC236}">
                <a16:creationId xmlns:a16="http://schemas.microsoft.com/office/drawing/2014/main" id="{46367210-6903-6DF9-6711-9EABA03DF5A8}"/>
              </a:ext>
            </a:extLst>
          </p:cNvPr>
          <p:cNvSpPr txBox="1">
            <a:spLocks/>
          </p:cNvSpPr>
          <p:nvPr/>
        </p:nvSpPr>
        <p:spPr>
          <a:xfrm>
            <a:off x="3833596" y="220302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536907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2464" y="-21235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6" y="374066"/>
            <a:ext cx="8614679" cy="59986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Juban</a:t>
            </a: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Crossing – Denham Springs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1172816" y="1272209"/>
            <a:ext cx="9240583" cy="492980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erial view of a large area with a lot of buildings and parking lots&#10;&#10;Description automatically generated">
            <a:extLst>
              <a:ext uri="{FF2B5EF4-FFF2-40B4-BE49-F238E27FC236}">
                <a16:creationId xmlns:a16="http://schemas.microsoft.com/office/drawing/2014/main" id="{AFE82F03-763C-020E-0FAD-E54C8539D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2"/>
          <a:stretch/>
        </p:blipFill>
        <p:spPr>
          <a:xfrm>
            <a:off x="970552" y="1100812"/>
            <a:ext cx="9144000" cy="47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6" y="374066"/>
            <a:ext cx="8614679" cy="59986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Juban</a:t>
            </a: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Crossing – Denham Springs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1490870" y="1225826"/>
            <a:ext cx="7092852" cy="522132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4C0817C2-2191-4769-B66E-003FBEF47B99" descr="IMG_1369.jpg">
            <a:extLst>
              <a:ext uri="{FF2B5EF4-FFF2-40B4-BE49-F238E27FC236}">
                <a16:creationId xmlns:a16="http://schemas.microsoft.com/office/drawing/2014/main" id="{FB353982-2444-9534-A016-472F5655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97" y="1011513"/>
            <a:ext cx="7092852" cy="5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9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2464" y="-21235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6" y="374066"/>
            <a:ext cx="8614679" cy="59986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Juban</a:t>
            </a: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Crossing – Denham Springs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219738" y="1702904"/>
            <a:ext cx="6597815" cy="497327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rking lot with cars and trees&#10;&#10;Description automatically generated with medium confidence">
            <a:extLst>
              <a:ext uri="{FF2B5EF4-FFF2-40B4-BE49-F238E27FC236}">
                <a16:creationId xmlns:a16="http://schemas.microsoft.com/office/drawing/2014/main" id="{95099DFA-B069-547B-C243-3EC4522BCA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07" y="1441338"/>
            <a:ext cx="6885330" cy="51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nching Mike Tyson Wallpaper">
            <a:extLst>
              <a:ext uri="{FF2B5EF4-FFF2-40B4-BE49-F238E27FC236}">
                <a16:creationId xmlns:a16="http://schemas.microsoft.com/office/drawing/2014/main" id="{43452730-EE92-0838-4FB4-D4689A4AA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b="14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B7871-9910-9331-D3AF-7BE3595457EB}"/>
              </a:ext>
            </a:extLst>
          </p:cNvPr>
          <p:cNvSpPr txBox="1"/>
          <p:nvPr/>
        </p:nvSpPr>
        <p:spPr>
          <a:xfrm>
            <a:off x="4696435" y="4198995"/>
            <a:ext cx="7849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“Everyone has a plan, until they get punched in the mouth.”</a:t>
            </a:r>
          </a:p>
        </p:txBody>
      </p:sp>
    </p:spTree>
    <p:extLst>
      <p:ext uri="{BB962C8B-B14F-4D97-AF65-F5344CB8AC3E}">
        <p14:creationId xmlns:p14="http://schemas.microsoft.com/office/powerpoint/2010/main" val="145898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807288" y="2916397"/>
            <a:ext cx="3859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 BLVD </a:t>
            </a:r>
          </a:p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C9250F-8C3D-98BB-9709-FEB5525D539F}"/>
              </a:ext>
            </a:extLst>
          </p:cNvPr>
          <p:cNvSpPr/>
          <p:nvPr/>
        </p:nvSpPr>
        <p:spPr>
          <a:xfrm>
            <a:off x="869912" y="1765738"/>
            <a:ext cx="7462972" cy="48460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y, road, grass, scene&#10;&#10;Description automatically generated">
            <a:extLst>
              <a:ext uri="{FF2B5EF4-FFF2-40B4-BE49-F238E27FC236}">
                <a16:creationId xmlns:a16="http://schemas.microsoft.com/office/drawing/2014/main" id="{38A83EE7-6590-80BA-230F-F15FABFB5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5" y="512233"/>
            <a:ext cx="7769290" cy="5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0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1451240" y="87152"/>
            <a:ext cx="755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 BLVD 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2" descr="Slideshow Image">
            <a:extLst>
              <a:ext uri="{FF2B5EF4-FFF2-40B4-BE49-F238E27FC236}">
                <a16:creationId xmlns:a16="http://schemas.microsoft.com/office/drawing/2014/main" id="{09CCDF29-1FA7-F4B0-337D-04A3B8F1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6"/>
          <a:stretch/>
        </p:blipFill>
        <p:spPr bwMode="auto">
          <a:xfrm>
            <a:off x="7571067" y="955541"/>
            <a:ext cx="4214382" cy="427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uilding with a parking lot and cars in the background&#10;&#10;Description automatically generated">
            <a:extLst>
              <a:ext uri="{FF2B5EF4-FFF2-40B4-BE49-F238E27FC236}">
                <a16:creationId xmlns:a16="http://schemas.microsoft.com/office/drawing/2014/main" id="{9EB60562-0402-3BD1-64F3-943DA58723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8" y="1002217"/>
            <a:ext cx="7230237" cy="40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36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2197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 - ALDI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8" y="1752964"/>
            <a:ext cx="7057318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ilding with cars parked in a parking lot&#10;&#10;Description automatically generated">
            <a:extLst>
              <a:ext uri="{FF2B5EF4-FFF2-40B4-BE49-F238E27FC236}">
                <a16:creationId xmlns:a16="http://schemas.microsoft.com/office/drawing/2014/main" id="{E4A1F80F-BDEB-57C6-E0B6-631C0D3FD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3" y="1555535"/>
            <a:ext cx="8865341" cy="49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19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2197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 - ALDI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8" y="1752964"/>
            <a:ext cx="7057318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city&#10;&#10;Description automatically generated">
            <a:extLst>
              <a:ext uri="{FF2B5EF4-FFF2-40B4-BE49-F238E27FC236}">
                <a16:creationId xmlns:a16="http://schemas.microsoft.com/office/drawing/2014/main" id="{66A3EB8E-7B7A-7EB9-B705-87325720CE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98" y="1107127"/>
            <a:ext cx="7281472" cy="54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6" y="374066"/>
            <a:ext cx="9518147" cy="726852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– Chipotle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8" y="1752964"/>
            <a:ext cx="7057318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CA8B4018-44A9-DD70-236F-2903BE36E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26" y="1100918"/>
            <a:ext cx="7338644" cy="55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46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6" y="374066"/>
            <a:ext cx="9518147" cy="726852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636896" y="1344302"/>
            <a:ext cx="5190520" cy="376670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AD776D8D-E2BB-54B2-8493-BFE88FD5A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40838" r="20861" b="30784"/>
          <a:stretch/>
        </p:blipFill>
        <p:spPr>
          <a:xfrm>
            <a:off x="550081" y="1242860"/>
            <a:ext cx="5190520" cy="38104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D15A43-C621-40D4-E19A-383A2E24B2A7}"/>
              </a:ext>
            </a:extLst>
          </p:cNvPr>
          <p:cNvSpPr/>
          <p:nvPr/>
        </p:nvSpPr>
        <p:spPr>
          <a:xfrm>
            <a:off x="6228522" y="1353410"/>
            <a:ext cx="5736341" cy="386814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C8D38B21-5947-4684-8572-76569F5A7D87" descr="IMG_1432.jpg">
            <a:extLst>
              <a:ext uri="{FF2B5EF4-FFF2-40B4-BE49-F238E27FC236}">
                <a16:creationId xmlns:a16="http://schemas.microsoft.com/office/drawing/2014/main" id="{81DAC24F-8ACA-876F-B72D-53A424C0A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4" b="2482"/>
          <a:stretch/>
        </p:blipFill>
        <p:spPr bwMode="auto">
          <a:xfrm>
            <a:off x="5987433" y="1242860"/>
            <a:ext cx="5897969" cy="38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34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20348" y="1752964"/>
            <a:ext cx="7656698" cy="498576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city&#10;&#10;Description automatically generated">
            <a:extLst>
              <a:ext uri="{FF2B5EF4-FFF2-40B4-BE49-F238E27FC236}">
                <a16:creationId xmlns:a16="http://schemas.microsoft.com/office/drawing/2014/main" id="{510738DE-9465-DD17-9DD5-3D9BD089B8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/>
          <a:stretch/>
        </p:blipFill>
        <p:spPr>
          <a:xfrm>
            <a:off x="1854075" y="1351304"/>
            <a:ext cx="7785243" cy="52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1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303503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cars parked in a parking lot&#10;&#10;Description automatically generated">
            <a:extLst>
              <a:ext uri="{FF2B5EF4-FFF2-40B4-BE49-F238E27FC236}">
                <a16:creationId xmlns:a16="http://schemas.microsoft.com/office/drawing/2014/main" id="{3D95ACE3-E18A-502A-50FC-C76BBC5C2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7" y="1351304"/>
            <a:ext cx="9274391" cy="52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8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303503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rking lot with cars and buildings&#10;&#10;Description automatically generated">
            <a:extLst>
              <a:ext uri="{FF2B5EF4-FFF2-40B4-BE49-F238E27FC236}">
                <a16:creationId xmlns:a16="http://schemas.microsoft.com/office/drawing/2014/main" id="{31C5201E-ABF1-8883-3872-C5AA1F47A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1" y="1515818"/>
            <a:ext cx="9094350" cy="51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88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055664" y="1656292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cars parked in a parking lot&#10;&#10;Description automatically generated">
            <a:extLst>
              <a:ext uri="{FF2B5EF4-FFF2-40B4-BE49-F238E27FC236}">
                <a16:creationId xmlns:a16="http://schemas.microsoft.com/office/drawing/2014/main" id="{702AA886-6C29-7971-CC6D-FE48EF57E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9" y="1157821"/>
            <a:ext cx="9528382" cy="535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5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1634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2D56017C-14BD-F513-0C0F-2D8959E75419}"/>
              </a:ext>
            </a:extLst>
          </p:cNvPr>
          <p:cNvSpPr txBox="1">
            <a:spLocks/>
          </p:cNvSpPr>
          <p:nvPr/>
        </p:nvSpPr>
        <p:spPr>
          <a:xfrm>
            <a:off x="1506947" y="952864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LAST YEARS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to return to 8-9% Range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Minimal market-wide rent increases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Fewer Larger Centers Trading Hands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Increase in Retail Bankruptcies 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FF0000"/>
                </a:solidFill>
                <a:latin typeface="Montserrat" panose="00000800000000000000" pitchFamily="50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Charlie@momentum-commercial.com</a:t>
            </a:r>
            <a:endParaRPr lang="en-US" altLang="en-US" sz="3200" b="1" dirty="0">
              <a:solidFill>
                <a:srgbClr val="FF0000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41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10155" y="175296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a parking lot and cars&#10;&#10;Description automatically generated">
            <a:extLst>
              <a:ext uri="{FF2B5EF4-FFF2-40B4-BE49-F238E27FC236}">
                <a16:creationId xmlns:a16="http://schemas.microsoft.com/office/drawing/2014/main" id="{D10F7652-25E1-2A5B-6A72-B7454395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" y="1185885"/>
            <a:ext cx="9748621" cy="54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3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1285461" y="1752964"/>
            <a:ext cx="8897014" cy="4940703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DE93129A-3480-26CE-3AE5-7ECDED385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9" y="1557130"/>
            <a:ext cx="9029026" cy="50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97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85657" y="166847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310B151-766A-C079-BBC7-76E8BA02B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6"/>
          <a:stretch/>
        </p:blipFill>
        <p:spPr>
          <a:xfrm>
            <a:off x="1359678" y="1222901"/>
            <a:ext cx="8724508" cy="52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81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Benton at Magnolia Woods – Highland Road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1510748" y="1795670"/>
            <a:ext cx="8747229" cy="492980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ird's eye view of a park&#10;&#10;Description automatically generated">
            <a:extLst>
              <a:ext uri="{FF2B5EF4-FFF2-40B4-BE49-F238E27FC236}">
                <a16:creationId xmlns:a16="http://schemas.microsoft.com/office/drawing/2014/main" id="{70AB6D4F-7AE5-B8AD-C3D4-23054FE86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9" y="1451112"/>
            <a:ext cx="9082157" cy="51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03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Benton at Magnolia Woods – Highland Road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692678" y="1624376"/>
            <a:ext cx="6140414" cy="485955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E85DD-D4AE-E390-C014-A83AC4922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89" y="1371436"/>
            <a:ext cx="6308986" cy="498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07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Benton at Magnolia Woods – Highland Road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1046922" y="1795670"/>
            <a:ext cx="9211055" cy="485955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92285-1ACF-1894-516F-FF3AEE411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93" y="1707814"/>
            <a:ext cx="9414741" cy="48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8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297466" y="859836"/>
            <a:ext cx="8999473" cy="569336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OVERVIEW /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to remain in 8-9% Range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Minimal market-wide rent increases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Some continued expansion at existing mixed-use developments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FF0000"/>
                </a:solidFill>
                <a:latin typeface="Montserrat" panose="000008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Charlie@momentum-commercial.com</a:t>
            </a:r>
            <a:endParaRPr lang="en-US" altLang="en-US" sz="3200" b="1" dirty="0">
              <a:solidFill>
                <a:srgbClr val="FF0000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5645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y shopping cart">
            <a:extLst>
              <a:ext uri="{FF2B5EF4-FFF2-40B4-BE49-F238E27FC236}">
                <a16:creationId xmlns:a16="http://schemas.microsoft.com/office/drawing/2014/main" id="{51E497BD-2032-3FBE-329D-E37CC5A9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828" y="576"/>
            <a:ext cx="4340507" cy="6858000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1061" y="1009890"/>
            <a:ext cx="37730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Lato Light" panose="020F0502020204030203"/>
              </a:rPr>
              <a:t>“It's not whether you get knocked down, it's whether you get up”</a:t>
            </a:r>
          </a:p>
          <a:p>
            <a:r>
              <a:rPr lang="en-US" sz="3600" i="1" dirty="0">
                <a:solidFill>
                  <a:schemeClr val="bg1"/>
                </a:solidFill>
                <a:latin typeface="Lato Light" panose="020F0502020204030203"/>
              </a:rPr>
              <a:t> </a:t>
            </a:r>
          </a:p>
          <a:p>
            <a:r>
              <a:rPr lang="en-US" sz="3600" i="1" dirty="0">
                <a:solidFill>
                  <a:schemeClr val="bg1"/>
                </a:solidFill>
                <a:latin typeface="Lato Light" panose="020F0502020204030203"/>
              </a:rPr>
              <a:t>- Vince Lombardi.</a:t>
            </a:r>
          </a:p>
        </p:txBody>
      </p:sp>
    </p:spTree>
    <p:extLst>
      <p:ext uri="{BB962C8B-B14F-4D97-AF65-F5344CB8AC3E}">
        <p14:creationId xmlns:p14="http://schemas.microsoft.com/office/powerpoint/2010/main" val="1978561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94531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61" y="1078884"/>
            <a:ext cx="2484675" cy="2484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7AD9B-2248-4283-8D7E-5CD2D35C2628}"/>
              </a:ext>
            </a:extLst>
          </p:cNvPr>
          <p:cNvSpPr txBox="1"/>
          <p:nvPr/>
        </p:nvSpPr>
        <p:spPr>
          <a:xfrm>
            <a:off x="1160585" y="5241427"/>
            <a:ext cx="939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800" b="1" dirty="0">
                <a:solidFill>
                  <a:srgbClr val="002060"/>
                </a:solidFill>
              </a:rPr>
              <a:t>      Special Thanks To: Jill Sylvest, Ken Damann, Stephen Eisenbraun &amp; Trends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48863" y="658764"/>
            <a:ext cx="9961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2024 SHOPPING CENTER SURVEY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934834-8D80-4B5C-97B4-7EED41C304CB}"/>
              </a:ext>
            </a:extLst>
          </p:cNvPr>
          <p:cNvSpPr txBox="1"/>
          <p:nvPr/>
        </p:nvSpPr>
        <p:spPr>
          <a:xfrm>
            <a:off x="1063937" y="2228183"/>
            <a:ext cx="100557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		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</a:t>
            </a:r>
            <a:r>
              <a:rPr lang="en-US" altLang="en-US" sz="2800" b="1" u="sng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2023</a:t>
            </a:r>
            <a:r>
              <a:rPr lang="en-US" altLang="en-US" sz="2800" b="1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</a:t>
            </a:r>
            <a:r>
              <a:rPr lang="en-US" altLang="en-US" sz="2800" b="1" u="sng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2024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Area Surveyed:	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8,454,959 SF	     8,371,167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Centers: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 	 123			129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Rent: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	</a:t>
            </a:r>
            <a:r>
              <a:rPr lang="en-US" altLang="en-US" sz="28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$19.83 PSF        $</a:t>
            </a:r>
            <a:r>
              <a:rPr lang="en-US" altLang="en-US" sz="28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20.68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 Vacancy Rate: 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	</a:t>
            </a:r>
            <a:r>
              <a:rPr lang="en-US" altLang="en-US" sz="28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7.17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%    		8.02%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0F8A9-5587-652A-A549-EA98BEAF414B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C56B0-BC46-C2F6-B90B-55BF6113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54F31-17CC-7C50-980A-9F04C8CCADF0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482859" y="356845"/>
            <a:ext cx="6378075" cy="573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GROSS RENTS &amp; VACANCY RATES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0771D4-009F-4E13-B5C7-5E176CD57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49237"/>
              </p:ext>
            </p:extLst>
          </p:nvPr>
        </p:nvGraphicFramePr>
        <p:xfrm>
          <a:off x="1266458" y="837455"/>
          <a:ext cx="9650730" cy="57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231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C56B0-BC46-C2F6-B90B-55BF6113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54F31-17CC-7C50-980A-9F04C8CCADF0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482859" y="356845"/>
            <a:ext cx="6378075" cy="573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Rate by Area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E04FA7-CF55-AFDF-4067-12E98901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43985"/>
              </p:ext>
            </p:extLst>
          </p:nvPr>
        </p:nvGraphicFramePr>
        <p:xfrm>
          <a:off x="482859" y="1016244"/>
          <a:ext cx="11231217" cy="5686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7098">
                  <a:extLst>
                    <a:ext uri="{9D8B030D-6E8A-4147-A177-3AD203B41FA5}">
                      <a16:colId xmlns:a16="http://schemas.microsoft.com/office/drawing/2014/main" val="434780396"/>
                    </a:ext>
                  </a:extLst>
                </a:gridCol>
                <a:gridCol w="1629626">
                  <a:extLst>
                    <a:ext uri="{9D8B030D-6E8A-4147-A177-3AD203B41FA5}">
                      <a16:colId xmlns:a16="http://schemas.microsoft.com/office/drawing/2014/main" val="3465704390"/>
                    </a:ext>
                  </a:extLst>
                </a:gridCol>
                <a:gridCol w="1418680">
                  <a:extLst>
                    <a:ext uri="{9D8B030D-6E8A-4147-A177-3AD203B41FA5}">
                      <a16:colId xmlns:a16="http://schemas.microsoft.com/office/drawing/2014/main" val="2586969185"/>
                    </a:ext>
                  </a:extLst>
                </a:gridCol>
                <a:gridCol w="1418680">
                  <a:extLst>
                    <a:ext uri="{9D8B030D-6E8A-4147-A177-3AD203B41FA5}">
                      <a16:colId xmlns:a16="http://schemas.microsoft.com/office/drawing/2014/main" val="3389987500"/>
                    </a:ext>
                  </a:extLst>
                </a:gridCol>
                <a:gridCol w="2187133">
                  <a:extLst>
                    <a:ext uri="{9D8B030D-6E8A-4147-A177-3AD203B41FA5}">
                      <a16:colId xmlns:a16="http://schemas.microsoft.com/office/drawing/2014/main" val="403402648"/>
                    </a:ext>
                  </a:extLst>
                </a:gridCol>
              </a:tblGrid>
              <a:tr h="958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Geographic Area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Number of Responding Centers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Vacancy</a:t>
                      </a:r>
                      <a:br>
                        <a:rPr lang="en-US" sz="1600" u="none" strike="noStrike">
                          <a:effectLst/>
                        </a:rPr>
                      </a:br>
                      <a:r>
                        <a:rPr lang="en-US" sz="1600" u="none" strike="noStrike">
                          <a:effectLst/>
                        </a:rPr>
                        <a:t>Rate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Change from Previous Period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Rent + </a:t>
                      </a:r>
                      <a:r>
                        <a:rPr lang="en-US" sz="1600" u="none" strike="noStrike" dirty="0" err="1">
                          <a:effectLst/>
                        </a:rPr>
                        <a:t>Reimb</a:t>
                      </a:r>
                      <a:r>
                        <a:rPr lang="en-US" sz="1600" u="none" strike="noStrike" dirty="0">
                          <a:effectLst/>
                        </a:rPr>
                        <a:t>. Collections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in $/SF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6629069"/>
                  </a:ext>
                </a:extLst>
              </a:tr>
              <a:tr h="6340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1 (South of I-10 &amp; West of Airline)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                     41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4.36%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-0.19%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$25.95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4607740"/>
                  </a:ext>
                </a:extLst>
              </a:tr>
              <a:tr h="720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2 (North of I-10 &amp; South/West of Airline)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                     18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9.76%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$17.71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8743884"/>
                  </a:ext>
                </a:extLst>
              </a:tr>
              <a:tr h="720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3 (North of Choctaw &amp; North/East of Airline)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                 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5.04%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-10.64%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$14.28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1343450"/>
                  </a:ext>
                </a:extLst>
              </a:tr>
              <a:tr h="720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4 (South of Choctaw &amp; East of Airline)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               31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14.45%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4.12%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$16.61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81898774"/>
                  </a:ext>
                </a:extLst>
              </a:tr>
              <a:tr h="4829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5 (Zachary)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                       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5.95%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$18.38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7857509"/>
                  </a:ext>
                </a:extLst>
              </a:tr>
              <a:tr h="4829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6 (Ascension Parish)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                     16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6.92%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4.79%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$21.26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6360485"/>
                  </a:ext>
                </a:extLst>
              </a:tr>
              <a:tr h="4829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Area 7 (Livingston Parish)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                        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6.78%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$20.97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14310582"/>
                  </a:ext>
                </a:extLst>
              </a:tr>
              <a:tr h="4829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                   129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8.02%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0.85%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$20.68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1148036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7DC747-1142-CCA6-DF50-A021DDBFC0E3}"/>
              </a:ext>
            </a:extLst>
          </p:cNvPr>
          <p:cNvSpPr/>
          <p:nvPr/>
        </p:nvSpPr>
        <p:spPr>
          <a:xfrm>
            <a:off x="6725478" y="2292626"/>
            <a:ext cx="4983663" cy="3843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C56B0-BC46-C2F6-B90B-55BF6113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54F31-17CC-7C50-980A-9F04C8CCADF0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482859" y="356845"/>
            <a:ext cx="6378075" cy="573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Rate by Area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BB0F4C-6F43-7D2D-AAC8-CD65930F34F3}"/>
              </a:ext>
            </a:extLst>
          </p:cNvPr>
          <p:cNvGraphicFramePr>
            <a:graphicFrameLocks/>
          </p:cNvGraphicFramePr>
          <p:nvPr/>
        </p:nvGraphicFramePr>
        <p:xfrm>
          <a:off x="482859" y="1040779"/>
          <a:ext cx="10794382" cy="516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C9A3094-43E2-2540-C053-2AEB69329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C2DA6-A6A7-158F-C25B-6CBF9A1B5792}"/>
              </a:ext>
            </a:extLst>
          </p:cNvPr>
          <p:cNvSpPr txBox="1"/>
          <p:nvPr/>
        </p:nvSpPr>
        <p:spPr>
          <a:xfrm>
            <a:off x="2165848" y="507881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i="1" spc="300" dirty="0">
                <a:solidFill>
                  <a:srgbClr val="44546A"/>
                </a:solidFill>
                <a:latin typeface="Montserrat" pitchFamily="2" charset="77"/>
              </a:rPr>
              <a:t>RETAIL BANKRUPTCIES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F63AD-7ED1-C8B1-9E83-1D017919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559" y="1532658"/>
            <a:ext cx="9315929" cy="47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67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6B26EE6A47244836B11E411195958" ma:contentTypeVersion="15" ma:contentTypeDescription="Create a new document." ma:contentTypeScope="" ma:versionID="98d53e3c8445c5047b961264093a5f20">
  <xsd:schema xmlns:xsd="http://www.w3.org/2001/XMLSchema" xmlns:xs="http://www.w3.org/2001/XMLSchema" xmlns:p="http://schemas.microsoft.com/office/2006/metadata/properties" xmlns:ns2="fa0ed114-c189-4082-af53-e2a44e7a99e4" xmlns:ns3="ca24a9a7-abae-47da-97c3-8c7b2a1d12c0" targetNamespace="http://schemas.microsoft.com/office/2006/metadata/properties" ma:root="true" ma:fieldsID="0459b5183d9aa29e3cee234284bfe64d" ns2:_="" ns3:_="">
    <xsd:import namespace="fa0ed114-c189-4082-af53-e2a44e7a99e4"/>
    <xsd:import namespace="ca24a9a7-abae-47da-97c3-8c7b2a1d12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d114-c189-4082-af53-e2a44e7a9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63e9f89-821d-46ba-81ba-1838f4218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4a9a7-abae-47da-97c3-8c7b2a1d12c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41e3694-da69-4133-9bfc-909ceef5ba11}" ma:internalName="TaxCatchAll" ma:showField="CatchAllData" ma:web="ca24a9a7-abae-47da-97c3-8c7b2a1d12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44C80-C86F-48AB-ABD8-B124E80E4113}"/>
</file>

<file path=customXml/itemProps2.xml><?xml version="1.0" encoding="utf-8"?>
<ds:datastoreItem xmlns:ds="http://schemas.openxmlformats.org/officeDocument/2006/customXml" ds:itemID="{38123FAF-D23D-49ED-9BC1-25C04A0ED6A9}"/>
</file>

<file path=docProps/app.xml><?xml version="1.0" encoding="utf-8"?>
<Properties xmlns="http://schemas.openxmlformats.org/officeDocument/2006/extended-properties" xmlns:vt="http://schemas.openxmlformats.org/officeDocument/2006/docPropsVTypes">
  <TotalTime>23000</TotalTime>
  <Words>679</Words>
  <Application>Microsoft Macintosh PowerPoint</Application>
  <PresentationFormat>Widescreen</PresentationFormat>
  <Paragraphs>180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Calibri</vt:lpstr>
      <vt:lpstr>Calibri Light</vt:lpstr>
      <vt:lpstr>Corbel</vt:lpstr>
      <vt:lpstr>Lato</vt:lpstr>
      <vt:lpstr>Lato Black</vt:lpstr>
      <vt:lpstr>Lato Light</vt:lpstr>
      <vt:lpstr>Lato Medium</vt:lpstr>
      <vt:lpstr>Montserrat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jbsylvest@att.net</cp:lastModifiedBy>
  <cp:revision>126</cp:revision>
  <cp:lastPrinted>2024-04-23T15:44:06Z</cp:lastPrinted>
  <dcterms:created xsi:type="dcterms:W3CDTF">2021-03-26T15:28:04Z</dcterms:created>
  <dcterms:modified xsi:type="dcterms:W3CDTF">2024-04-23T22:29:54Z</dcterms:modified>
</cp:coreProperties>
</file>