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</p:sldMasterIdLst>
  <p:notesMasterIdLst>
    <p:notesMasterId r:id="rId59"/>
  </p:notesMasterIdLst>
  <p:handoutMasterIdLst>
    <p:handoutMasterId r:id="rId60"/>
  </p:handoutMasterIdLst>
  <p:sldIdLst>
    <p:sldId id="258" r:id="rId4"/>
    <p:sldId id="439" r:id="rId5"/>
    <p:sldId id="268" r:id="rId6"/>
    <p:sldId id="475" r:id="rId7"/>
    <p:sldId id="394" r:id="rId8"/>
    <p:sldId id="302" r:id="rId9"/>
    <p:sldId id="408" r:id="rId10"/>
    <p:sldId id="391" r:id="rId11"/>
    <p:sldId id="363" r:id="rId12"/>
    <p:sldId id="416" r:id="rId13"/>
    <p:sldId id="368" r:id="rId14"/>
    <p:sldId id="419" r:id="rId15"/>
    <p:sldId id="369" r:id="rId16"/>
    <p:sldId id="357" r:id="rId17"/>
    <p:sldId id="442" r:id="rId18"/>
    <p:sldId id="440" r:id="rId19"/>
    <p:sldId id="432" r:id="rId20"/>
    <p:sldId id="360" r:id="rId21"/>
    <p:sldId id="411" r:id="rId22"/>
    <p:sldId id="446" r:id="rId23"/>
    <p:sldId id="398" r:id="rId24"/>
    <p:sldId id="327" r:id="rId25"/>
    <p:sldId id="399" r:id="rId26"/>
    <p:sldId id="421" r:id="rId27"/>
    <p:sldId id="437" r:id="rId28"/>
    <p:sldId id="450" r:id="rId29"/>
    <p:sldId id="454" r:id="rId30"/>
    <p:sldId id="448" r:id="rId31"/>
    <p:sldId id="456" r:id="rId32"/>
    <p:sldId id="457" r:id="rId33"/>
    <p:sldId id="458" r:id="rId34"/>
    <p:sldId id="460" r:id="rId35"/>
    <p:sldId id="461" r:id="rId36"/>
    <p:sldId id="472" r:id="rId37"/>
    <p:sldId id="447" r:id="rId38"/>
    <p:sldId id="467" r:id="rId39"/>
    <p:sldId id="466" r:id="rId40"/>
    <p:sldId id="468" r:id="rId41"/>
    <p:sldId id="469" r:id="rId42"/>
    <p:sldId id="471" r:id="rId43"/>
    <p:sldId id="422" r:id="rId44"/>
    <p:sldId id="426" r:id="rId45"/>
    <p:sldId id="473" r:id="rId46"/>
    <p:sldId id="352" r:id="rId47"/>
    <p:sldId id="350" r:id="rId48"/>
    <p:sldId id="351" r:id="rId49"/>
    <p:sldId id="409" r:id="rId50"/>
    <p:sldId id="476" r:id="rId51"/>
    <p:sldId id="434" r:id="rId52"/>
    <p:sldId id="435" r:id="rId53"/>
    <p:sldId id="415" r:id="rId54"/>
    <p:sldId id="479" r:id="rId55"/>
    <p:sldId id="378" r:id="rId56"/>
    <p:sldId id="260" r:id="rId57"/>
    <p:sldId id="287" r:id="rId5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3B3B"/>
    <a:srgbClr val="206482"/>
    <a:srgbClr val="929292"/>
    <a:srgbClr val="0098A5"/>
    <a:srgbClr val="F29C7C"/>
    <a:srgbClr val="CC0000"/>
    <a:srgbClr val="000000"/>
    <a:srgbClr val="FF9900"/>
    <a:srgbClr val="CC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58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74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customXml" Target="../customXml/item2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65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d.docs.live.net/f6527558803c45b1/zz%20Trends%20Reports/Trends%202022/Apt%20Construction%20Grap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f6527558803c45b1/zz%20Trends%20Reports/Trends%202022/Apt%20Construction%20Graph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206482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4.3930770324382508E-2"/>
                  <c:y val="-3.344800325615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EB-B84B-8E92-4F834F7CE7D5}"/>
                </c:ext>
              </c:extLst>
            </c:dLbl>
            <c:dLbl>
              <c:idx val="6"/>
              <c:layout>
                <c:manualLayout>
                  <c:x val="-5.0853912327510291E-2"/>
                  <c:y val="-3.57072462283094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EB-B84B-8E92-4F834F7CE7D5}"/>
                </c:ext>
              </c:extLst>
            </c:dLbl>
            <c:dLbl>
              <c:idx val="7"/>
              <c:layout>
                <c:manualLayout>
                  <c:x val="-5.5075702051311654E-2"/>
                  <c:y val="-3.1188760284002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9D-422E-A211-1585FB4FB6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"$"#,##0.00</c:formatCode>
                <c:ptCount val="10"/>
                <c:pt idx="0">
                  <c:v>1.04</c:v>
                </c:pt>
                <c:pt idx="1">
                  <c:v>1.04</c:v>
                </c:pt>
                <c:pt idx="2">
                  <c:v>1.08</c:v>
                </c:pt>
                <c:pt idx="3">
                  <c:v>1.05</c:v>
                </c:pt>
                <c:pt idx="4">
                  <c:v>1.04</c:v>
                </c:pt>
                <c:pt idx="5">
                  <c:v>1.04</c:v>
                </c:pt>
                <c:pt idx="6">
                  <c:v>1.06</c:v>
                </c:pt>
                <c:pt idx="7">
                  <c:v>1.1499999999999999</c:v>
                </c:pt>
                <c:pt idx="8">
                  <c:v>1.19</c:v>
                </c:pt>
                <c:pt idx="9">
                  <c:v>1.22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53EB-B84B-8E92-4F834F7CE7D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07563711"/>
        <c:axId val="308202415"/>
      </c:lineChart>
      <c:catAx>
        <c:axId val="8075637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202415"/>
        <c:crosses val="autoZero"/>
        <c:auto val="1"/>
        <c:lblAlgn val="ctr"/>
        <c:lblOffset val="100"/>
        <c:noMultiLvlLbl val="0"/>
      </c:catAx>
      <c:valAx>
        <c:axId val="308202415"/>
        <c:scaling>
          <c:orientation val="minMax"/>
          <c:max val="1.25"/>
          <c:min val="1.02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&quot;$&quot;#,##0.00" sourceLinked="1"/>
        <c:majorTickMark val="out"/>
        <c:minorTickMark val="none"/>
        <c:tickLblPos val="nextTo"/>
        <c:crossAx val="80756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42675953153477E-2"/>
          <c:y val="7.9157130007015325E-2"/>
          <c:w val="0.91596977281926217"/>
          <c:h val="0.7915365247967497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Vacancy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489475891125834E-2"/>
                  <c:y val="-4.6189771220608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58-4A4A-98A6-89FF7EFD5CEF}"/>
                </c:ext>
              </c:extLst>
            </c:dLbl>
            <c:dLbl>
              <c:idx val="1"/>
              <c:layout>
                <c:manualLayout>
                  <c:x val="5.7792289052456744E-3"/>
                  <c:y val="3.464232841545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58-4A4A-98A6-89FF7EFD5CEF}"/>
                </c:ext>
              </c:extLst>
            </c:dLbl>
            <c:dLbl>
              <c:idx val="2"/>
              <c:layout>
                <c:manualLayout>
                  <c:x val="-7.2469027656113127E-2"/>
                  <c:y val="-2.4542589424033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E6-4D17-AEBF-BFDE93EF36A1}"/>
                </c:ext>
              </c:extLst>
            </c:dLbl>
            <c:dLbl>
              <c:idx val="3"/>
              <c:layout>
                <c:manualLayout>
                  <c:x val="-6.7844128655674935E-2"/>
                  <c:y val="-2.2003968168573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E6-4D17-AEBF-BFDE93EF36A1}"/>
                </c:ext>
              </c:extLst>
            </c:dLbl>
            <c:dLbl>
              <c:idx val="4"/>
              <c:layout>
                <c:manualLayout>
                  <c:x val="-1.0501900673774994E-2"/>
                  <c:y val="-2.3437501344959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58-4A4A-98A6-89FF7EFD5CEF}"/>
                </c:ext>
              </c:extLst>
            </c:dLbl>
            <c:dLbl>
              <c:idx val="6"/>
              <c:layout>
                <c:manualLayout>
                  <c:x val="-9.6802084162865148E-2"/>
                  <c:y val="1.3856931366182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58-4A4A-98A6-89FF7EFD5CEF}"/>
                </c:ext>
              </c:extLst>
            </c:dLbl>
            <c:dLbl>
              <c:idx val="7"/>
              <c:layout>
                <c:manualLayout>
                  <c:x val="-4.242001155694803E-2"/>
                  <c:y val="-5.5427725464730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E3-4522-8B6C-31A85B7A17DE}"/>
                </c:ext>
              </c:extLst>
            </c:dLbl>
            <c:dLbl>
              <c:idx val="8"/>
              <c:layout>
                <c:manualLayout>
                  <c:x val="-2.6532810161387681E-2"/>
                  <c:y val="9.4689031002247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58-4A4A-98A6-89FF7EFD5C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Sheet1!$B$2:$B$10</c:f>
              <c:numCache>
                <c:formatCode>0.00%</c:formatCode>
                <c:ptCount val="9"/>
                <c:pt idx="0">
                  <c:v>6.2100000000000002E-2</c:v>
                </c:pt>
                <c:pt idx="1">
                  <c:v>2.6700000000000002E-2</c:v>
                </c:pt>
                <c:pt idx="2">
                  <c:v>8.0100000000000005E-2</c:v>
                </c:pt>
                <c:pt idx="3">
                  <c:v>9.5399999999999999E-2</c:v>
                </c:pt>
                <c:pt idx="4">
                  <c:v>0.1026</c:v>
                </c:pt>
                <c:pt idx="5">
                  <c:v>9.11E-2</c:v>
                </c:pt>
                <c:pt idx="6">
                  <c:v>4.8899999999999999E-2</c:v>
                </c:pt>
                <c:pt idx="7">
                  <c:v>4.7699999999999999E-2</c:v>
                </c:pt>
                <c:pt idx="8">
                  <c:v>5.57E-2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F58-4A4A-98A6-89FF7EFD5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1713088"/>
        <c:axId val="691712760"/>
      </c:lineChart>
      <c:catAx>
        <c:axId val="69171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712760"/>
        <c:crosses val="autoZero"/>
        <c:auto val="1"/>
        <c:lblAlgn val="ctr"/>
        <c:lblOffset val="100"/>
        <c:noMultiLvlLbl val="0"/>
      </c:catAx>
      <c:valAx>
        <c:axId val="691712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71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5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C41-4253-BED1-E0A64EC7AF02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4-EC41-4253-BED1-E0A64EC7AF02}"/>
              </c:ext>
            </c:extLst>
          </c:dPt>
          <c:dLbls>
            <c:dLbl>
              <c:idx val="0"/>
              <c:layout>
                <c:manualLayout>
                  <c:x val="9.4619855417880771E-3"/>
                  <c:y val="-2.07955356733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40-472C-B40B-DF1ED901D3DC}"/>
                </c:ext>
              </c:extLst>
            </c:dLbl>
            <c:dLbl>
              <c:idx val="1"/>
              <c:layout>
                <c:manualLayout>
                  <c:x val="1.2615980722384044E-2"/>
                  <c:y val="-1.732961306112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40-472C-B40B-DF1ED901D3DC}"/>
                </c:ext>
              </c:extLst>
            </c:dLbl>
            <c:dLbl>
              <c:idx val="3"/>
              <c:layout>
                <c:manualLayout>
                  <c:x val="1.4192978312682115E-2"/>
                  <c:y val="-1.732961306112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41-4253-BED1-E0A64EC7AF02}"/>
                </c:ext>
              </c:extLst>
            </c:dLbl>
            <c:dLbl>
              <c:idx val="4"/>
              <c:layout>
                <c:manualLayout>
                  <c:x val="9.4619855417880771E-3"/>
                  <c:y val="-2.07955356733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40-472C-B40B-DF1ED901D3DC}"/>
                </c:ext>
              </c:extLst>
            </c:dLbl>
            <c:dLbl>
              <c:idx val="7"/>
              <c:layout>
                <c:manualLayout>
                  <c:x val="3.1539951805960142E-2"/>
                  <c:y val="-1.039776783667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41-4253-BED1-E0A64EC7A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(2)'!$C$29:$C$37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 (UC)</c:v>
                </c:pt>
                <c:pt idx="8">
                  <c:v>2025 (Prop)</c:v>
                </c:pt>
              </c:strCache>
            </c:strRef>
          </c:cat>
          <c:val>
            <c:numRef>
              <c:f>'Sheet1 (2)'!$D$29:$D$37</c:f>
              <c:numCache>
                <c:formatCode>#,##0</c:formatCode>
                <c:ptCount val="9"/>
                <c:pt idx="0">
                  <c:v>192</c:v>
                </c:pt>
                <c:pt idx="1">
                  <c:v>46</c:v>
                </c:pt>
                <c:pt idx="2">
                  <c:v>352</c:v>
                </c:pt>
                <c:pt idx="3">
                  <c:v>0</c:v>
                </c:pt>
                <c:pt idx="4">
                  <c:v>42</c:v>
                </c:pt>
                <c:pt idx="5">
                  <c:v>473</c:v>
                </c:pt>
                <c:pt idx="6">
                  <c:v>616</c:v>
                </c:pt>
                <c:pt idx="7">
                  <c:v>1265</c:v>
                </c:pt>
                <c:pt idx="8">
                  <c:v>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41-4253-BED1-E0A64EC7A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8390496"/>
        <c:axId val="628389512"/>
        <c:axId val="0"/>
      </c:bar3DChart>
      <c:catAx>
        <c:axId val="62839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89512"/>
        <c:crosses val="autoZero"/>
        <c:auto val="1"/>
        <c:lblAlgn val="ctr"/>
        <c:lblOffset val="100"/>
        <c:noMultiLvlLbl val="0"/>
      </c:catAx>
      <c:valAx>
        <c:axId val="628389512"/>
        <c:scaling>
          <c:orientation val="minMax"/>
          <c:max val="17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390496"/>
        <c:crosses val="autoZero"/>
        <c:crossBetween val="between"/>
        <c:min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Number of Units Completed</c:v>
                </c:pt>
              </c:strCache>
            </c:strRef>
          </c:tx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A08-454B-B5AF-C3FD2513C06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6-9A08-454B-B5AF-C3FD2513C06F}"/>
              </c:ext>
            </c:extLst>
          </c:dPt>
          <c:dPt>
            <c:idx val="11"/>
            <c:invertIfNegative val="0"/>
            <c:bubble3D val="0"/>
            <c:spPr>
              <a:solidFill>
                <a:srgbClr val="FF9900"/>
              </a:solidFill>
            </c:spPr>
            <c:extLst>
              <c:ext xmlns:c16="http://schemas.microsoft.com/office/drawing/2014/chart" uri="{C3380CC4-5D6E-409C-BE32-E72D297353CC}">
                <c16:uniqueId val="{00000007-9A08-454B-B5AF-C3FD2513C06F}"/>
              </c:ext>
            </c:extLst>
          </c:dPt>
          <c:dPt>
            <c:idx val="12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373A-4E95-9B92-BEFC275B3393}"/>
              </c:ext>
            </c:extLst>
          </c:dPt>
          <c:dPt>
            <c:idx val="13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C-A1E9-4CEC-8AD0-13BAA55B6167}"/>
              </c:ext>
            </c:extLst>
          </c:dPt>
          <c:dPt>
            <c:idx val="14"/>
            <c:invertIfNegative val="0"/>
            <c:bubble3D val="0"/>
            <c:spPr>
              <a:solidFill>
                <a:srgbClr val="CC99FF"/>
              </a:solidFill>
            </c:spPr>
            <c:extLst>
              <c:ext xmlns:c16="http://schemas.microsoft.com/office/drawing/2014/chart" uri="{C3380CC4-5D6E-409C-BE32-E72D297353CC}">
                <c16:uniqueId val="{0000000B-0986-4A68-A56C-F6FE5242B0A5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9A08-454B-B5AF-C3FD2513C06F}"/>
              </c:ext>
            </c:extLst>
          </c:dPt>
          <c:dPt>
            <c:idx val="17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9A08-454B-B5AF-C3FD2513C06F}"/>
              </c:ext>
            </c:extLst>
          </c:dPt>
          <c:dLbls>
            <c:dLbl>
              <c:idx val="8"/>
              <c:layout>
                <c:manualLayout>
                  <c:x val="7.4061352541077985E-3"/>
                  <c:y val="-4.2827447875285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08-454B-B5AF-C3FD2513C06F}"/>
                </c:ext>
              </c:extLst>
            </c:dLbl>
            <c:dLbl>
              <c:idx val="9"/>
              <c:layout>
                <c:manualLayout>
                  <c:x val="8.6404911297923263E-3"/>
                  <c:y val="-1.2848234362585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08-454B-B5AF-C3FD2513C06F}"/>
                </c:ext>
              </c:extLst>
            </c:dLbl>
            <c:dLbl>
              <c:idx val="10"/>
              <c:layout>
                <c:manualLayout>
                  <c:x val="1.2343558756845274E-3"/>
                  <c:y val="-2.3555096331407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08-454B-B5AF-C3FD2513C06F}"/>
                </c:ext>
              </c:extLst>
            </c:dLbl>
            <c:dLbl>
              <c:idx val="12"/>
              <c:layout>
                <c:manualLayout>
                  <c:x val="1.2343558756845274E-3"/>
                  <c:y val="-4.2827447875286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3A-4E95-9B92-BEFC275B3393}"/>
                </c:ext>
              </c:extLst>
            </c:dLbl>
            <c:dLbl>
              <c:idx val="14"/>
              <c:layout>
                <c:manualLayout>
                  <c:x val="6.1717793784230902E-3"/>
                  <c:y val="-6.42411718129297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86-4A68-A56C-F6FE5242B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Sheet1!$A$3:$A$17</c:f>
              <c:strCache>
                <c:ptCount val="1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 (UC)</c:v>
                </c:pt>
                <c:pt idx="13">
                  <c:v>2025 (UC)</c:v>
                </c:pt>
                <c:pt idx="14">
                  <c:v>2025 (Prop)</c:v>
                </c:pt>
              </c:strCache>
            </c:strRef>
          </c:cat>
          <c:val>
            <c:numRef>
              <c:f>Sheet1!$B$3:$B$17</c:f>
              <c:numCache>
                <c:formatCode>#,##0</c:formatCode>
                <c:ptCount val="15"/>
                <c:pt idx="0">
                  <c:v>632</c:v>
                </c:pt>
                <c:pt idx="1">
                  <c:v>573</c:v>
                </c:pt>
                <c:pt idx="2">
                  <c:v>50</c:v>
                </c:pt>
                <c:pt idx="3">
                  <c:v>1531</c:v>
                </c:pt>
                <c:pt idx="4">
                  <c:v>1296</c:v>
                </c:pt>
                <c:pt idx="5">
                  <c:v>1136</c:v>
                </c:pt>
                <c:pt idx="6">
                  <c:v>2282</c:v>
                </c:pt>
                <c:pt idx="7">
                  <c:v>1577</c:v>
                </c:pt>
                <c:pt idx="8">
                  <c:v>638</c:v>
                </c:pt>
                <c:pt idx="9">
                  <c:v>623</c:v>
                </c:pt>
                <c:pt idx="10">
                  <c:v>515</c:v>
                </c:pt>
                <c:pt idx="11">
                  <c:v>1281</c:v>
                </c:pt>
                <c:pt idx="12">
                  <c:v>1913</c:v>
                </c:pt>
                <c:pt idx="13">
                  <c:v>1186</c:v>
                </c:pt>
                <c:pt idx="14">
                  <c:v>1028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08-454B-B5AF-C3FD2513C0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7704448"/>
        <c:axId val="207705984"/>
        <c:axId val="0"/>
      </c:bar3DChart>
      <c:catAx>
        <c:axId val="20770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7705984"/>
        <c:crosses val="autoZero"/>
        <c:auto val="1"/>
        <c:lblAlgn val="ctr"/>
        <c:lblOffset val="100"/>
        <c:noMultiLvlLbl val="0"/>
      </c:catAx>
      <c:valAx>
        <c:axId val="2077059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7704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31263318611334E-2"/>
          <c:y val="2.4197498702653791E-2"/>
          <c:w val="0.89080786494752373"/>
          <c:h val="0.95160500259469238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Rent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dLbls>
            <c:delete val="1"/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Sheet1!$B$2:$B$13</c:f>
              <c:numCache>
                <c:formatCode>"$"#,##0.00</c:formatCode>
                <c:ptCount val="12"/>
                <c:pt idx="0">
                  <c:v>0.95</c:v>
                </c:pt>
                <c:pt idx="1">
                  <c:v>0.98</c:v>
                </c:pt>
                <c:pt idx="2">
                  <c:v>1.01</c:v>
                </c:pt>
                <c:pt idx="3">
                  <c:v>1.04</c:v>
                </c:pt>
                <c:pt idx="4">
                  <c:v>1.04</c:v>
                </c:pt>
                <c:pt idx="5">
                  <c:v>1.08</c:v>
                </c:pt>
                <c:pt idx="6">
                  <c:v>1.05</c:v>
                </c:pt>
                <c:pt idx="7">
                  <c:v>1.04</c:v>
                </c:pt>
                <c:pt idx="8">
                  <c:v>1.04</c:v>
                </c:pt>
                <c:pt idx="9">
                  <c:v>1.06</c:v>
                </c:pt>
                <c:pt idx="10">
                  <c:v>1.1499999999999999</c:v>
                </c:pt>
                <c:pt idx="11">
                  <c:v>1.19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23D0-764D-A6DF-D20DDF19701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07563711"/>
        <c:axId val="308202415"/>
      </c:lineChart>
      <c:catAx>
        <c:axId val="8075637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8202415"/>
        <c:crosses val="autoZero"/>
        <c:auto val="1"/>
        <c:lblAlgn val="ctr"/>
        <c:lblOffset val="100"/>
        <c:noMultiLvlLbl val="0"/>
      </c:catAx>
      <c:valAx>
        <c:axId val="308202415"/>
        <c:scaling>
          <c:orientation val="minMax"/>
          <c:min val="0.9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crossAx val="80756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041887-A6D5-2BE0-BA37-94E48145B9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0506FF-D59E-F1EC-89E3-820C8810C1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A5F15D0-411F-4B66-9764-292A1AB2D4BF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45EAD-B2CC-481C-2BEE-613C75C02E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B694C-CE93-C570-FB2C-8AEB3BC867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045745-2C7A-4368-855A-6CD6ED3FF2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252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6757487-F7AD-4FD0-A5D6-668EE12F54C9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0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2973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45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756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91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7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3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5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1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2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805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5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5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0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0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6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1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C764DE79-268F-4C1A-8933-263129D2AF90}" type="datetimeFigureOut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4/19/2024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48F63A3B-78C7-47BE-AE5E-E10140E04643}" type="slidenum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‹#›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11833185" y="305271"/>
            <a:ext cx="413860" cy="2462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 defTabSz="914217"/>
            <a:fld id="{260E2A6B-A809-4840-BF14-8648BC0BDF87}" type="slidenum">
              <a:rPr lang="id-ID" sz="100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" charset="0"/>
              </a:rPr>
              <a:pPr algn="ctr" defTabSz="914217"/>
              <a:t>‹#›</a:t>
            </a:fld>
            <a:r>
              <a:rPr lang="id-ID" sz="1000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125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76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okmoor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e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5" Type="http://schemas.openxmlformats.org/officeDocument/2006/relationships/image" Target="../media/image85.jpeg"/><Relationship Id="rId10" Type="http://schemas.openxmlformats.org/officeDocument/2006/relationships/image" Target="../media/image6.png"/><Relationship Id="rId4" Type="http://schemas.openxmlformats.org/officeDocument/2006/relationships/image" Target="../media/image84.jpg"/><Relationship Id="rId9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okmoore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1198434" y="4959697"/>
            <a:ext cx="4373192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32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Craig Davenport,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Cook, Moore, Davenport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3"/>
              </a:rPr>
              <a:t>www.CookMoore.com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cdavenport@cookmoore.com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MULTIFAMILY TRENDS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2860656" y="4766513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769CA44-A446-4EEC-B3FE-27B80F9877A8}"/>
              </a:ext>
            </a:extLst>
          </p:cNvPr>
          <p:cNvSpPr/>
          <p:nvPr/>
        </p:nvSpPr>
        <p:spPr>
          <a:xfrm>
            <a:off x="9383755" y="1348069"/>
            <a:ext cx="2411166" cy="1526488"/>
          </a:xfrm>
          <a:prstGeom prst="ellipse">
            <a:avLst/>
          </a:prstGeom>
          <a:solidFill>
            <a:srgbClr val="6889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Montserrat" panose="00000800000000000000"/>
              </a:rPr>
              <a:t>2024</a:t>
            </a:r>
          </a:p>
        </p:txBody>
      </p:sp>
      <p:sp>
        <p:nvSpPr>
          <p:cNvPr id="11" name="Shape 31">
            <a:extLst>
              <a:ext uri="{FF2B5EF4-FFF2-40B4-BE49-F238E27FC236}">
                <a16:creationId xmlns:a16="http://schemas.microsoft.com/office/drawing/2014/main" id="{10849294-5548-7AA7-A304-45F20E3C55D1}"/>
              </a:ext>
            </a:extLst>
          </p:cNvPr>
          <p:cNvSpPr txBox="1">
            <a:spLocks/>
          </p:cNvSpPr>
          <p:nvPr/>
        </p:nvSpPr>
        <p:spPr>
          <a:xfrm>
            <a:off x="6708971" y="4952206"/>
            <a:ext cx="4373192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32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Mark Segalla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ELIFIN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3"/>
              </a:rPr>
              <a:t>www.elifinrealty.com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msegalla@elifinrealty.com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1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5BF011-6126-442F-BB9C-02CE565A56B2}"/>
              </a:ext>
            </a:extLst>
          </p:cNvPr>
          <p:cNvSpPr/>
          <p:nvPr/>
        </p:nvSpPr>
        <p:spPr>
          <a:xfrm>
            <a:off x="244411" y="4875689"/>
            <a:ext cx="5766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APARTMENT SALES FOR 2023</a:t>
            </a:r>
          </a:p>
        </p:txBody>
      </p:sp>
    </p:spTree>
    <p:extLst>
      <p:ext uri="{BB962C8B-B14F-4D97-AF65-F5344CB8AC3E}">
        <p14:creationId xmlns:p14="http://schemas.microsoft.com/office/powerpoint/2010/main" val="3284556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033049" y="480033"/>
            <a:ext cx="6365644" cy="92860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APARTMENT SALES VOLUME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(16+ UNIT COMPLEXES)</a:t>
            </a:r>
            <a:endParaRPr lang="en-US" altLang="en-US" sz="20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868911"/>
              </p:ext>
            </p:extLst>
          </p:nvPr>
        </p:nvGraphicFramePr>
        <p:xfrm>
          <a:off x="1033049" y="1416807"/>
          <a:ext cx="6561747" cy="2866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432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2055803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2705512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419862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Complexes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Total Volume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419862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$367,350,000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98991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$241,869,100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38725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$194,616,850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30485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$223,984,000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99322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$580,029,500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580480"/>
                  </a:ext>
                </a:extLst>
              </a:tr>
              <a:tr h="435628">
                <a:tc>
                  <a:txBody>
                    <a:bodyPr/>
                    <a:lstStyle/>
                    <a:p>
                      <a:pPr marL="0" algn="l" defTabSz="914172" rtl="0" eaLnBrk="1" latinLnBrk="0" hangingPunct="1"/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172" rtl="0" eaLnBrk="1" latinLnBrk="0" hangingPunct="1"/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172" rtl="0" eaLnBrk="1" latinLnBrk="0" hangingPunct="1"/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$895,100,000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897075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E87313B-8D11-4932-861D-D4D6E9111ED0}"/>
              </a:ext>
            </a:extLst>
          </p:cNvPr>
          <p:cNvSpPr/>
          <p:nvPr/>
        </p:nvSpPr>
        <p:spPr>
          <a:xfrm>
            <a:off x="8022728" y="1258349"/>
            <a:ext cx="3569742" cy="36444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D7435BB-518E-4ED2-8594-C1D4E70F7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381169"/>
              </p:ext>
            </p:extLst>
          </p:nvPr>
        </p:nvGraphicFramePr>
        <p:xfrm>
          <a:off x="908393" y="4322036"/>
          <a:ext cx="7028736" cy="562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2877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097743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3368116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562525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$188,627,900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</a:tbl>
          </a:graphicData>
        </a:graphic>
      </p:graphicFrame>
      <p:sp>
        <p:nvSpPr>
          <p:cNvPr id="18" name="Shape 32">
            <a:extLst>
              <a:ext uri="{FF2B5EF4-FFF2-40B4-BE49-F238E27FC236}">
                <a16:creationId xmlns:a16="http://schemas.microsoft.com/office/drawing/2014/main" id="{13F4D327-C6BC-4BC6-B17C-3177FFF1F950}"/>
              </a:ext>
            </a:extLst>
          </p:cNvPr>
          <p:cNvSpPr txBox="1">
            <a:spLocks/>
          </p:cNvSpPr>
          <p:nvPr/>
        </p:nvSpPr>
        <p:spPr>
          <a:xfrm>
            <a:off x="8037880" y="1327772"/>
            <a:ext cx="3569742" cy="151609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TOTAL SALES VOLUME 2017-2020</a:t>
            </a:r>
            <a:b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$1,027,819,950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2F16BD-F56C-4B97-9DF8-E7F52833700E}"/>
              </a:ext>
            </a:extLst>
          </p:cNvPr>
          <p:cNvSpPr/>
          <p:nvPr/>
        </p:nvSpPr>
        <p:spPr>
          <a:xfrm>
            <a:off x="786295" y="4322036"/>
            <a:ext cx="6924415" cy="554741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E7817D2A-374A-26E7-20EE-9DBA5822B3EE}"/>
              </a:ext>
            </a:extLst>
          </p:cNvPr>
          <p:cNvSpPr/>
          <p:nvPr/>
        </p:nvSpPr>
        <p:spPr>
          <a:xfrm>
            <a:off x="8636201" y="3013589"/>
            <a:ext cx="2197916" cy="16777"/>
          </a:xfrm>
          <a:prstGeom prst="line">
            <a:avLst/>
          </a:prstGeom>
          <a:noFill/>
          <a:ln w="12700">
            <a:solidFill>
              <a:srgbClr val="181818">
                <a:alpha val="16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Shape 32">
            <a:extLst>
              <a:ext uri="{FF2B5EF4-FFF2-40B4-BE49-F238E27FC236}">
                <a16:creationId xmlns:a16="http://schemas.microsoft.com/office/drawing/2014/main" id="{7F743CC7-7487-0249-DCC0-E081546ED723}"/>
              </a:ext>
            </a:extLst>
          </p:cNvPr>
          <p:cNvSpPr txBox="1">
            <a:spLocks/>
          </p:cNvSpPr>
          <p:nvPr/>
        </p:nvSpPr>
        <p:spPr>
          <a:xfrm>
            <a:off x="8022728" y="3290490"/>
            <a:ext cx="3569742" cy="150715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TOTAL SALES VOLUME 2021-2022</a:t>
            </a:r>
            <a:b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$1,475,129,500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68A686B-47B7-3284-A5CC-7BE3208D7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310085"/>
              </p:ext>
            </p:extLst>
          </p:nvPr>
        </p:nvGraphicFramePr>
        <p:xfrm>
          <a:off x="908393" y="5646609"/>
          <a:ext cx="7028736" cy="562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2877">
                  <a:extLst>
                    <a:ext uri="{9D8B030D-6E8A-4147-A177-3AD203B41FA5}">
                      <a16:colId xmlns:a16="http://schemas.microsoft.com/office/drawing/2014/main" val="1182433846"/>
                    </a:ext>
                  </a:extLst>
                </a:gridCol>
                <a:gridCol w="1097743">
                  <a:extLst>
                    <a:ext uri="{9D8B030D-6E8A-4147-A177-3AD203B41FA5}">
                      <a16:colId xmlns:a16="http://schemas.microsoft.com/office/drawing/2014/main" val="1138741475"/>
                    </a:ext>
                  </a:extLst>
                </a:gridCol>
                <a:gridCol w="3368116">
                  <a:extLst>
                    <a:ext uri="{9D8B030D-6E8A-4147-A177-3AD203B41FA5}">
                      <a16:colId xmlns:a16="http://schemas.microsoft.com/office/drawing/2014/main" val="1975464283"/>
                    </a:ext>
                  </a:extLst>
                </a:gridCol>
              </a:tblGrid>
              <a:tr h="562525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  <a:ea typeface="+mj-ea"/>
                          <a:cs typeface="Arial" panose="020B0604020202020204" pitchFamily="34" charset="0"/>
                        </a:rPr>
                        <a:t>$32,577,900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678130"/>
                  </a:ext>
                </a:extLst>
              </a:tr>
            </a:tbl>
          </a:graphicData>
        </a:graphic>
      </p:graphicFrame>
      <p:sp>
        <p:nvSpPr>
          <p:cNvPr id="16" name="Shape 32">
            <a:extLst>
              <a:ext uri="{FF2B5EF4-FFF2-40B4-BE49-F238E27FC236}">
                <a16:creationId xmlns:a16="http://schemas.microsoft.com/office/drawing/2014/main" id="{121ADDBE-4997-5898-6984-C4EB27D62278}"/>
              </a:ext>
            </a:extLst>
          </p:cNvPr>
          <p:cNvSpPr txBox="1">
            <a:spLocks/>
          </p:cNvSpPr>
          <p:nvPr/>
        </p:nvSpPr>
        <p:spPr>
          <a:xfrm>
            <a:off x="1065680" y="5110441"/>
            <a:ext cx="6365644" cy="536168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b="1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If You Remove 5 Student Properties</a:t>
            </a:r>
          </a:p>
        </p:txBody>
      </p:sp>
    </p:spTree>
    <p:extLst>
      <p:ext uri="{BB962C8B-B14F-4D97-AF65-F5344CB8AC3E}">
        <p14:creationId xmlns:p14="http://schemas.microsoft.com/office/powerpoint/2010/main" val="33993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7556" y="-57456"/>
            <a:ext cx="12279555" cy="691545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44868" y="467863"/>
            <a:ext cx="8860141" cy="59562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APARTMENT SALES VOLUME 2022-2023</a:t>
            </a:r>
            <a:endParaRPr lang="en-US" altLang="en-US" sz="32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406355"/>
              </p:ext>
            </p:extLst>
          </p:nvPr>
        </p:nvGraphicFramePr>
        <p:xfrm>
          <a:off x="533049" y="1017605"/>
          <a:ext cx="7356903" cy="4149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8434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1716105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2161182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  <a:gridCol w="2161182">
                  <a:extLst>
                    <a:ext uri="{9D8B030D-6E8A-4147-A177-3AD203B41FA5}">
                      <a16:colId xmlns:a16="http://schemas.microsoft.com/office/drawing/2014/main" val="2494957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Quarter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Sales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Total Volume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w/o Student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1Q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$191,780,000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2Q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$421,350,000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3Q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$194,580,000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4Q 2022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$87,360,000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1Q 2023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$21,550,000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$6,550,000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86580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2Q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$144,463,000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$3,425,000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909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3Q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$13,915,000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$13,915,000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205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4Q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$8,700,000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$8,700,000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968626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66DFBBB-DD6E-4E81-A861-C2D2E3EA7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91820"/>
              </p:ext>
            </p:extLst>
          </p:nvPr>
        </p:nvGraphicFramePr>
        <p:xfrm>
          <a:off x="533049" y="5448180"/>
          <a:ext cx="6959522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0251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3001774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  <a:gridCol w="1379297">
                  <a:extLst>
                    <a:ext uri="{9D8B030D-6E8A-4147-A177-3AD203B41FA5}">
                      <a16:colId xmlns:a16="http://schemas.microsoft.com/office/drawing/2014/main" val="1054180755"/>
                    </a:ext>
                  </a:extLst>
                </a:gridCol>
              </a:tblGrid>
              <a:tr h="204313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1Q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$23,350,000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11F7E6B-7DC9-4156-A7BF-B32C4E51313F}"/>
              </a:ext>
            </a:extLst>
          </p:cNvPr>
          <p:cNvSpPr/>
          <p:nvPr/>
        </p:nvSpPr>
        <p:spPr>
          <a:xfrm>
            <a:off x="352657" y="5367459"/>
            <a:ext cx="8507484" cy="595620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hape 32">
            <a:extLst>
              <a:ext uri="{FF2B5EF4-FFF2-40B4-BE49-F238E27FC236}">
                <a16:creationId xmlns:a16="http://schemas.microsoft.com/office/drawing/2014/main" id="{36ED13DA-83FA-C354-41A3-6D82CD87E8D0}"/>
              </a:ext>
            </a:extLst>
          </p:cNvPr>
          <p:cNvSpPr txBox="1">
            <a:spLocks/>
          </p:cNvSpPr>
          <p:nvPr/>
        </p:nvSpPr>
        <p:spPr>
          <a:xfrm>
            <a:off x="9431273" y="1633520"/>
            <a:ext cx="2110389" cy="136215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FNMA DUS 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10-Yr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12/31/2021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3.27%</a:t>
            </a:r>
            <a:endParaRPr lang="en-US" altLang="en-US" sz="20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5B9FC-CD89-DD5B-98B1-7E8DC23E7F91}"/>
              </a:ext>
            </a:extLst>
          </p:cNvPr>
          <p:cNvSpPr/>
          <p:nvPr/>
        </p:nvSpPr>
        <p:spPr>
          <a:xfrm>
            <a:off x="9459510" y="1477670"/>
            <a:ext cx="2110390" cy="3401425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DE16152F-6D91-C8F1-740E-3E69BAEA9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93011"/>
              </p:ext>
            </p:extLst>
          </p:nvPr>
        </p:nvGraphicFramePr>
        <p:xfrm>
          <a:off x="7697757" y="1001262"/>
          <a:ext cx="1307252" cy="2208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7252">
                  <a:extLst>
                    <a:ext uri="{9D8B030D-6E8A-4147-A177-3AD203B41FA5}">
                      <a16:colId xmlns:a16="http://schemas.microsoft.com/office/drawing/2014/main" val="3655179735"/>
                    </a:ext>
                  </a:extLst>
                </a:gridCol>
              </a:tblGrid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FNMA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3.90%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5.47%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5.99%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6.49%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</a:tbl>
          </a:graphicData>
        </a:graphic>
      </p:graphicFrame>
      <p:sp>
        <p:nvSpPr>
          <p:cNvPr id="14" name="Shape 32">
            <a:extLst>
              <a:ext uri="{FF2B5EF4-FFF2-40B4-BE49-F238E27FC236}">
                <a16:creationId xmlns:a16="http://schemas.microsoft.com/office/drawing/2014/main" id="{1557982B-CB38-CD8A-118A-EAF23C008BB2}"/>
              </a:ext>
            </a:extLst>
          </p:cNvPr>
          <p:cNvSpPr txBox="1">
            <a:spLocks/>
          </p:cNvSpPr>
          <p:nvPr/>
        </p:nvSpPr>
        <p:spPr>
          <a:xfrm>
            <a:off x="7697757" y="5448180"/>
            <a:ext cx="1167592" cy="45812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000000"/>
                </a:solidFill>
                <a:latin typeface="Montserrat" panose="00000800000000000000"/>
                <a:ea typeface="+mn-ea"/>
                <a:cs typeface="+mn-cs"/>
              </a:rPr>
              <a:t>6.11%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60D8CED-3EE1-57F0-BA85-F798B4199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08603"/>
              </p:ext>
            </p:extLst>
          </p:nvPr>
        </p:nvGraphicFramePr>
        <p:xfrm>
          <a:off x="7697757" y="3178383"/>
          <a:ext cx="1307252" cy="19883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7252">
                  <a:extLst>
                    <a:ext uri="{9D8B030D-6E8A-4147-A177-3AD203B41FA5}">
                      <a16:colId xmlns:a16="http://schemas.microsoft.com/office/drawing/2014/main" val="3655179735"/>
                    </a:ext>
                  </a:extLst>
                </a:gridCol>
              </a:tblGrid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6.32%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6.71%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7.31%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427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6.61%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</a:tbl>
          </a:graphicData>
        </a:graphic>
      </p:graphicFrame>
      <p:sp>
        <p:nvSpPr>
          <p:cNvPr id="18" name="Shape 32">
            <a:extLst>
              <a:ext uri="{FF2B5EF4-FFF2-40B4-BE49-F238E27FC236}">
                <a16:creationId xmlns:a16="http://schemas.microsoft.com/office/drawing/2014/main" id="{E2498BAA-7E70-9D57-CBB5-F5BD83E95CA9}"/>
              </a:ext>
            </a:extLst>
          </p:cNvPr>
          <p:cNvSpPr txBox="1">
            <a:spLocks/>
          </p:cNvSpPr>
          <p:nvPr/>
        </p:nvSpPr>
        <p:spPr>
          <a:xfrm>
            <a:off x="9431273" y="3556051"/>
            <a:ext cx="2110389" cy="123297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Interest Rates Reached 7.79% in October 2023</a:t>
            </a:r>
            <a:endParaRPr lang="en-US" altLang="en-US" sz="20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63CFD9-8AC8-27A1-A3E0-373DB6C7F0D3}"/>
              </a:ext>
            </a:extLst>
          </p:cNvPr>
          <p:cNvSpPr/>
          <p:nvPr/>
        </p:nvSpPr>
        <p:spPr>
          <a:xfrm rot="5400000">
            <a:off x="11198438" y="-472582"/>
            <a:ext cx="283330" cy="1362719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3" grpId="0" animBg="1"/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702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79913" y="2306485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846" y="942641"/>
            <a:ext cx="7438193" cy="496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203584" y="-1311338"/>
            <a:ext cx="519178" cy="4294558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LODGES AT 777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857340" y="1511576"/>
            <a:ext cx="4174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777 Ben Hur Road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393360"/>
              </p:ext>
            </p:extLst>
          </p:nvPr>
        </p:nvGraphicFramePr>
        <p:xfrm>
          <a:off x="8065838" y="2573953"/>
          <a:ext cx="3892608" cy="2635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0685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431923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June 21,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$84,400,000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$175.58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$220,942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$65,426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59554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737C729-1E56-9891-7524-B1C0564C5431}"/>
              </a:ext>
            </a:extLst>
          </p:cNvPr>
          <p:cNvSpPr/>
          <p:nvPr/>
        </p:nvSpPr>
        <p:spPr>
          <a:xfrm rot="5400000">
            <a:off x="572429" y="-451707"/>
            <a:ext cx="283330" cy="1362719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1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426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10439" y="4167639"/>
            <a:ext cx="3653416" cy="2105718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9391678" y="-1850922"/>
            <a:ext cx="519178" cy="4578201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STUDENT TRANSACTIONS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888487"/>
              </p:ext>
            </p:extLst>
          </p:nvPr>
        </p:nvGraphicFramePr>
        <p:xfrm>
          <a:off x="5012216" y="1959577"/>
          <a:ext cx="3099579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2846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1706733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3614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$153,061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3264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Price/Bed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$44,118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AF4C458-91C3-20EA-EED2-E6FC5CF07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388" y="3571824"/>
            <a:ext cx="4578203" cy="304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327843-B26A-090C-8BE7-46D6A2C4D600}"/>
              </a:ext>
            </a:extLst>
          </p:cNvPr>
          <p:cNvSpPr/>
          <p:nvPr/>
        </p:nvSpPr>
        <p:spPr>
          <a:xfrm>
            <a:off x="4896092" y="1110878"/>
            <a:ext cx="2814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Montserrat" panose="00000800000000000000"/>
              </a:rPr>
              <a:t>Sterling</a:t>
            </a:r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</a:t>
            </a:r>
            <a:r>
              <a:rPr lang="en-US" sz="2000" b="1" dirty="0">
                <a:latin typeface="Montserrat" panose="00000800000000000000"/>
              </a:rPr>
              <a:t>Northgate</a:t>
            </a:r>
          </a:p>
          <a:p>
            <a:pPr algn="ctr"/>
            <a:r>
              <a:rPr lang="en-US" sz="2000" b="1" dirty="0">
                <a:latin typeface="Montserrat" panose="00000800000000000000"/>
              </a:rPr>
              <a:t>$15,000,000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FE1334-6204-5319-8968-352786932209}"/>
              </a:ext>
            </a:extLst>
          </p:cNvPr>
          <p:cNvSpPr/>
          <p:nvPr/>
        </p:nvSpPr>
        <p:spPr>
          <a:xfrm>
            <a:off x="2743200" y="4269693"/>
            <a:ext cx="2877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Montserrat" panose="00000800000000000000"/>
              </a:rPr>
              <a:t>Villas at Riverbend</a:t>
            </a:r>
          </a:p>
          <a:p>
            <a:pPr algn="ctr"/>
            <a:r>
              <a:rPr lang="en-US" sz="2000" b="1" dirty="0">
                <a:latin typeface="Montserrat" panose="00000800000000000000"/>
              </a:rPr>
              <a:t>$23,750,000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0829487-9E3C-4889-8048-9A8EC26DB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10352"/>
              </p:ext>
            </p:extLst>
          </p:nvPr>
        </p:nvGraphicFramePr>
        <p:xfrm>
          <a:off x="2649778" y="5088295"/>
          <a:ext cx="3099579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2846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1706733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3614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$226,190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3264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Price/Bed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$77,110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DBCB9A68-52A3-BFCF-58F9-18E4232FA2F7}"/>
              </a:ext>
            </a:extLst>
          </p:cNvPr>
          <p:cNvSpPr/>
          <p:nvPr/>
        </p:nvSpPr>
        <p:spPr>
          <a:xfrm>
            <a:off x="4421030" y="979310"/>
            <a:ext cx="3503770" cy="2345936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607" y="423601"/>
            <a:ext cx="4530228" cy="302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79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426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10439" y="4167639"/>
            <a:ext cx="3653416" cy="2105718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9391678" y="-1850922"/>
            <a:ext cx="519178" cy="4578201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STUDENT TRANSACTIONS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05326"/>
              </p:ext>
            </p:extLst>
          </p:nvPr>
        </p:nvGraphicFramePr>
        <p:xfrm>
          <a:off x="5012216" y="1959577"/>
          <a:ext cx="3099579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2846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1706733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3614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$153,061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3264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Price/Bed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$44,118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AF4C458-91C3-20EA-EED2-E6FC5CF07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3141" y="3532755"/>
            <a:ext cx="4150697" cy="312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327843-B26A-090C-8BE7-46D6A2C4D600}"/>
              </a:ext>
            </a:extLst>
          </p:cNvPr>
          <p:cNvSpPr/>
          <p:nvPr/>
        </p:nvSpPr>
        <p:spPr>
          <a:xfrm>
            <a:off x="4896092" y="1110878"/>
            <a:ext cx="2814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Montserrat" panose="00000800000000000000"/>
              </a:rPr>
              <a:t>The Oliver</a:t>
            </a:r>
          </a:p>
          <a:p>
            <a:pPr algn="ctr"/>
            <a:r>
              <a:rPr lang="en-US" sz="2000" b="1" dirty="0">
                <a:latin typeface="Montserrat" panose="00000800000000000000"/>
              </a:rPr>
              <a:t>$21,750,000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FE1334-6204-5319-8968-352786932209}"/>
              </a:ext>
            </a:extLst>
          </p:cNvPr>
          <p:cNvSpPr/>
          <p:nvPr/>
        </p:nvSpPr>
        <p:spPr>
          <a:xfrm>
            <a:off x="2920444" y="4269693"/>
            <a:ext cx="2558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Montserrat" panose="00000800000000000000"/>
              </a:rPr>
              <a:t>The Armstrong</a:t>
            </a:r>
          </a:p>
          <a:p>
            <a:pPr algn="ctr"/>
            <a:r>
              <a:rPr lang="en-US" sz="2000" b="1" dirty="0">
                <a:latin typeface="Montserrat" panose="00000800000000000000"/>
              </a:rPr>
              <a:t>$11,150,000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0829487-9E3C-4889-8048-9A8EC26DB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909680"/>
              </p:ext>
            </p:extLst>
          </p:nvPr>
        </p:nvGraphicFramePr>
        <p:xfrm>
          <a:off x="2649778" y="5088295"/>
          <a:ext cx="3099579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2846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1706733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3614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$83,209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3264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Price/Bed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spc="0" baseline="0" dirty="0">
                          <a:solidFill>
                            <a:srgbClr val="44546A"/>
                          </a:solidFill>
                          <a:latin typeface="Montserrat" panose="00000800000000000000" pitchFamily="50" charset="0"/>
                        </a:rPr>
                        <a:t>$29,654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DBCB9A68-52A3-BFCF-58F9-18E4232FA2F7}"/>
              </a:ext>
            </a:extLst>
          </p:cNvPr>
          <p:cNvSpPr/>
          <p:nvPr/>
        </p:nvSpPr>
        <p:spPr>
          <a:xfrm>
            <a:off x="4421030" y="979310"/>
            <a:ext cx="3503770" cy="2345936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607" y="423601"/>
            <a:ext cx="4530228" cy="302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76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83889"/>
            <a:ext cx="12200352" cy="68792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693479"/>
              </p:ext>
            </p:extLst>
          </p:nvPr>
        </p:nvGraphicFramePr>
        <p:xfrm>
          <a:off x="481186" y="1793443"/>
          <a:ext cx="11459180" cy="3265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0628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2315183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624520">
                  <a:extLst>
                    <a:ext uri="{9D8B030D-6E8A-4147-A177-3AD203B41FA5}">
                      <a16:colId xmlns:a16="http://schemas.microsoft.com/office/drawing/2014/main" val="731913334"/>
                    </a:ext>
                  </a:extLst>
                </a:gridCol>
                <a:gridCol w="1186774">
                  <a:extLst>
                    <a:ext uri="{9D8B030D-6E8A-4147-A177-3AD203B41FA5}">
                      <a16:colId xmlns:a16="http://schemas.microsoft.com/office/drawing/2014/main" val="1839836137"/>
                    </a:ext>
                  </a:extLst>
                </a:gridCol>
                <a:gridCol w="1449421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  <a:gridCol w="1060315">
                  <a:extLst>
                    <a:ext uri="{9D8B030D-6E8A-4147-A177-3AD203B41FA5}">
                      <a16:colId xmlns:a16="http://schemas.microsoft.com/office/drawing/2014/main" val="882194684"/>
                    </a:ext>
                  </a:extLst>
                </a:gridCol>
                <a:gridCol w="1702339">
                  <a:extLst>
                    <a:ext uri="{9D8B030D-6E8A-4147-A177-3AD203B41FA5}">
                      <a16:colId xmlns:a16="http://schemas.microsoft.com/office/drawing/2014/main" val="1559458430"/>
                    </a:ext>
                  </a:extLst>
                </a:gridCol>
              </a:tblGrid>
              <a:tr h="4477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Sale Price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Beds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Price/Bed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Sterling Northgate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3135 Highland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$15,000,000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$153,061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$44,118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Oliver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4500 Burbank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$21,750,000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$113,281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$40,883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Villas at Riverbend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5689 River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$23,750,000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$226,190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$77,110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Armstrong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4600 Burbank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$11,150,000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$83,209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$29,654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94042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Lodges at 777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777 Ben Hur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$84,400,000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$220,942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1,290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$65,426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02918"/>
                  </a:ext>
                </a:extLst>
              </a:tr>
            </a:tbl>
          </a:graphicData>
        </a:graphic>
      </p:graphicFrame>
      <p:sp>
        <p:nvSpPr>
          <p:cNvPr id="10" name="Shape 32">
            <a:extLst>
              <a:ext uri="{FF2B5EF4-FFF2-40B4-BE49-F238E27FC236}">
                <a16:creationId xmlns:a16="http://schemas.microsoft.com/office/drawing/2014/main" id="{367A2790-0D9B-BF01-11B6-6E605E9E2DE2}"/>
              </a:ext>
            </a:extLst>
          </p:cNvPr>
          <p:cNvSpPr txBox="1">
            <a:spLocks/>
          </p:cNvSpPr>
          <p:nvPr/>
        </p:nvSpPr>
        <p:spPr>
          <a:xfrm>
            <a:off x="1864386" y="4990625"/>
            <a:ext cx="5291847" cy="536168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b="1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Total Volume    $156,050,000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BF11F7-CCEC-EE99-6659-B9631497095C}"/>
              </a:ext>
            </a:extLst>
          </p:cNvPr>
          <p:cNvSpPr/>
          <p:nvPr/>
        </p:nvSpPr>
        <p:spPr>
          <a:xfrm rot="5400000">
            <a:off x="5309226" y="-2891295"/>
            <a:ext cx="519178" cy="8031520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STUDENT PROPERTY SALES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E97511-A2FB-BD71-627E-22353F28DEC9}"/>
              </a:ext>
            </a:extLst>
          </p:cNvPr>
          <p:cNvSpPr/>
          <p:nvPr/>
        </p:nvSpPr>
        <p:spPr>
          <a:xfrm rot="5400000">
            <a:off x="572429" y="-451707"/>
            <a:ext cx="283330" cy="1362719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33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702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40397" y="3293889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366" y="1053269"/>
            <a:ext cx="7117345" cy="474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7948857" y="-2430346"/>
            <a:ext cx="519178" cy="6122506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GOODWOOD PLACE / MARQUETTE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7737770" y="1511576"/>
            <a:ext cx="4294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356 – 459 APARTMENT COURT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F7A23C-43D1-47C9-904A-B2913F31A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759855"/>
              </p:ext>
            </p:extLst>
          </p:nvPr>
        </p:nvGraphicFramePr>
        <p:xfrm>
          <a:off x="8065837" y="2573953"/>
          <a:ext cx="3966490" cy="2108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1538">
                  <a:extLst>
                    <a:ext uri="{9D8B030D-6E8A-4147-A177-3AD203B41FA5}">
                      <a16:colId xmlns:a16="http://schemas.microsoft.com/office/drawing/2014/main" val="1515034476"/>
                    </a:ext>
                  </a:extLst>
                </a:gridCol>
                <a:gridCol w="2554952">
                  <a:extLst>
                    <a:ext uri="{9D8B030D-6E8A-4147-A177-3AD203B41FA5}">
                      <a16:colId xmlns:a16="http://schemas.microsoft.com/office/drawing/2014/main" val="2870072428"/>
                    </a:ext>
                  </a:extLst>
                </a:gridCol>
              </a:tblGrid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August 11,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64261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$13,200,000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21070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 /SF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$64.35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30268"/>
                  </a:ext>
                </a:extLst>
              </a:tr>
              <a:tr h="52712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Montserrat" panose="00000800000000000000"/>
                        </a:rPr>
                        <a:t>$63,461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097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17D19CA-BFBF-C704-8F69-44831E03475D}"/>
              </a:ext>
            </a:extLst>
          </p:cNvPr>
          <p:cNvSpPr/>
          <p:nvPr/>
        </p:nvSpPr>
        <p:spPr>
          <a:xfrm rot="5400000">
            <a:off x="572429" y="-451707"/>
            <a:ext cx="283330" cy="1362719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8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660331" y="347322"/>
            <a:ext cx="5649190" cy="92860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OTHER SELECT PROPERTY SALES 2023</a:t>
            </a: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796079"/>
              </p:ext>
            </p:extLst>
          </p:nvPr>
        </p:nvGraphicFramePr>
        <p:xfrm>
          <a:off x="1067528" y="1956754"/>
          <a:ext cx="9451022" cy="1791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4295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341406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474142">
                  <a:extLst>
                    <a:ext uri="{9D8B030D-6E8A-4147-A177-3AD203B41FA5}">
                      <a16:colId xmlns:a16="http://schemas.microsoft.com/office/drawing/2014/main" val="1839836137"/>
                    </a:ext>
                  </a:extLst>
                </a:gridCol>
                <a:gridCol w="1781179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4477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Price/Unit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Perkins Palms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7268 Perkins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$56,897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Meadowbrook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3700 East Brookstown 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$35,250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80952"/>
                  </a:ext>
                </a:extLst>
              </a:tr>
              <a:tr h="447797"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8 Other Smaller Complexes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0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132827"/>
                  </a:ext>
                </a:extLst>
              </a:tr>
            </a:tbl>
          </a:graphicData>
        </a:graphic>
      </p:graphicFrame>
      <p:sp>
        <p:nvSpPr>
          <p:cNvPr id="10" name="Shape 32">
            <a:extLst>
              <a:ext uri="{FF2B5EF4-FFF2-40B4-BE49-F238E27FC236}">
                <a16:creationId xmlns:a16="http://schemas.microsoft.com/office/drawing/2014/main" id="{66E752B9-ECD6-729C-B11B-EA2F4B17B9C6}"/>
              </a:ext>
            </a:extLst>
          </p:cNvPr>
          <p:cNvSpPr txBox="1">
            <a:spLocks/>
          </p:cNvSpPr>
          <p:nvPr/>
        </p:nvSpPr>
        <p:spPr>
          <a:xfrm>
            <a:off x="2839002" y="4280588"/>
            <a:ext cx="5291847" cy="536168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b="1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Total Volume    $32,575,000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EFF82-AB86-6E72-3DD2-D9E95A831308}"/>
              </a:ext>
            </a:extLst>
          </p:cNvPr>
          <p:cNvSpPr/>
          <p:nvPr/>
        </p:nvSpPr>
        <p:spPr>
          <a:xfrm rot="5400000">
            <a:off x="572429" y="-451707"/>
            <a:ext cx="283330" cy="1362719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01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dern apartment building with balconies on tree-lined r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DA4AF4-78C9-4406-8689-DECCF340BCD2}"/>
              </a:ext>
            </a:extLst>
          </p:cNvPr>
          <p:cNvSpPr/>
          <p:nvPr/>
        </p:nvSpPr>
        <p:spPr>
          <a:xfrm>
            <a:off x="0" y="81416"/>
            <a:ext cx="43452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rgbClr val="000000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COMPLETED COMPLEXES </a:t>
            </a:r>
          </a:p>
          <a:p>
            <a:pPr algn="ctr"/>
            <a:r>
              <a:rPr lang="en-US" sz="4000" b="1" spc="600" dirty="0">
                <a:solidFill>
                  <a:srgbClr val="000000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60564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16667" r="14840" b="-2740"/>
          <a:stretch/>
        </p:blipFill>
        <p:spPr>
          <a:xfrm>
            <a:off x="2662143" y="2068566"/>
            <a:ext cx="1428393" cy="142839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766126" y="3603046"/>
            <a:ext cx="1177981" cy="3401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RENTS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2213929" y="4182612"/>
            <a:ext cx="2324820" cy="1428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Continue to INCREASE in 2023 - 2024 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 Historical 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1% to 3% Level</a:t>
            </a:r>
            <a:endParaRPr lang="en-US" sz="1600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4"/>
          <a:srcRect t="12500" r="-2740" b="10445"/>
          <a:stretch/>
        </p:blipFill>
        <p:spPr>
          <a:xfrm>
            <a:off x="5112013" y="2068566"/>
            <a:ext cx="1428393" cy="142839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995104" y="3644237"/>
            <a:ext cx="1656038" cy="257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VACANCY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835669" y="4182612"/>
            <a:ext cx="1974907" cy="19872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Remain at Current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Overall 5% to 7% Vacancy Levels</a:t>
            </a:r>
          </a:p>
          <a:p>
            <a:pPr algn="ctr">
              <a:spcAft>
                <a:spcPts val="600"/>
              </a:spcAft>
              <a:buNone/>
            </a:pPr>
            <a:endParaRPr lang="en-US" sz="800" kern="0" spc="57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</a:endParaRP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</a:rPr>
              <a:t>Watch Affordable Properties</a:t>
            </a:r>
            <a:endParaRPr lang="en-US" sz="1600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5"/>
          <a:srcRect t="8790" r="-2740" b="6532"/>
          <a:stretch/>
        </p:blipFill>
        <p:spPr>
          <a:xfrm>
            <a:off x="7561884" y="2068566"/>
            <a:ext cx="1428393" cy="1428393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7322566" y="3603046"/>
            <a:ext cx="2192707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6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CONSTRUCTION</a:t>
            </a:r>
            <a:endParaRPr lang="en-US" sz="1600" dirty="0">
              <a:latin typeface="Montserrat" panose="0000080000000000000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7247934" y="4159851"/>
            <a:ext cx="2198881" cy="2226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 Interest Rates Increasing,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 of New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Units Will Likely    Slow Down</a:t>
            </a:r>
            <a:endParaRPr lang="en-US" sz="1600" dirty="0"/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6"/>
          <a:srcRect l="16667" r="14840" b="-2740"/>
          <a:stretch/>
        </p:blipFill>
        <p:spPr>
          <a:xfrm>
            <a:off x="10011755" y="2068566"/>
            <a:ext cx="1428393" cy="1428393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10042544" y="3603046"/>
            <a:ext cx="1214266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SALES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9691176" y="4182612"/>
            <a:ext cx="2069550" cy="16567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Significant Slowdown of Sales Due to Increasing Interest Rates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endParaRPr lang="en-US" sz="1600" dirty="0"/>
          </a:p>
        </p:txBody>
      </p:sp>
      <p:sp>
        <p:nvSpPr>
          <p:cNvPr id="2" name="Object 1"/>
          <p:cNvSpPr/>
          <p:nvPr/>
        </p:nvSpPr>
        <p:spPr>
          <a:xfrm>
            <a:off x="2389469" y="403856"/>
            <a:ext cx="9704257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Projections Last Year	</a:t>
            </a:r>
            <a:endParaRPr lang="en-US" dirty="0">
              <a:latin typeface="Montserrat" panose="00000800000000000000"/>
            </a:endParaRPr>
          </a:p>
        </p:txBody>
      </p:sp>
      <p:pic>
        <p:nvPicPr>
          <p:cNvPr id="18" name="Picture 17" descr="A building with balconies and blue sky&#10;&#10;Description automatically generated">
            <a:extLst>
              <a:ext uri="{FF2B5EF4-FFF2-40B4-BE49-F238E27FC236}">
                <a16:creationId xmlns:a16="http://schemas.microsoft.com/office/drawing/2014/main" id="{450BD695-C687-9ADF-DED4-1AB22200DB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3" r="20157"/>
          <a:stretch/>
        </p:blipFill>
        <p:spPr>
          <a:xfrm>
            <a:off x="0" y="0"/>
            <a:ext cx="192286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3C7DB8-2C65-8A78-2CF9-D157EE256659}"/>
              </a:ext>
            </a:extLst>
          </p:cNvPr>
          <p:cNvSpPr/>
          <p:nvPr/>
        </p:nvSpPr>
        <p:spPr>
          <a:xfrm rot="5400000">
            <a:off x="11298483" y="-419168"/>
            <a:ext cx="283330" cy="1362719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9880" y="165148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Shape 32">
            <a:extLst>
              <a:ext uri="{FF2B5EF4-FFF2-40B4-BE49-F238E27FC236}">
                <a16:creationId xmlns:a16="http://schemas.microsoft.com/office/drawing/2014/main" id="{CF29BEBB-32CB-4208-8699-6F4E59747057}"/>
              </a:ext>
            </a:extLst>
          </p:cNvPr>
          <p:cNvSpPr txBox="1">
            <a:spLocks/>
          </p:cNvSpPr>
          <p:nvPr/>
        </p:nvSpPr>
        <p:spPr>
          <a:xfrm>
            <a:off x="431648" y="3307948"/>
            <a:ext cx="3553384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Bend on Bluebonnet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(309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10231 Bluebonnet Boulevard</a:t>
            </a: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AAEB9-FDB0-43DD-AC6E-7AE9AC2D4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49" y="4023690"/>
            <a:ext cx="3418780" cy="1952427"/>
          </a:xfrm>
          <a:prstGeom prst="rect">
            <a:avLst/>
          </a:prstGeom>
        </p:spPr>
      </p:pic>
      <p:sp>
        <p:nvSpPr>
          <p:cNvPr id="17" name="Shape 32">
            <a:extLst>
              <a:ext uri="{FF2B5EF4-FFF2-40B4-BE49-F238E27FC236}">
                <a16:creationId xmlns:a16="http://schemas.microsoft.com/office/drawing/2014/main" id="{6B83F980-27FD-4D7C-93F0-3328CB9123FD}"/>
              </a:ext>
            </a:extLst>
          </p:cNvPr>
          <p:cNvSpPr txBox="1">
            <a:spLocks/>
          </p:cNvSpPr>
          <p:nvPr/>
        </p:nvSpPr>
        <p:spPr>
          <a:xfrm>
            <a:off x="8313873" y="4906475"/>
            <a:ext cx="3233170" cy="785198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The Residences at Rivermark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(168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451 Florida Street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8" name="Shape 32">
            <a:extLst>
              <a:ext uri="{FF2B5EF4-FFF2-40B4-BE49-F238E27FC236}">
                <a16:creationId xmlns:a16="http://schemas.microsoft.com/office/drawing/2014/main" id="{09EA3A67-5D79-4D8A-9517-3553E25AC591}"/>
              </a:ext>
            </a:extLst>
          </p:cNvPr>
          <p:cNvSpPr txBox="1">
            <a:spLocks/>
          </p:cNvSpPr>
          <p:nvPr/>
        </p:nvSpPr>
        <p:spPr>
          <a:xfrm>
            <a:off x="33535" y="6103701"/>
            <a:ext cx="4349609" cy="550665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Oak Heritage Townhomes </a:t>
            </a:r>
            <a: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(56 Units)</a:t>
            </a:r>
            <a:br>
              <a:rPr lang="en-US" altLang="en-US" sz="16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15276 Heritage Oak Ave, Prairieville</a:t>
            </a:r>
            <a:br>
              <a:rPr lang="en-US" altLang="en-US" sz="16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0D4D1D-5FE2-4D71-8AE4-84009ECCF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2484" y="875832"/>
            <a:ext cx="2718455" cy="38575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B7E9FE-D81E-40E3-B576-B235675C7D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48" y="857043"/>
            <a:ext cx="3418780" cy="2280106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571500" y="386286"/>
            <a:ext cx="10629439" cy="47075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CONVENTIONAL COMPLEXES – COMPLETED IN 2023</a:t>
            </a:r>
          </a:p>
        </p:txBody>
      </p:sp>
      <p:sp>
        <p:nvSpPr>
          <p:cNvPr id="24" name="Shape 32">
            <a:extLst>
              <a:ext uri="{FF2B5EF4-FFF2-40B4-BE49-F238E27FC236}">
                <a16:creationId xmlns:a16="http://schemas.microsoft.com/office/drawing/2014/main" id="{27884287-4441-B26F-EA44-53077B3840BD}"/>
              </a:ext>
            </a:extLst>
          </p:cNvPr>
          <p:cNvSpPr txBox="1">
            <a:spLocks/>
          </p:cNvSpPr>
          <p:nvPr/>
        </p:nvSpPr>
        <p:spPr>
          <a:xfrm>
            <a:off x="4876437" y="2971445"/>
            <a:ext cx="2923404" cy="210449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   </a:t>
            </a:r>
            <a:r>
              <a:rPr lang="en-US" altLang="en-US" sz="2400" u="sng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</a:t>
            </a:r>
          </a:p>
          <a:p>
            <a:pPr>
              <a:buClr>
                <a:srgbClr val="FFFFFF"/>
              </a:buClr>
            </a:pPr>
            <a:endParaRPr lang="en-US" altLang="en-US" sz="900" u="sng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2019</a:t>
            </a: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2020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2021     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2022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2023</a:t>
            </a: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26F4A2-1972-2FB3-512B-8352505F9503}"/>
              </a:ext>
            </a:extLst>
          </p:cNvPr>
          <p:cNvSpPr/>
          <p:nvPr/>
        </p:nvSpPr>
        <p:spPr>
          <a:xfrm>
            <a:off x="4773586" y="2863328"/>
            <a:ext cx="3026255" cy="247278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C92515A5-4B10-70FB-2728-2D0E300F3501}"/>
              </a:ext>
            </a:extLst>
          </p:cNvPr>
          <p:cNvSpPr txBox="1">
            <a:spLocks/>
          </p:cNvSpPr>
          <p:nvPr/>
        </p:nvSpPr>
        <p:spPr>
          <a:xfrm>
            <a:off x="4340457" y="984627"/>
            <a:ext cx="3800706" cy="112083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Only 3 Conventional Complexes Completed </a:t>
            </a: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 2023</a:t>
            </a:r>
            <a:endParaRPr lang="en-US" altLang="en-US" sz="2400" dirty="0">
              <a:solidFill>
                <a:srgbClr val="87A4D3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" name="Shape 32">
            <a:extLst>
              <a:ext uri="{FF2B5EF4-FFF2-40B4-BE49-F238E27FC236}">
                <a16:creationId xmlns:a16="http://schemas.microsoft.com/office/drawing/2014/main" id="{B6D147F1-1186-DD6B-7C95-2FF770E5ED3C}"/>
              </a:ext>
            </a:extLst>
          </p:cNvPr>
          <p:cNvSpPr txBox="1">
            <a:spLocks/>
          </p:cNvSpPr>
          <p:nvPr/>
        </p:nvSpPr>
        <p:spPr>
          <a:xfrm>
            <a:off x="5791200" y="3402852"/>
            <a:ext cx="1948000" cy="210449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1,225 Units</a:t>
            </a:r>
          </a:p>
          <a:p>
            <a:pPr algn="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638 Units</a:t>
            </a:r>
          </a:p>
          <a:p>
            <a:pPr algn="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581 Units</a:t>
            </a:r>
          </a:p>
          <a:p>
            <a:pPr algn="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42 Units</a:t>
            </a:r>
          </a:p>
          <a:p>
            <a:pPr algn="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533 Units</a:t>
            </a: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44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21235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789"/>
            <a:ext cx="9638950" cy="68955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E83E174-A8DA-4E4E-955B-9840F4441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2002" y="2323750"/>
            <a:ext cx="2324751" cy="9763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C21E50-B4C1-5875-6056-F45037CA2973}"/>
              </a:ext>
            </a:extLst>
          </p:cNvPr>
          <p:cNvSpPr/>
          <p:nvPr/>
        </p:nvSpPr>
        <p:spPr>
          <a:xfrm rot="5400000">
            <a:off x="11301950" y="-406866"/>
            <a:ext cx="283330" cy="1362719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54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07" y="-58813"/>
            <a:ext cx="10407073" cy="6938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0345937" y="2696125"/>
            <a:ext cx="1931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Living Room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B070948-08A4-F6F3-627F-46BE136DA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982" y="524233"/>
            <a:ext cx="1664817" cy="69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7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19041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271" y="-37578"/>
            <a:ext cx="10099966" cy="69358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0269956" y="2996994"/>
            <a:ext cx="193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Kitchen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5BBCD19-6AED-C944-47DB-F887AD21B2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6939" y="668388"/>
            <a:ext cx="1664817" cy="69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92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2607"/>
            <a:ext cx="12200352" cy="6879235"/>
          </a:xfrm>
          <a:prstGeom prst="rect">
            <a:avLst/>
          </a:prstGeom>
          <a:solidFill>
            <a:schemeClr val="accent5">
              <a:lumMod val="5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953" y="2607"/>
            <a:ext cx="4600580" cy="6900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5531157" y="1904202"/>
            <a:ext cx="5296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Bathroom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5EF537-A171-2C82-54D5-DE5A3183A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672" y="-4646"/>
            <a:ext cx="3366727" cy="68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99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595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 b="9869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b="812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862D57-3D27-4A11-A2F0-6E989F6DA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6763" y="663897"/>
            <a:ext cx="2960860" cy="12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16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5901"/>
          <a:stretch/>
        </p:blipFill>
        <p:spPr>
          <a:xfrm>
            <a:off x="700148" y="321734"/>
            <a:ext cx="4940872" cy="2905170"/>
          </a:xfrm>
          <a:prstGeom prst="rect">
            <a:avLst/>
          </a:prstGeom>
        </p:spPr>
      </p:pic>
      <p:sp>
        <p:nvSpPr>
          <p:cNvPr id="70" name="Rectangle 5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b="8075"/>
          <a:stretch/>
        </p:blipFill>
        <p:spPr>
          <a:xfrm>
            <a:off x="6308034" y="345337"/>
            <a:ext cx="5112595" cy="2857963"/>
          </a:xfrm>
          <a:prstGeom prst="rect">
            <a:avLst/>
          </a:prstGeom>
        </p:spPr>
      </p:pic>
      <p:sp>
        <p:nvSpPr>
          <p:cNvPr id="71" name="Rectangle 6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6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862D57-3D27-4A11-A2F0-6E989F6DA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1" y="3871756"/>
            <a:ext cx="5426764" cy="2279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 b="9819"/>
          <a:stretch/>
        </p:blipFill>
        <p:spPr>
          <a:xfrm>
            <a:off x="6308034" y="3641842"/>
            <a:ext cx="5112595" cy="27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58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595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8" b="7458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21147" r="88" b="441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862D57-3D27-4A11-A2F0-6E989F6DA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6763" y="663897"/>
            <a:ext cx="2960860" cy="12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98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21235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01478"/>
            <a:ext cx="9732928" cy="6959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1EC93-0E04-72D2-19F2-EB46C7524302}"/>
              </a:ext>
            </a:extLst>
          </p:cNvPr>
          <p:cNvSpPr txBox="1"/>
          <p:nvPr/>
        </p:nvSpPr>
        <p:spPr>
          <a:xfrm>
            <a:off x="9732927" y="2638425"/>
            <a:ext cx="2397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The Bend on Bluebonnet</a:t>
            </a:r>
          </a:p>
        </p:txBody>
      </p:sp>
      <p:pic>
        <p:nvPicPr>
          <p:cNvPr id="4" name="Picture 3" descr="A logo with orange letters on a black background&#10;&#10;Description automatically generated">
            <a:extLst>
              <a:ext uri="{FF2B5EF4-FFF2-40B4-BE49-F238E27FC236}">
                <a16:creationId xmlns:a16="http://schemas.microsoft.com/office/drawing/2014/main" id="{67C6E345-15F6-921A-ECAE-2E4F0625F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98" y="214673"/>
            <a:ext cx="1852411" cy="82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44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52" y="-37578"/>
            <a:ext cx="9886559" cy="6895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0220120" y="2717620"/>
            <a:ext cx="1931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Living Room</a:t>
            </a:r>
          </a:p>
        </p:txBody>
      </p:sp>
      <p:pic>
        <p:nvPicPr>
          <p:cNvPr id="16" name="Picture 15" descr="A logo with orange letters on a black background&#10;&#10;Description automatically generated">
            <a:extLst>
              <a:ext uri="{FF2B5EF4-FFF2-40B4-BE49-F238E27FC236}">
                <a16:creationId xmlns:a16="http://schemas.microsoft.com/office/drawing/2014/main" id="{8A0A0C85-856C-7CAB-BAEF-47CF5C3A1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98" y="244491"/>
            <a:ext cx="1852411" cy="82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9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312288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939" y="1300287"/>
            <a:ext cx="2886067" cy="2537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DDBF0C8-462F-4233-B972-16531B8D7B0F}"/>
              </a:ext>
            </a:extLst>
          </p:cNvPr>
          <p:cNvSpPr/>
          <p:nvPr/>
        </p:nvSpPr>
        <p:spPr>
          <a:xfrm rot="5400000">
            <a:off x="1649642" y="-854495"/>
            <a:ext cx="1027754" cy="3361320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2024 Rental Survey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28E7AC-AF9C-40A2-A97E-3C874F02754A}"/>
              </a:ext>
            </a:extLst>
          </p:cNvPr>
          <p:cNvSpPr/>
          <p:nvPr/>
        </p:nvSpPr>
        <p:spPr>
          <a:xfrm>
            <a:off x="4574101" y="4048692"/>
            <a:ext cx="3035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FULL DATA SET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6B2D9F-9F7F-4031-BEBC-EEA6B00F4717}"/>
              </a:ext>
            </a:extLst>
          </p:cNvPr>
          <p:cNvSpPr/>
          <p:nvPr/>
        </p:nvSpPr>
        <p:spPr>
          <a:xfrm>
            <a:off x="4414719" y="4463020"/>
            <a:ext cx="40085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240+ Complexes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</a:rPr>
              <a:t>38,500+ Units</a:t>
            </a:r>
          </a:p>
        </p:txBody>
      </p:sp>
    </p:spTree>
    <p:extLst>
      <p:ext uri="{BB962C8B-B14F-4D97-AF65-F5344CB8AC3E}">
        <p14:creationId xmlns:p14="http://schemas.microsoft.com/office/powerpoint/2010/main" val="1573637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19041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271" y="0"/>
            <a:ext cx="991147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10220120" y="2996993"/>
            <a:ext cx="193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Kitchen</a:t>
            </a:r>
          </a:p>
        </p:txBody>
      </p:sp>
      <p:pic>
        <p:nvPicPr>
          <p:cNvPr id="16" name="Picture 15" descr="A logo with orange letters on a black background&#10;&#10;Description automatically generated">
            <a:extLst>
              <a:ext uri="{FF2B5EF4-FFF2-40B4-BE49-F238E27FC236}">
                <a16:creationId xmlns:a16="http://schemas.microsoft.com/office/drawing/2014/main" id="{83B3FE56-19F5-0E7A-E7EB-91326694E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98" y="578788"/>
            <a:ext cx="1852411" cy="82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28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2607"/>
            <a:ext cx="12200352" cy="6879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5616" y="-28975"/>
            <a:ext cx="4231323" cy="6898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EE4CB-3398-4D6F-AAF5-02A02470B3C5}"/>
              </a:ext>
            </a:extLst>
          </p:cNvPr>
          <p:cNvSpPr txBox="1"/>
          <p:nvPr/>
        </p:nvSpPr>
        <p:spPr>
          <a:xfrm>
            <a:off x="4905787" y="3227182"/>
            <a:ext cx="238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Bathroom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5EF537-A171-2C82-54D5-DE5A3183A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02" y="2606"/>
            <a:ext cx="3900772" cy="6910818"/>
          </a:xfrm>
          <a:prstGeom prst="rect">
            <a:avLst/>
          </a:prstGeom>
        </p:spPr>
      </p:pic>
      <p:pic>
        <p:nvPicPr>
          <p:cNvPr id="7" name="Picture 6" descr="A logo with orange letters on a black background&#10;&#10;Description automatically generated">
            <a:extLst>
              <a:ext uri="{FF2B5EF4-FFF2-40B4-BE49-F238E27FC236}">
                <a16:creationId xmlns:a16="http://schemas.microsoft.com/office/drawing/2014/main" id="{5CDC54E3-B58C-6A1E-E0BF-73F0159F0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93" y="789155"/>
            <a:ext cx="1852411" cy="82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89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595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 b="9869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2" b="1520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pic>
        <p:nvPicPr>
          <p:cNvPr id="10" name="Picture 9" descr="A logo with orange letters on a black background&#10;&#10;Description automatically generated">
            <a:extLst>
              <a:ext uri="{FF2B5EF4-FFF2-40B4-BE49-F238E27FC236}">
                <a16:creationId xmlns:a16="http://schemas.microsoft.com/office/drawing/2014/main" id="{17CCB680-966E-CC85-663F-8FAED54CE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48" y="654864"/>
            <a:ext cx="3060886" cy="136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00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595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4" b="15894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b="812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with orange letters on a black background&#10;&#10;Description automatically generated">
            <a:extLst>
              <a:ext uri="{FF2B5EF4-FFF2-40B4-BE49-F238E27FC236}">
                <a16:creationId xmlns:a16="http://schemas.microsoft.com/office/drawing/2014/main" id="{831092C5-5D02-9A3F-1420-F55D67EA3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77" y="847725"/>
            <a:ext cx="3071073" cy="136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33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-21235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CD6FB-5D0E-45CC-8636-39B8F7A84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112" y="-101478"/>
            <a:ext cx="9573227" cy="6959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1EC93-0E04-72D2-19F2-EB46C7524302}"/>
              </a:ext>
            </a:extLst>
          </p:cNvPr>
          <p:cNvSpPr txBox="1"/>
          <p:nvPr/>
        </p:nvSpPr>
        <p:spPr>
          <a:xfrm>
            <a:off x="9732927" y="2638425"/>
            <a:ext cx="2397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accent4">
                    <a:lumMod val="50000"/>
                  </a:schemeClr>
                </a:solidFill>
                <a:latin typeface="Montserrat" panose="00000800000000000000" pitchFamily="50" charset="0"/>
              </a:rPr>
              <a:t>The Bend on Bluebonnet</a:t>
            </a:r>
          </a:p>
        </p:txBody>
      </p:sp>
      <p:pic>
        <p:nvPicPr>
          <p:cNvPr id="4" name="Picture 3" descr="A logo with orange letters on a black background&#10;&#10;Description automatically generated">
            <a:extLst>
              <a:ext uri="{FF2B5EF4-FFF2-40B4-BE49-F238E27FC236}">
                <a16:creationId xmlns:a16="http://schemas.microsoft.com/office/drawing/2014/main" id="{67C6E345-15F6-921A-ECAE-2E4F0625F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98" y="214673"/>
            <a:ext cx="1852411" cy="82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32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8352" y="165148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288243" y="963766"/>
            <a:ext cx="8285368" cy="47075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 COMPLEXES – COMPLETED IN 2023</a:t>
            </a:r>
          </a:p>
        </p:txBody>
      </p:sp>
      <p:sp>
        <p:nvSpPr>
          <p:cNvPr id="24" name="Shape 32">
            <a:extLst>
              <a:ext uri="{FF2B5EF4-FFF2-40B4-BE49-F238E27FC236}">
                <a16:creationId xmlns:a16="http://schemas.microsoft.com/office/drawing/2014/main" id="{27884287-4441-B26F-EA44-53077B3840BD}"/>
              </a:ext>
            </a:extLst>
          </p:cNvPr>
          <p:cNvSpPr txBox="1">
            <a:spLocks/>
          </p:cNvSpPr>
          <p:nvPr/>
        </p:nvSpPr>
        <p:spPr>
          <a:xfrm>
            <a:off x="9075864" y="1847812"/>
            <a:ext cx="2711807" cy="210449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   </a:t>
            </a:r>
            <a:r>
              <a:rPr lang="en-US" altLang="en-US" sz="2400" u="sng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</a:t>
            </a:r>
          </a:p>
          <a:p>
            <a:pPr>
              <a:buClr>
                <a:srgbClr val="FFFFFF"/>
              </a:buClr>
            </a:pPr>
            <a:endParaRPr lang="en-US" altLang="en-US" sz="900" u="sng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2019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352 Units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2020   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2021  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42 Units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2022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473 Units</a:t>
            </a: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2023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616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26F4A2-1972-2FB3-512B-8352505F9503}"/>
              </a:ext>
            </a:extLst>
          </p:cNvPr>
          <p:cNvSpPr/>
          <p:nvPr/>
        </p:nvSpPr>
        <p:spPr>
          <a:xfrm>
            <a:off x="9062757" y="1602117"/>
            <a:ext cx="2711806" cy="259588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0BEFC5C-DF77-22E6-30C7-6A921DD7F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22898"/>
              </p:ext>
            </p:extLst>
          </p:nvPr>
        </p:nvGraphicFramePr>
        <p:xfrm>
          <a:off x="288243" y="1602117"/>
          <a:ext cx="847791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0096">
                  <a:extLst>
                    <a:ext uri="{9D8B030D-6E8A-4147-A177-3AD203B41FA5}">
                      <a16:colId xmlns:a16="http://schemas.microsoft.com/office/drawing/2014/main" val="56724421"/>
                    </a:ext>
                  </a:extLst>
                </a:gridCol>
                <a:gridCol w="3276286">
                  <a:extLst>
                    <a:ext uri="{9D8B030D-6E8A-4147-A177-3AD203B41FA5}">
                      <a16:colId xmlns:a16="http://schemas.microsoft.com/office/drawing/2014/main" val="1832950128"/>
                    </a:ext>
                  </a:extLst>
                </a:gridCol>
                <a:gridCol w="1921537">
                  <a:extLst>
                    <a:ext uri="{9D8B030D-6E8A-4147-A177-3AD203B41FA5}">
                      <a16:colId xmlns:a16="http://schemas.microsoft.com/office/drawing/2014/main" val="3316363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of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872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Drakes Landing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 North Ardenwood Blvd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604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Lotus Village Seniors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715 North 16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36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 Capstone at Scotlandville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8770 Elm Grove Garden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608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Hollywood Heights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4065 Hollywood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188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Hollywood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3901 Hollywood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197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Motor 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2040 Gayosa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13486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59F959C-06A2-8574-E251-FCF0CF806D03}"/>
              </a:ext>
            </a:extLst>
          </p:cNvPr>
          <p:cNvSpPr/>
          <p:nvPr/>
        </p:nvSpPr>
        <p:spPr>
          <a:xfrm rot="5400000">
            <a:off x="572429" y="-451707"/>
            <a:ext cx="283330" cy="1362719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01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9565578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6457909" y="3375315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9754342" y="2690288"/>
            <a:ext cx="249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MOTOR 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CITY 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APARTMENTS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0F37A0-7B42-B863-9E6C-E8AE459B349A}"/>
              </a:ext>
            </a:extLst>
          </p:cNvPr>
          <p:cNvSpPr/>
          <p:nvPr/>
        </p:nvSpPr>
        <p:spPr>
          <a:xfrm>
            <a:off x="9886208" y="3754204"/>
            <a:ext cx="2210379" cy="61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2157E70-BD64-2324-C4F2-15273DA9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2757" y="101741"/>
            <a:ext cx="1505223" cy="1826727"/>
          </a:xfrm>
          <a:prstGeom prst="rect">
            <a:avLst/>
          </a:prstGeom>
        </p:spPr>
      </p:pic>
      <p:pic>
        <p:nvPicPr>
          <p:cNvPr id="6" name="Picture 5" descr="A building with a red sign on the front&#10;&#10;Description automatically generated">
            <a:extLst>
              <a:ext uri="{FF2B5EF4-FFF2-40B4-BE49-F238E27FC236}">
                <a16:creationId xmlns:a16="http://schemas.microsoft.com/office/drawing/2014/main" id="{89958F56-C5B8-5357-C259-D54FE5181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1"/>
            <a:ext cx="97089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06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6285" y="243761"/>
            <a:ext cx="9555716" cy="637047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1585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-903338" y="3406140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-61046" y="2690289"/>
            <a:ext cx="2493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MOTOR CITY </a:t>
            </a:r>
          </a:p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APARTMENTS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0F37A0-7B42-B863-9E6C-E8AE459B349A}"/>
              </a:ext>
            </a:extLst>
          </p:cNvPr>
          <p:cNvSpPr/>
          <p:nvPr/>
        </p:nvSpPr>
        <p:spPr>
          <a:xfrm>
            <a:off x="80720" y="3687529"/>
            <a:ext cx="2210379" cy="61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75502D-5CBF-C19F-4699-F9E2F5EC3FF2}"/>
              </a:ext>
            </a:extLst>
          </p:cNvPr>
          <p:cNvSpPr txBox="1"/>
          <p:nvPr/>
        </p:nvSpPr>
        <p:spPr>
          <a:xfrm>
            <a:off x="351507" y="4080837"/>
            <a:ext cx="1668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Montserrat" panose="00000800000000000000" pitchFamily="50" charset="0"/>
              </a:rPr>
              <a:t>BATON ROUGE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2157E70-BD64-2324-C4F2-15273DA9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507" y="220634"/>
            <a:ext cx="1505223" cy="18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6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9565578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6457909" y="3375315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9800865" y="3398174"/>
            <a:ext cx="2493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LIVING </a:t>
            </a:r>
          </a:p>
          <a:p>
            <a:pPr algn="ctr"/>
            <a:r>
              <a:rPr lang="en-US" sz="20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ROOM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0F37A0-7B42-B863-9E6C-E8AE459B349A}"/>
              </a:ext>
            </a:extLst>
          </p:cNvPr>
          <p:cNvSpPr/>
          <p:nvPr/>
        </p:nvSpPr>
        <p:spPr>
          <a:xfrm>
            <a:off x="9886208" y="2628620"/>
            <a:ext cx="2210379" cy="61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2157E70-BD64-2324-C4F2-15273DA9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2757" y="101741"/>
            <a:ext cx="1505223" cy="1826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958F56-C5B8-5357-C259-D54FE5181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/>
          <a:stretch/>
        </p:blipFill>
        <p:spPr>
          <a:xfrm>
            <a:off x="0" y="101741"/>
            <a:ext cx="9565578" cy="66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67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D30F1AB-829F-A344-B924-DA1A9A05FA96}"/>
              </a:ext>
            </a:extLst>
          </p:cNvPr>
          <p:cNvSpPr/>
          <p:nvPr/>
        </p:nvSpPr>
        <p:spPr>
          <a:xfrm rot="10800000" flipV="1">
            <a:off x="9565578" y="0"/>
            <a:ext cx="264001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8CB37-2ECD-4A03-B25D-67B8904759A6}"/>
              </a:ext>
            </a:extLst>
          </p:cNvPr>
          <p:cNvSpPr/>
          <p:nvPr/>
        </p:nvSpPr>
        <p:spPr>
          <a:xfrm rot="16200000">
            <a:off x="6457909" y="3375315"/>
            <a:ext cx="659286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4484C-B3FF-193E-4CD0-C9ED31A2E2EA}"/>
              </a:ext>
            </a:extLst>
          </p:cNvPr>
          <p:cNvSpPr txBox="1"/>
          <p:nvPr/>
        </p:nvSpPr>
        <p:spPr>
          <a:xfrm>
            <a:off x="9800865" y="3398174"/>
            <a:ext cx="2493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KITCHEN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0F37A0-7B42-B863-9E6C-E8AE459B349A}"/>
              </a:ext>
            </a:extLst>
          </p:cNvPr>
          <p:cNvSpPr/>
          <p:nvPr/>
        </p:nvSpPr>
        <p:spPr>
          <a:xfrm>
            <a:off x="9886208" y="2628620"/>
            <a:ext cx="2210379" cy="61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2157E70-BD64-2324-C4F2-15273DA9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2757" y="101741"/>
            <a:ext cx="1505223" cy="1826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958F56-C5B8-5357-C259-D54FE5181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/>
          <a:stretch/>
        </p:blipFill>
        <p:spPr>
          <a:xfrm>
            <a:off x="0" y="192673"/>
            <a:ext cx="9565578" cy="647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3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9E4E225-900C-1B16-C430-B5124804C8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929218"/>
              </p:ext>
            </p:extLst>
          </p:nvPr>
        </p:nvGraphicFramePr>
        <p:xfrm>
          <a:off x="2757485" y="673099"/>
          <a:ext cx="9060983" cy="562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bject 1"/>
          <p:cNvSpPr/>
          <p:nvPr/>
        </p:nvSpPr>
        <p:spPr>
          <a:xfrm>
            <a:off x="500670" y="476131"/>
            <a:ext cx="2268913" cy="5818320"/>
          </a:xfrm>
          <a:prstGeom prst="rect">
            <a:avLst/>
          </a:prstGeom>
          <a:solidFill>
            <a:srgbClr val="EDF1EB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674231" y="1834833"/>
            <a:ext cx="1921788" cy="687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44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2.5%</a:t>
            </a:r>
            <a:endParaRPr lang="en-US" sz="4400" dirty="0"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573139" y="2617897"/>
            <a:ext cx="2002975" cy="49347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400" b="1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FROM 2023-2024</a:t>
            </a:r>
            <a:endParaRPr lang="en-US" sz="1400" b="1" dirty="0"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 flipV="1">
            <a:off x="1018884" y="3404215"/>
            <a:ext cx="1071923" cy="24785"/>
          </a:xfrm>
          <a:prstGeom prst="line">
            <a:avLst/>
          </a:prstGeom>
          <a:noFill/>
          <a:ln w="12700">
            <a:solidFill>
              <a:srgbClr val="181818">
                <a:alpha val="16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54511" y="3642572"/>
            <a:ext cx="1761228" cy="68756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5974"/>
              </a:lnSpc>
              <a:spcAft>
                <a:spcPts val="600"/>
              </a:spcAft>
              <a:buNone/>
            </a:pPr>
            <a:r>
              <a:rPr lang="en-US" sz="44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15.1%</a:t>
            </a:r>
            <a:endParaRPr lang="en-US" sz="4400" dirty="0">
              <a:latin typeface="Montserrat" panose="0000080000000000000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732469" y="455331"/>
            <a:ext cx="7327662" cy="4069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b="1" kern="0" spc="163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RENT PER SQUARE FOOT - OVERALL MARKET</a:t>
            </a:r>
            <a:endParaRPr lang="en-US" b="1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48190">
            <a:off x="4204450" y="4054002"/>
            <a:ext cx="1049604" cy="347404"/>
          </a:xfrm>
          <a:prstGeom prst="rect">
            <a:avLst/>
          </a:prstGeom>
        </p:spPr>
      </p:pic>
      <p:sp>
        <p:nvSpPr>
          <p:cNvPr id="23" name="Object 3">
            <a:extLst>
              <a:ext uri="{FF2B5EF4-FFF2-40B4-BE49-F238E27FC236}">
                <a16:creationId xmlns:a16="http://schemas.microsoft.com/office/drawing/2014/main" id="{83C93EAE-EE83-56B3-FBED-4570123EFA2D}"/>
              </a:ext>
            </a:extLst>
          </p:cNvPr>
          <p:cNvSpPr/>
          <p:nvPr/>
        </p:nvSpPr>
        <p:spPr>
          <a:xfrm>
            <a:off x="641694" y="4332621"/>
            <a:ext cx="2002975" cy="55980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418"/>
              </a:lnSpc>
              <a:spcAft>
                <a:spcPts val="600"/>
              </a:spcAft>
              <a:buNone/>
            </a:pPr>
            <a:r>
              <a:rPr lang="en-US" sz="1400" b="1" kern="0" spc="134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INCREASE FROM 2021-2024</a:t>
            </a:r>
            <a:endParaRPr lang="en-US" sz="1400" b="1" dirty="0">
              <a:latin typeface="Montserrat" panose="0000080000000000000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45299B-B29A-9C16-05DF-8B4E6B03ACC6}"/>
              </a:ext>
            </a:extLst>
          </p:cNvPr>
          <p:cNvSpPr/>
          <p:nvPr/>
        </p:nvSpPr>
        <p:spPr>
          <a:xfrm>
            <a:off x="7396300" y="1510077"/>
            <a:ext cx="2255700" cy="649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ato Black" panose="020B0604020202020204" pitchFamily="34" charset="0"/>
                <a:cs typeface="Arial" panose="020B0604020202020204" pitchFamily="34" charset="0"/>
              </a:rPr>
              <a:t>15.1% Increase 2021 - 2024</a:t>
            </a:r>
          </a:p>
        </p:txBody>
      </p:sp>
      <p:pic>
        <p:nvPicPr>
          <p:cNvPr id="9" name="Object 12" descr="preencoded.png">
            <a:extLst>
              <a:ext uri="{FF2B5EF4-FFF2-40B4-BE49-F238E27FC236}">
                <a16:creationId xmlns:a16="http://schemas.microsoft.com/office/drawing/2014/main" id="{07B8FD0A-65E6-84A6-0AB2-A36EBB1AA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36398" y="4532762"/>
            <a:ext cx="123493" cy="123493"/>
          </a:xfrm>
          <a:prstGeom prst="rect">
            <a:avLst/>
          </a:prstGeom>
        </p:spPr>
      </p:pic>
      <p:sp>
        <p:nvSpPr>
          <p:cNvPr id="12" name="Object 16">
            <a:extLst>
              <a:ext uri="{FF2B5EF4-FFF2-40B4-BE49-F238E27FC236}">
                <a16:creationId xmlns:a16="http://schemas.microsoft.com/office/drawing/2014/main" id="{C2BD633C-12B1-F9DC-D1D9-143A29A3D475}"/>
              </a:ext>
            </a:extLst>
          </p:cNvPr>
          <p:cNvSpPr/>
          <p:nvPr/>
        </p:nvSpPr>
        <p:spPr>
          <a:xfrm>
            <a:off x="3023424" y="3225951"/>
            <a:ext cx="2268913" cy="641248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0" rIns="0" bIns="0" rtlCol="0" anchor="ctr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4% INCREASE</a:t>
            </a:r>
          </a:p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600" kern="0" spc="125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AFTER 2016 FLOOD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BF9DD-5EDF-8E53-E1ED-F1104BDE0613}"/>
              </a:ext>
            </a:extLst>
          </p:cNvPr>
          <p:cNvSpPr/>
          <p:nvPr/>
        </p:nvSpPr>
        <p:spPr>
          <a:xfrm rot="5400000">
            <a:off x="572429" y="-451707"/>
            <a:ext cx="283330" cy="1362719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42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E582A-AC10-C87D-D09A-882E128C1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632" y="1893055"/>
            <a:ext cx="6716272" cy="4477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7296D-A4C2-1278-F276-C7E400180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764" y="162324"/>
            <a:ext cx="4020036" cy="657824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5241126-1503-9893-B0A5-B3CB82D96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398" y="132357"/>
            <a:ext cx="1260140" cy="15292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80270F-73AA-9EF3-5917-CC4217043521}"/>
              </a:ext>
            </a:extLst>
          </p:cNvPr>
          <p:cNvSpPr txBox="1"/>
          <p:nvPr/>
        </p:nvSpPr>
        <p:spPr>
          <a:xfrm>
            <a:off x="2159171" y="666172"/>
            <a:ext cx="238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chemeClr val="bg1">
                    <a:lumMod val="95000"/>
                  </a:schemeClr>
                </a:solidFill>
                <a:latin typeface="Montserrat" panose="00000800000000000000" pitchFamily="50" charset="0"/>
              </a:rPr>
              <a:t>Bathroom</a:t>
            </a:r>
          </a:p>
        </p:txBody>
      </p:sp>
    </p:spTree>
    <p:extLst>
      <p:ext uri="{BB962C8B-B14F-4D97-AF65-F5344CB8AC3E}">
        <p14:creationId xmlns:p14="http://schemas.microsoft.com/office/powerpoint/2010/main" val="1928253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2734F-E6BF-4039-9600-6C7B258E7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595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383D-57A4-440F-89C0-E694DD88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 b="9869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5F104-0E4B-4003-9ABC-D32FBB3CD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b="812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41" name="Rectangle 3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88E573D-38B2-1447-C443-D2CEA71F7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5472" y="283740"/>
            <a:ext cx="19621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36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52787"/>
            <a:ext cx="12192000" cy="719496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8" name="Shape 32">
            <a:extLst>
              <a:ext uri="{FF2B5EF4-FFF2-40B4-BE49-F238E27FC236}">
                <a16:creationId xmlns:a16="http://schemas.microsoft.com/office/drawing/2014/main" id="{09EA3A67-5D79-4D8A-9517-3553E25AC591}"/>
              </a:ext>
            </a:extLst>
          </p:cNvPr>
          <p:cNvSpPr txBox="1">
            <a:spLocks/>
          </p:cNvSpPr>
          <p:nvPr/>
        </p:nvSpPr>
        <p:spPr>
          <a:xfrm>
            <a:off x="1083521" y="5540171"/>
            <a:ext cx="4265774" cy="1075061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Flatiron of 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(132 Units – 294 Beds)</a:t>
            </a:r>
            <a:br>
              <a:rPr lang="en-US" altLang="en-US" sz="20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300 West Parker Blvd</a:t>
            </a:r>
            <a:endParaRPr lang="en-US" altLang="en-US" sz="20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Shape 32">
            <a:extLst>
              <a:ext uri="{FF2B5EF4-FFF2-40B4-BE49-F238E27FC236}">
                <a16:creationId xmlns:a16="http://schemas.microsoft.com/office/drawing/2014/main" id="{5AE7A1EC-B246-439A-B7EB-789A8191F0D1}"/>
              </a:ext>
            </a:extLst>
          </p:cNvPr>
          <p:cNvSpPr txBox="1">
            <a:spLocks/>
          </p:cNvSpPr>
          <p:nvPr/>
        </p:nvSpPr>
        <p:spPr>
          <a:xfrm>
            <a:off x="6283946" y="1744820"/>
            <a:ext cx="5121699" cy="3897363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2018 –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805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2019 –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2020 –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2021 – 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2022 –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 Units</a:t>
            </a:r>
          </a:p>
          <a:p>
            <a:pPr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>
              <a:buClr>
                <a:srgbClr val="FFFFFF"/>
              </a:buClr>
            </a:pPr>
            <a:r>
              <a:rPr lang="en-US" altLang="en-US" sz="24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Completed in 2023 –  </a:t>
            </a: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132 Units</a:t>
            </a: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16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B7E9FE-D81E-40E3-B576-B235675C7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1747170"/>
            <a:ext cx="5349175" cy="3531445"/>
          </a:xfrm>
          <a:prstGeom prst="rect">
            <a:avLst/>
          </a:prstGeom>
        </p:spPr>
      </p:pic>
      <p:sp>
        <p:nvSpPr>
          <p:cNvPr id="23" name="Shape 32">
            <a:extLst>
              <a:ext uri="{FF2B5EF4-FFF2-40B4-BE49-F238E27FC236}">
                <a16:creationId xmlns:a16="http://schemas.microsoft.com/office/drawing/2014/main" id="{B65BBC55-2BD6-4865-B995-105DB80823E0}"/>
              </a:ext>
            </a:extLst>
          </p:cNvPr>
          <p:cNvSpPr txBox="1">
            <a:spLocks/>
          </p:cNvSpPr>
          <p:nvPr/>
        </p:nvSpPr>
        <p:spPr>
          <a:xfrm>
            <a:off x="570681" y="343674"/>
            <a:ext cx="10110198" cy="103212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STUDENT COMPLEXES – COMPLETED IN 2023</a:t>
            </a:r>
          </a:p>
          <a:p>
            <a:pPr algn="ctr">
              <a:buClr>
                <a:srgbClr val="FFFFFF"/>
              </a:buClr>
            </a:pPr>
            <a:endParaRPr lang="en-US" altLang="en-US" sz="12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First Student Complex Completed Since 2018</a:t>
            </a:r>
            <a:endParaRPr lang="en-US" altLang="en-US" sz="2400" dirty="0">
              <a:solidFill>
                <a:srgbClr val="87A4D3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7333B0-2EDC-4F7A-B600-9407292F6ECD}"/>
              </a:ext>
            </a:extLst>
          </p:cNvPr>
          <p:cNvSpPr/>
          <p:nvPr/>
        </p:nvSpPr>
        <p:spPr>
          <a:xfrm>
            <a:off x="6091823" y="1710826"/>
            <a:ext cx="5349175" cy="3829345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767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11F9F3-6389-4477-888D-B01BBE8883BC}"/>
              </a:ext>
            </a:extLst>
          </p:cNvPr>
          <p:cNvSpPr/>
          <p:nvPr/>
        </p:nvSpPr>
        <p:spPr>
          <a:xfrm>
            <a:off x="-193171" y="384440"/>
            <a:ext cx="51024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600" dirty="0">
                <a:solidFill>
                  <a:srgbClr val="000000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APARTMENTS UNDER CONSTRUCTION 2023-2024</a:t>
            </a:r>
          </a:p>
        </p:txBody>
      </p:sp>
    </p:spTree>
    <p:extLst>
      <p:ext uri="{BB962C8B-B14F-4D97-AF65-F5344CB8AC3E}">
        <p14:creationId xmlns:p14="http://schemas.microsoft.com/office/powerpoint/2010/main" val="791567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7536864" y="1646256"/>
            <a:ext cx="3777241" cy="3175571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Student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2024 - 2025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" name="Shape 32">
            <a:extLst>
              <a:ext uri="{FF2B5EF4-FFF2-40B4-BE49-F238E27FC236}">
                <a16:creationId xmlns:a16="http://schemas.microsoft.com/office/drawing/2014/main" id="{A1ACB636-AEE2-8383-5B7C-337148FCEAC4}"/>
              </a:ext>
            </a:extLst>
          </p:cNvPr>
          <p:cNvSpPr txBox="1">
            <a:spLocks/>
          </p:cNvSpPr>
          <p:nvPr/>
        </p:nvSpPr>
        <p:spPr>
          <a:xfrm>
            <a:off x="2101365" y="1506884"/>
            <a:ext cx="3777241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5000" dirty="0">
                <a:solidFill>
                  <a:srgbClr val="BB3B3B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2772648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200352" cy="68792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7990986" y="1891939"/>
            <a:ext cx="3835295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Conventional 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2024 - 2025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996319"/>
              </p:ext>
            </p:extLst>
          </p:nvPr>
        </p:nvGraphicFramePr>
        <p:xfrm>
          <a:off x="181306" y="1364437"/>
          <a:ext cx="7505345" cy="4892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0190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119173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545982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Address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</a:rPr>
                        <a:t># of Units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Waters at Millerville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13633 Millerville Greens Blvd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9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Cedar Grove Townhomes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14810 Old Jefferson Hwy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96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The Everly at Rouzan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4850 Rouzan Square 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827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Waters at Bluebonnet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3445 Bluebonnet Blvd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3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Heights at Picardy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Picardy Avenue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2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Mid City Point Apts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350 South Foster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74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Waters at Heritage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LA Hwy @ LA Hwy 44 </a:t>
                      </a:r>
                    </a:p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        (Gonzales)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299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80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Arabella at Dutchtown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36450 Belle Savanne Ave</a:t>
                      </a:r>
                    </a:p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        (Geismar)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33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Cypress Point SFR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Orice Roth Road (Gonzales)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0000"/>
                          </a:solidFill>
                          <a:latin typeface="Montserrat" panose="00000800000000000000"/>
                        </a:rPr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727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rgbClr val="688948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688948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53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Total Conventional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88948"/>
                          </a:solidFill>
                          <a:latin typeface="Montserrat" panose="00000800000000000000"/>
                        </a:rPr>
                        <a:t>1,834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C4407F1-10F8-4EAB-9C96-E99013B75C96}"/>
              </a:ext>
            </a:extLst>
          </p:cNvPr>
          <p:cNvSpPr/>
          <p:nvPr/>
        </p:nvSpPr>
        <p:spPr>
          <a:xfrm>
            <a:off x="7876308" y="1159880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381227-23E6-3275-7AD3-AFA73B14B198}"/>
              </a:ext>
            </a:extLst>
          </p:cNvPr>
          <p:cNvSpPr/>
          <p:nvPr/>
        </p:nvSpPr>
        <p:spPr>
          <a:xfrm>
            <a:off x="3031888" y="5836450"/>
            <a:ext cx="4547046" cy="457605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62D8A-959F-A235-A5D5-253A1F69E2C8}"/>
              </a:ext>
            </a:extLst>
          </p:cNvPr>
          <p:cNvSpPr/>
          <p:nvPr/>
        </p:nvSpPr>
        <p:spPr>
          <a:xfrm rot="5400000">
            <a:off x="572429" y="-451707"/>
            <a:ext cx="283330" cy="1362719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96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4428" y="-10618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277369" y="1965599"/>
            <a:ext cx="3662997" cy="266909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COMPLEXES UNDER CONSTRUCTION </a:t>
            </a:r>
          </a:p>
          <a:p>
            <a:pPr algn="ctr">
              <a:buClr>
                <a:srgbClr val="FFFFFF"/>
              </a:buClr>
            </a:pPr>
            <a:endParaRPr lang="en-US" altLang="en-US" sz="24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algn="ctr">
              <a:buClr>
                <a:srgbClr val="FFFFFF"/>
              </a:buClr>
            </a:pP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2024 - 2025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8F0EFE-7D10-4750-9796-93AD175B4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269106"/>
              </p:ext>
            </p:extLst>
          </p:nvPr>
        </p:nvGraphicFramePr>
        <p:xfrm>
          <a:off x="347273" y="1159880"/>
          <a:ext cx="7812607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4334">
                  <a:extLst>
                    <a:ext uri="{9D8B030D-6E8A-4147-A177-3AD203B41FA5}">
                      <a16:colId xmlns:a16="http://schemas.microsoft.com/office/drawing/2014/main" val="1058538218"/>
                    </a:ext>
                  </a:extLst>
                </a:gridCol>
                <a:gridCol w="3127292">
                  <a:extLst>
                    <a:ext uri="{9D8B030D-6E8A-4147-A177-3AD203B41FA5}">
                      <a16:colId xmlns:a16="http://schemas.microsoft.com/office/drawing/2014/main" val="2184609826"/>
                    </a:ext>
                  </a:extLst>
                </a:gridCol>
                <a:gridCol w="1630981">
                  <a:extLst>
                    <a:ext uri="{9D8B030D-6E8A-4147-A177-3AD203B41FA5}">
                      <a16:colId xmlns:a16="http://schemas.microsoft.com/office/drawing/2014/main" val="2081336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87A4D3"/>
                          </a:solidFill>
                          <a:latin typeface="Montserrat" panose="00000800000000000000"/>
                          <a:ea typeface="Montserrat" panose="00000800000000000000"/>
                        </a:rPr>
                        <a:t># of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59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Reserve at Howell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4201 Ford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Government Corridor 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605 North 33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rd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846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Sherwood Oaks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10950 West Darryl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15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Cypress River Lofts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Oklahoma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52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Cypress at Ardendale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North Ardenwood Blvd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411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Denham Townhomes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LA Highway 16 (Denham)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3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Reserve at Joor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4663 Joor Road (Central)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Montserrat" panose="00000500000000000000" pitchFamily="2" charset="0"/>
                        </a:rPr>
                        <a:t>360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232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2"/>
                        </a:solidFill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1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Montserrat" panose="000008000000000000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172" rtl="0" eaLnBrk="1" latinLnBrk="0" hangingPunct="1"/>
                      <a:r>
                        <a:rPr lang="en-US" sz="1800" b="1" kern="1200" dirty="0">
                          <a:solidFill>
                            <a:srgbClr val="688948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Total Affordable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172" rtl="0" eaLnBrk="1" latinLnBrk="0" hangingPunct="1"/>
                      <a:r>
                        <a:rPr lang="en-US" sz="1800" b="1" kern="1200" dirty="0">
                          <a:solidFill>
                            <a:srgbClr val="688948"/>
                          </a:solidFill>
                          <a:latin typeface="Montserrat" panose="00000800000000000000"/>
                          <a:ea typeface="+mn-ea"/>
                          <a:cs typeface="+mn-cs"/>
                        </a:rPr>
                        <a:t>1,265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5460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6327A4F-18C2-4FD5-9477-FD0221F19357}"/>
              </a:ext>
            </a:extLst>
          </p:cNvPr>
          <p:cNvSpPr/>
          <p:nvPr/>
        </p:nvSpPr>
        <p:spPr>
          <a:xfrm>
            <a:off x="8231650" y="1159880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24E0F9-2D64-47BA-8E28-86670E936B96}"/>
              </a:ext>
            </a:extLst>
          </p:cNvPr>
          <p:cNvSpPr/>
          <p:nvPr/>
        </p:nvSpPr>
        <p:spPr>
          <a:xfrm>
            <a:off x="3478689" y="4465985"/>
            <a:ext cx="4547046" cy="457605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640944-1B8C-1A83-F938-99C879D16C0A}"/>
              </a:ext>
            </a:extLst>
          </p:cNvPr>
          <p:cNvSpPr/>
          <p:nvPr/>
        </p:nvSpPr>
        <p:spPr>
          <a:xfrm rot="5400000">
            <a:off x="572429" y="-451707"/>
            <a:ext cx="283330" cy="1362719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60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8027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8261314" y="1256063"/>
            <a:ext cx="3733800" cy="1850287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AFFORDABLE UNIT CONSTRUCTION </a:t>
            </a:r>
          </a:p>
          <a:p>
            <a:pPr algn="ctr">
              <a:buClr>
                <a:srgbClr val="FFFFFF"/>
              </a:buClr>
            </a:pP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2017 - 2025</a:t>
            </a: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77835-FA7C-4883-A5CA-5A4FB7C3EBCB}"/>
              </a:ext>
            </a:extLst>
          </p:cNvPr>
          <p:cNvSpPr txBox="1"/>
          <p:nvPr/>
        </p:nvSpPr>
        <p:spPr>
          <a:xfrm>
            <a:off x="369336" y="4463500"/>
            <a:ext cx="2575199" cy="2062103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1,265 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Affordable Units Under Construction</a:t>
            </a:r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  <a:p>
            <a:pPr algn="ctr"/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389AC6-7E9E-4325-997A-E41795CFFA09}"/>
              </a:ext>
            </a:extLst>
          </p:cNvPr>
          <p:cNvSpPr txBox="1"/>
          <p:nvPr/>
        </p:nvSpPr>
        <p:spPr>
          <a:xfrm>
            <a:off x="5748533" y="4463500"/>
            <a:ext cx="2701715" cy="2062103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85%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Occupancy Down from 91% in Last Year’s Survey</a:t>
            </a:r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9B7BFF-0924-47DE-B732-30DBC237732B}"/>
              </a:ext>
            </a:extLst>
          </p:cNvPr>
          <p:cNvSpPr txBox="1"/>
          <p:nvPr/>
        </p:nvSpPr>
        <p:spPr>
          <a:xfrm>
            <a:off x="3044607" y="4463500"/>
            <a:ext cx="2603854" cy="2062103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4,286</a:t>
            </a:r>
          </a:p>
          <a:p>
            <a:pPr algn="ctr"/>
            <a:endParaRPr lang="en-US" sz="2000" b="1" spc="300" dirty="0">
              <a:solidFill>
                <a:schemeClr val="bg1"/>
              </a:solidFill>
              <a:latin typeface="Montserrat" panose="00000800000000000000" pitchFamily="50" charset="0"/>
            </a:endParaRPr>
          </a:p>
          <a:p>
            <a:pPr algn="ctr"/>
            <a:r>
              <a:rPr lang="en-US" b="1" spc="300" dirty="0">
                <a:solidFill>
                  <a:schemeClr val="bg1"/>
                </a:solidFill>
                <a:latin typeface="Montserrat" panose="00000800000000000000" pitchFamily="50" charset="0"/>
              </a:rPr>
              <a:t>Affordable Units Surveyed in 38 Complexes</a:t>
            </a:r>
            <a:endParaRPr lang="en-US" b="1" spc="300" dirty="0">
              <a:solidFill>
                <a:srgbClr val="44546A"/>
              </a:solidFill>
              <a:latin typeface="Montserrat" panose="000008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76FC52-0FCB-4A63-BC26-6F79EA42829E}"/>
              </a:ext>
            </a:extLst>
          </p:cNvPr>
          <p:cNvSpPr/>
          <p:nvPr/>
        </p:nvSpPr>
        <p:spPr>
          <a:xfrm rot="5400000" flipH="1">
            <a:off x="4386931" y="332178"/>
            <a:ext cx="45719" cy="8080914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8F09B91-308F-423D-9C27-2A259A9B2D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947620"/>
              </p:ext>
            </p:extLst>
          </p:nvPr>
        </p:nvGraphicFramePr>
        <p:xfrm>
          <a:off x="396970" y="178027"/>
          <a:ext cx="8053278" cy="400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0A44890-C72C-99B4-0756-3FE4E8B7EF2D}"/>
              </a:ext>
            </a:extLst>
          </p:cNvPr>
          <p:cNvSpPr/>
          <p:nvPr/>
        </p:nvSpPr>
        <p:spPr>
          <a:xfrm rot="5400000">
            <a:off x="11117342" y="-503334"/>
            <a:ext cx="283330" cy="1362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72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98871" y="-21235"/>
            <a:ext cx="12200352" cy="687923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190519" y="553866"/>
            <a:ext cx="10931746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NUMBER OF UNITS COMPLETED/PROPOSED 2012-2025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3946E7-9244-417C-907A-EC9882EDBDC1}"/>
              </a:ext>
            </a:extLst>
          </p:cNvPr>
          <p:cNvSpPr/>
          <p:nvPr/>
        </p:nvSpPr>
        <p:spPr>
          <a:xfrm>
            <a:off x="2706590" y="1538670"/>
            <a:ext cx="1728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accent2"/>
                </a:solidFill>
                <a:latin typeface="Lato Light" panose="020F0502020204030203"/>
              </a:rPr>
              <a:t>2015 – 2019</a:t>
            </a:r>
          </a:p>
          <a:p>
            <a:pPr algn="ctr"/>
            <a:r>
              <a:rPr lang="it-IT" sz="1600" b="1" dirty="0">
                <a:solidFill>
                  <a:schemeClr val="accent2"/>
                </a:solidFill>
                <a:latin typeface="Lato Light" panose="020F0502020204030203"/>
              </a:rPr>
              <a:t>7,822 Units Constructed or 1,564 Units/Yr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D9EBE8-21E7-4115-8EFA-F2A1CD571E0E}"/>
              </a:ext>
            </a:extLst>
          </p:cNvPr>
          <p:cNvSpPr/>
          <p:nvPr/>
        </p:nvSpPr>
        <p:spPr>
          <a:xfrm>
            <a:off x="9485410" y="1498303"/>
            <a:ext cx="2366742" cy="107721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ato Light" panose="020F0502020204030203"/>
              </a:rPr>
              <a:t>2024 U.C.</a:t>
            </a:r>
          </a:p>
          <a:p>
            <a:pPr algn="ctr"/>
            <a:r>
              <a:rPr lang="en-US" sz="1600" b="1" dirty="0">
                <a:latin typeface="Lato Light" panose="020F0502020204030203"/>
              </a:rPr>
              <a:t>1,265 Affordable</a:t>
            </a:r>
          </a:p>
          <a:p>
            <a:pPr algn="ctr"/>
            <a:r>
              <a:rPr lang="en-US" sz="1600" b="1" dirty="0">
                <a:latin typeface="Lato Light" panose="020F0502020204030203"/>
              </a:rPr>
              <a:t>1,834 Market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027702"/>
              </p:ext>
            </p:extLst>
          </p:nvPr>
        </p:nvGraphicFramePr>
        <p:xfrm>
          <a:off x="251634" y="979420"/>
          <a:ext cx="10288767" cy="5930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961FC76A-3E8D-4E84-B9DE-6C3F685D2FDC}"/>
              </a:ext>
            </a:extLst>
          </p:cNvPr>
          <p:cNvSpPr/>
          <p:nvPr/>
        </p:nvSpPr>
        <p:spPr>
          <a:xfrm>
            <a:off x="2736197" y="1492917"/>
            <a:ext cx="1669312" cy="116872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E942319-53AE-3371-5184-E8422774F4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424472"/>
              </p:ext>
            </p:extLst>
          </p:nvPr>
        </p:nvGraphicFramePr>
        <p:xfrm>
          <a:off x="414337" y="574767"/>
          <a:ext cx="8606847" cy="6097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FA7D1F0-E3D8-F6EC-3C95-CA1FCB836442}"/>
              </a:ext>
            </a:extLst>
          </p:cNvPr>
          <p:cNvSpPr/>
          <p:nvPr/>
        </p:nvSpPr>
        <p:spPr>
          <a:xfrm rot="5400000">
            <a:off x="405509" y="-539694"/>
            <a:ext cx="283330" cy="1362719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F7784-3DC1-C69E-E1EF-F456267AA574}"/>
              </a:ext>
            </a:extLst>
          </p:cNvPr>
          <p:cNvSpPr txBox="1"/>
          <p:nvPr/>
        </p:nvSpPr>
        <p:spPr>
          <a:xfrm>
            <a:off x="6184898" y="1983714"/>
            <a:ext cx="853465" cy="584775"/>
          </a:xfrm>
          <a:prstGeom prst="rect">
            <a:avLst/>
          </a:prstGeom>
          <a:noFill/>
          <a:ln>
            <a:solidFill>
              <a:srgbClr val="BB3B3B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Average Rent/SF</a:t>
            </a:r>
          </a:p>
        </p:txBody>
      </p:sp>
    </p:spTree>
    <p:extLst>
      <p:ext uri="{BB962C8B-B14F-4D97-AF65-F5344CB8AC3E}">
        <p14:creationId xmlns:p14="http://schemas.microsoft.com/office/powerpoint/2010/main" val="240930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15">
            <a:extLst>
              <a:ext uri="{FF2B5EF4-FFF2-40B4-BE49-F238E27FC236}">
                <a16:creationId xmlns:a16="http://schemas.microsoft.com/office/drawing/2014/main" id="{EDC6D11A-D7D0-FEE8-94CB-B5FF21554B90}"/>
              </a:ext>
            </a:extLst>
          </p:cNvPr>
          <p:cNvSpPr/>
          <p:nvPr/>
        </p:nvSpPr>
        <p:spPr>
          <a:xfrm>
            <a:off x="4008703" y="5637900"/>
            <a:ext cx="5681948" cy="6253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Increased From $500 - $750/unit to $1,200 - $2,000/unit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kumimoji="0" lang="en-US" sz="1600" b="1" i="0" u="none" strike="noStrike" kern="0" cap="none" spc="48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Seeing Some </a:t>
            </a:r>
            <a:r>
              <a:rPr kumimoji="0" lang="en-US" sz="1600" b="1" i="0" u="none" strike="noStrike" kern="0" cap="none" spc="48" normalizeH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Decreases with 2024 Renewals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B217BD50-16BF-56A9-F0C3-81CAD7E18B94}"/>
              </a:ext>
            </a:extLst>
          </p:cNvPr>
          <p:cNvSpPr/>
          <p:nvPr/>
        </p:nvSpPr>
        <p:spPr>
          <a:xfrm>
            <a:off x="3848858" y="5256417"/>
            <a:ext cx="6666741" cy="306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229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INSURANCE COSTS ARE STILL HIGH</a:t>
            </a:r>
          </a:p>
        </p:txBody>
      </p:sp>
      <p:sp>
        <p:nvSpPr>
          <p:cNvPr id="19" name="Object 18"/>
          <p:cNvSpPr/>
          <p:nvPr/>
        </p:nvSpPr>
        <p:spPr>
          <a:xfrm>
            <a:off x="4008703" y="4587284"/>
            <a:ext cx="6666741" cy="321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Foreclosures are up and are likely to increase over the next year</a:t>
            </a:r>
          </a:p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endParaRPr lang="en-US" sz="1600" b="1" kern="0" spc="48" dirty="0">
              <a:solidFill>
                <a:srgbClr val="181818">
                  <a:alpha val="80000"/>
                </a:srgbClr>
              </a:solidFill>
              <a:latin typeface="Lato Light" panose="020F0502020204030203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3848858" y="4187797"/>
            <a:ext cx="3750960" cy="3219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FORECLOSURES</a:t>
            </a:r>
          </a:p>
        </p:txBody>
      </p:sp>
      <p:sp>
        <p:nvSpPr>
          <p:cNvPr id="14" name="Object 13"/>
          <p:cNvSpPr/>
          <p:nvPr/>
        </p:nvSpPr>
        <p:spPr>
          <a:xfrm>
            <a:off x="3643245" y="4228768"/>
            <a:ext cx="119985" cy="119985"/>
          </a:xfrm>
          <a:prstGeom prst="ellipse">
            <a:avLst/>
          </a:prstGeom>
          <a:solidFill>
            <a:srgbClr val="004F9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4F6ABDB8-8997-2454-1BAA-827F15FDCD36}"/>
              </a:ext>
            </a:extLst>
          </p:cNvPr>
          <p:cNvSpPr/>
          <p:nvPr/>
        </p:nvSpPr>
        <p:spPr>
          <a:xfrm>
            <a:off x="3643244" y="5349886"/>
            <a:ext cx="119985" cy="119985"/>
          </a:xfrm>
          <a:prstGeom prst="ellipse">
            <a:avLst/>
          </a:prstGeom>
          <a:solidFill>
            <a:srgbClr val="004F9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2" cy="167617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79066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83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Other Trends in </a:t>
            </a: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the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1" y="434451"/>
            <a:ext cx="11617595" cy="1428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F98"/>
                </a:solidFill>
                <a:effectLst/>
                <a:uLnTx/>
                <a:uFillTx/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Baton Rouge and Overall Market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80000000000000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66608" y="2696399"/>
            <a:ext cx="2288090" cy="3044438"/>
          </a:xfrm>
          <a:prstGeom prst="rect">
            <a:avLst/>
          </a:prstGeom>
          <a:solidFill>
            <a:srgbClr val="000000">
              <a:alpha val="0"/>
            </a:srgbClr>
          </a:solidFill>
          <a:ln w="25400">
            <a:solidFill>
              <a:srgbClr val="FFFFFF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-106" b="-106"/>
          <a:stretch/>
        </p:blipFill>
        <p:spPr>
          <a:xfrm>
            <a:off x="485654" y="1847274"/>
            <a:ext cx="2249999" cy="387451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66608" y="1847274"/>
            <a:ext cx="2288090" cy="3893563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008703" y="2086442"/>
            <a:ext cx="6840271" cy="5608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lnSpc>
                <a:spcPts val="1994"/>
              </a:lnSpc>
              <a:spcAft>
                <a:spcPts val="600"/>
              </a:spcAft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Cap Rates have been increasing 50 to 75 basis points as Interest Rates increase</a:t>
            </a:r>
            <a:endParaRPr kumimoji="0" lang="en-US" sz="1600" b="1" i="0" u="none" strike="noStrike" kern="0" cap="none" spc="48" normalizeH="0" baseline="0" noProof="0" dirty="0">
              <a:ln>
                <a:noFill/>
              </a:ln>
              <a:solidFill>
                <a:srgbClr val="181818">
                  <a:alpha val="80000"/>
                </a:srgbClr>
              </a:solidFill>
              <a:effectLst/>
              <a:uLnTx/>
              <a:uFillTx/>
              <a:latin typeface="Lato Light" panose="020F0502020204030203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3643246" y="2965994"/>
            <a:ext cx="119985" cy="119985"/>
          </a:xfrm>
          <a:prstGeom prst="ellipse">
            <a:avLst/>
          </a:prstGeom>
          <a:solidFill>
            <a:srgbClr val="004F9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3848858" y="2889752"/>
            <a:ext cx="6954571" cy="306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229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SINGLE FAMILY RESIDENTIAL RENTALS</a:t>
            </a:r>
          </a:p>
        </p:txBody>
      </p:sp>
      <p:sp>
        <p:nvSpPr>
          <p:cNvPr id="16" name="Object 15"/>
          <p:cNvSpPr/>
          <p:nvPr/>
        </p:nvSpPr>
        <p:spPr>
          <a:xfrm>
            <a:off x="4008703" y="3247057"/>
            <a:ext cx="6954571" cy="6334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R="0" lvl="0" algn="l" defTabSz="914400" rtl="0" eaLnBrk="1" fontAlgn="auto" latinLnBrk="0" hangingPunct="1">
              <a:lnSpc>
                <a:spcPts val="1994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b="1" kern="0" spc="48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S</a:t>
            </a:r>
            <a:r>
              <a:rPr kumimoji="0" lang="en-US" sz="1600" b="1" i="0" u="none" strike="noStrike" kern="0" cap="none" spc="48" normalizeH="0" baseline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ingle-family houses </a:t>
            </a:r>
            <a:r>
              <a:rPr kumimoji="0" lang="en-US" sz="1600" b="1" i="0" u="none" strike="noStrike" kern="0" cap="none" spc="48" normalizeH="0" noProof="0" dirty="0">
                <a:ln>
                  <a:noFill/>
                </a:ln>
                <a:solidFill>
                  <a:srgbClr val="181818">
                    <a:alpha val="80000"/>
                  </a:srgbClr>
                </a:solidFill>
                <a:effectLst/>
                <a:uLnTx/>
                <a:uFillTx/>
                <a:latin typeface="Lato Light" panose="020F0502020204030203"/>
                <a:ea typeface="Roboto" pitchFamily="34" charset="-122"/>
                <a:cs typeface="Roboto" pitchFamily="34" charset="-120"/>
              </a:rPr>
              <a:t>for rent instead of for sale</a:t>
            </a:r>
          </a:p>
          <a:p>
            <a:pPr marR="0" lvl="0" algn="l" defTabSz="914400" rtl="0" eaLnBrk="1" fontAlgn="auto" latinLnBrk="0" hangingPunct="1">
              <a:lnSpc>
                <a:spcPts val="1994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b="1" kern="0" spc="48" baseline="0" dirty="0">
                <a:solidFill>
                  <a:srgbClr val="181818">
                    <a:alpha val="80000"/>
                  </a:srgbClr>
                </a:solidFill>
                <a:latin typeface="Lato Light" panose="020F0502020204030203"/>
                <a:ea typeface="Roboto" pitchFamily="34" charset="-122"/>
                <a:cs typeface="Roboto" pitchFamily="34" charset="-120"/>
              </a:rPr>
              <a:t>Blackrock – Vanguard – Kairos Living</a:t>
            </a:r>
            <a:endParaRPr kumimoji="0" lang="en-US" sz="1600" b="1" i="0" u="none" strike="noStrike" kern="0" cap="none" spc="48" normalizeH="0" baseline="0" noProof="0" dirty="0">
              <a:ln>
                <a:noFill/>
              </a:ln>
              <a:solidFill>
                <a:srgbClr val="181818">
                  <a:alpha val="80000"/>
                </a:srgbClr>
              </a:solidFill>
              <a:effectLst/>
              <a:uLnTx/>
              <a:uFillTx/>
              <a:latin typeface="Lato Light" panose="020F0502020204030203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3643248" y="1820247"/>
            <a:ext cx="119985" cy="119985"/>
          </a:xfrm>
          <a:prstGeom prst="ellipse">
            <a:avLst/>
          </a:prstGeom>
          <a:solidFill>
            <a:srgbClr val="004F9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3848858" y="1748922"/>
            <a:ext cx="5086594" cy="3082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29"/>
              </a:lnSpc>
              <a:spcAft>
                <a:spcPts val="600"/>
              </a:spcAft>
            </a:pPr>
            <a:r>
              <a:rPr lang="en-US" sz="20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CAP RATES &amp; INTEREST RATES</a:t>
            </a:r>
          </a:p>
        </p:txBody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6044" y="5174204"/>
            <a:ext cx="1089005" cy="1089007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2365646" y="5478561"/>
            <a:ext cx="655782" cy="480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2023 ---</a:t>
            </a:r>
            <a:endParaRPr lang="en-US" sz="2000" dirty="0">
              <a:solidFill>
                <a:srgbClr val="FFFFFF"/>
              </a:solidFill>
              <a:latin typeface="Lato Light" panose="020F0502020204030203"/>
              <a:ea typeface="Playfair Display" pitchFamily="34" charset="-122"/>
              <a:cs typeface="Playfair Display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ts val="1434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Playfair Display" pitchFamily="34" charset="-122"/>
                <a:cs typeface="Playfair Display" pitchFamily="34" charset="-120"/>
              </a:rPr>
              <a:t>2024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</a:endParaRPr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E25201D9-7110-4EEB-A975-53F1F1F0B5C9}"/>
              </a:ext>
            </a:extLst>
          </p:cNvPr>
          <p:cNvSpPr/>
          <p:nvPr/>
        </p:nvSpPr>
        <p:spPr>
          <a:xfrm>
            <a:off x="2333991" y="5721792"/>
            <a:ext cx="803323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0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  <p:bldP spid="19" grpId="0"/>
      <p:bldP spid="9" grpId="0"/>
      <p:bldP spid="14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52" y="0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497270" y="321452"/>
            <a:ext cx="10210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HISTORICAL VACANCY RATES</a:t>
            </a:r>
          </a:p>
          <a:p>
            <a:r>
              <a:rPr lang="en-US" sz="20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 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383839F-B5CD-4281-8DAF-D76805713A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655590"/>
              </p:ext>
            </p:extLst>
          </p:nvPr>
        </p:nvGraphicFramePr>
        <p:xfrm>
          <a:off x="828108" y="919105"/>
          <a:ext cx="9879771" cy="5499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5EFB4FB-3074-8338-3187-8D27E134B2D9}"/>
              </a:ext>
            </a:extLst>
          </p:cNvPr>
          <p:cNvSpPr/>
          <p:nvPr/>
        </p:nvSpPr>
        <p:spPr>
          <a:xfrm>
            <a:off x="9536048" y="1843428"/>
            <a:ext cx="2003104" cy="83127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5.57% Vacancy Rate in 2024</a:t>
            </a:r>
          </a:p>
        </p:txBody>
      </p:sp>
    </p:spTree>
    <p:extLst>
      <p:ext uri="{BB962C8B-B14F-4D97-AF65-F5344CB8AC3E}">
        <p14:creationId xmlns:p14="http://schemas.microsoft.com/office/powerpoint/2010/main" val="3000834301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1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5BF011-6126-442F-BB9C-02CE565A56B2}"/>
              </a:ext>
            </a:extLst>
          </p:cNvPr>
          <p:cNvSpPr/>
          <p:nvPr/>
        </p:nvSpPr>
        <p:spPr>
          <a:xfrm>
            <a:off x="329123" y="5014837"/>
            <a:ext cx="5766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1092303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12300E49-E74D-F5ED-0740-4AD71AEB9A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r="33602"/>
          <a:stretch/>
        </p:blipFill>
        <p:spPr>
          <a:xfrm>
            <a:off x="0" y="0"/>
            <a:ext cx="1922825" cy="6858000"/>
          </a:xfrm>
          <a:prstGeom prst="rect">
            <a:avLst/>
          </a:prstGeom>
        </p:spPr>
      </p:pic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3303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2389434" y="403855"/>
            <a:ext cx="9704144" cy="5932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40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Market Summary - 2023</a:t>
            </a:r>
            <a:endParaRPr lang="en-US" sz="4000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3017969" y="3432904"/>
            <a:ext cx="923205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RENTS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2389434" y="4031668"/>
            <a:ext cx="2075575" cy="143621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2.5% to an </a:t>
            </a:r>
          </a:p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of $1.22/sf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15% from </a:t>
            </a:r>
          </a:p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2021 to 2024</a:t>
            </a:r>
            <a:endParaRPr lang="en-US" sz="1400" dirty="0"/>
          </a:p>
        </p:txBody>
      </p:sp>
      <p:sp>
        <p:nvSpPr>
          <p:cNvPr id="10" name="Object 9"/>
          <p:cNvSpPr/>
          <p:nvPr/>
        </p:nvSpPr>
        <p:spPr>
          <a:xfrm>
            <a:off x="5187082" y="3432904"/>
            <a:ext cx="1323534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VACANCY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726301" y="4031667"/>
            <a:ext cx="2243566" cy="20084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5.57% Matched Sample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Slightly from Last 2 Years</a:t>
            </a:r>
          </a:p>
          <a:p>
            <a:pPr algn="ctr">
              <a:lnSpc>
                <a:spcPts val="2190"/>
              </a:lnSpc>
              <a:buNone/>
            </a:pPr>
            <a:endParaRPr lang="en-US" sz="1400" b="1" kern="0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algn="ctr">
              <a:lnSpc>
                <a:spcPts val="2190"/>
              </a:lnSpc>
              <a:buNone/>
            </a:pP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Affordable Properties</a:t>
            </a:r>
          </a:p>
          <a:p>
            <a:pPr algn="ctr">
              <a:lnSpc>
                <a:spcPts val="2190"/>
              </a:lnSpc>
              <a:buNone/>
            </a:pP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at 15% </a:t>
            </a:r>
          </a:p>
          <a:p>
            <a:pPr algn="ctr">
              <a:lnSpc>
                <a:spcPts val="2190"/>
              </a:lnSpc>
              <a:buNone/>
            </a:pP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from 9% last year</a:t>
            </a:r>
            <a:endParaRPr lang="en-US" sz="1400" dirty="0"/>
          </a:p>
        </p:txBody>
      </p:sp>
      <p:sp>
        <p:nvSpPr>
          <p:cNvPr id="13" name="Object 12"/>
          <p:cNvSpPr/>
          <p:nvPr/>
        </p:nvSpPr>
        <p:spPr>
          <a:xfrm>
            <a:off x="7326845" y="3421822"/>
            <a:ext cx="1973712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231159" y="4031668"/>
            <a:ext cx="2165083" cy="16887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1,281 Units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Completed in 2023;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Most Since 2019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3,099 Units Under Construction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9715251" y="3432904"/>
            <a:ext cx="1973712" cy="257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026"/>
              </a:lnSpc>
              <a:buNone/>
            </a:pPr>
            <a:r>
              <a:rPr lang="en-US" sz="15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SALES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9715251" y="4031668"/>
            <a:ext cx="1973711" cy="16887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190"/>
              </a:lnSpc>
              <a:buNone/>
            </a:pP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$188.6 Million in Sales in 2023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but</a:t>
            </a:r>
            <a:b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b="1" kern="0" spc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Only $32.6 </a:t>
            </a:r>
            <a:r>
              <a:rPr lang="en-US" sz="1400" b="1" kern="0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Million in Non-Student Properties</a:t>
            </a:r>
            <a:endParaRPr lang="en-US" dirty="0"/>
          </a:p>
        </p:txBody>
      </p:sp>
      <p:pic>
        <p:nvPicPr>
          <p:cNvPr id="23" name="Picture 22" descr="A green and black crane&#10;&#10;Description automatically generated">
            <a:extLst>
              <a:ext uri="{FF2B5EF4-FFF2-40B4-BE49-F238E27FC236}">
                <a16:creationId xmlns:a16="http://schemas.microsoft.com/office/drawing/2014/main" id="{00E2B0C7-A5F5-400C-875D-F9496E3B0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17" y="1711732"/>
            <a:ext cx="1366765" cy="1366765"/>
          </a:xfrm>
          <a:prstGeom prst="rect">
            <a:avLst/>
          </a:prstGeom>
        </p:spPr>
      </p:pic>
      <p:pic>
        <p:nvPicPr>
          <p:cNvPr id="25" name="Picture 24" descr="A green outline of hands shaking&#10;&#10;Description automatically generated">
            <a:extLst>
              <a:ext uri="{FF2B5EF4-FFF2-40B4-BE49-F238E27FC236}">
                <a16:creationId xmlns:a16="http://schemas.microsoft.com/office/drawing/2014/main" id="{CFB1840C-E1FA-075B-B5B0-12FCB9723A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820" y="1698828"/>
            <a:ext cx="1392572" cy="1392572"/>
          </a:xfrm>
          <a:prstGeom prst="rect">
            <a:avLst/>
          </a:prstGeom>
        </p:spPr>
      </p:pic>
      <p:pic>
        <p:nvPicPr>
          <p:cNvPr id="27" name="Picture 26" descr="A green and black logo&#10;&#10;Description automatically generated">
            <a:extLst>
              <a:ext uri="{FF2B5EF4-FFF2-40B4-BE49-F238E27FC236}">
                <a16:creationId xmlns:a16="http://schemas.microsoft.com/office/drawing/2014/main" id="{35F7BC79-DB67-4F50-004C-F53A86210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405" y="1919446"/>
            <a:ext cx="1194331" cy="1114482"/>
          </a:xfrm>
          <a:prstGeom prst="rect">
            <a:avLst/>
          </a:prstGeom>
        </p:spPr>
      </p:pic>
      <p:pic>
        <p:nvPicPr>
          <p:cNvPr id="29" name="Picture 28" descr="A green and black key&#10;&#10;Description automatically generated">
            <a:extLst>
              <a:ext uri="{FF2B5EF4-FFF2-40B4-BE49-F238E27FC236}">
                <a16:creationId xmlns:a16="http://schemas.microsoft.com/office/drawing/2014/main" id="{1B09EF1C-FFE1-2B9E-17E5-AD343D636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032" y="1971572"/>
            <a:ext cx="987433" cy="98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51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ed cross in a circle&#10;&#10;Description automatically generated">
            <a:extLst>
              <a:ext uri="{FF2B5EF4-FFF2-40B4-BE49-F238E27FC236}">
                <a16:creationId xmlns:a16="http://schemas.microsoft.com/office/drawing/2014/main" id="{0C8E34DC-B9FA-B3B9-94E5-8B344AA0CB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34" y="4126144"/>
            <a:ext cx="1682080" cy="1682080"/>
          </a:xfrm>
          <a:prstGeom prst="rect">
            <a:avLst/>
          </a:prstGeom>
        </p:spPr>
      </p:pic>
      <p:pic>
        <p:nvPicPr>
          <p:cNvPr id="20" name="Picture 19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7F8B7DF6-495A-483F-2E94-F6981E179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75" y="3942848"/>
            <a:ext cx="1673352" cy="1865376"/>
          </a:xfrm>
          <a:prstGeom prst="rect">
            <a:avLst/>
          </a:prstGeom>
        </p:spPr>
      </p:pic>
      <p:pic>
        <p:nvPicPr>
          <p:cNvPr id="19" name="Picture 18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C3AC5EAD-5828-02E9-1E9C-AFC7694875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39" y="5298682"/>
            <a:ext cx="869337" cy="969097"/>
          </a:xfrm>
          <a:prstGeom prst="rect">
            <a:avLst/>
          </a:prstGeom>
        </p:spPr>
      </p:pic>
      <p:pic>
        <p:nvPicPr>
          <p:cNvPr id="17" name="Picture 16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4660E4CA-3D24-9B99-13C0-F7F4FDA0E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39" y="4159851"/>
            <a:ext cx="869337" cy="969097"/>
          </a:xfrm>
          <a:prstGeom prst="rect">
            <a:avLst/>
          </a:prstGeom>
        </p:spPr>
      </p:pic>
      <p:pic>
        <p:nvPicPr>
          <p:cNvPr id="4" name="Picture 3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87E86176-C871-991F-A469-2144C59DD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40" y="3964120"/>
            <a:ext cx="1673352" cy="1865376"/>
          </a:xfrm>
          <a:prstGeom prst="rect">
            <a:avLst/>
          </a:prstGeom>
        </p:spPr>
      </p:pic>
      <p:pic>
        <p:nvPicPr>
          <p:cNvPr id="18" name="Picture 17" descr="A building with balconies and blue sky&#10;&#10;Description automatically generated">
            <a:extLst>
              <a:ext uri="{FF2B5EF4-FFF2-40B4-BE49-F238E27FC236}">
                <a16:creationId xmlns:a16="http://schemas.microsoft.com/office/drawing/2014/main" id="{450BD695-C687-9ADF-DED4-1AB22200DB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3" r="20157"/>
          <a:stretch/>
        </p:blipFill>
        <p:spPr>
          <a:xfrm>
            <a:off x="0" y="0"/>
            <a:ext cx="1922861" cy="68580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2389469" y="403856"/>
            <a:ext cx="9704257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Projections Last Year	</a:t>
            </a:r>
            <a:endParaRPr lang="en-US" dirty="0">
              <a:latin typeface="Montserrat" panose="00000800000000000000"/>
            </a:endParaRPr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rcRect l="16667" r="14840" b="-2740"/>
          <a:stretch/>
        </p:blipFill>
        <p:spPr>
          <a:xfrm>
            <a:off x="2662143" y="2068566"/>
            <a:ext cx="1428393" cy="142839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766126" y="3603046"/>
            <a:ext cx="1177981" cy="3401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RENTS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2213929" y="4182612"/>
            <a:ext cx="2324820" cy="1428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Continue to INCREASE in 2023 - 2024 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 Historical 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1% to 3% Level</a:t>
            </a:r>
            <a:endParaRPr lang="en-US" sz="1600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8"/>
          <a:srcRect t="12500" r="-2740" b="10445"/>
          <a:stretch/>
        </p:blipFill>
        <p:spPr>
          <a:xfrm>
            <a:off x="5112013" y="2068566"/>
            <a:ext cx="1428393" cy="142839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995104" y="3644237"/>
            <a:ext cx="1656038" cy="257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VACANCY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828331" y="4182612"/>
            <a:ext cx="1974907" cy="19872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Remain at Current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Overall 5% to 7% Vacancy Levels</a:t>
            </a:r>
          </a:p>
          <a:p>
            <a:pPr algn="ctr">
              <a:spcAft>
                <a:spcPts val="600"/>
              </a:spcAft>
              <a:buNone/>
            </a:pPr>
            <a:endParaRPr lang="en-US" sz="800" kern="0" spc="57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</a:endParaRP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</a:rPr>
              <a:t>Watch Affordable Properties</a:t>
            </a:r>
            <a:endParaRPr lang="en-US" sz="1600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9"/>
          <a:srcRect t="8790" r="-2740" b="6532"/>
          <a:stretch/>
        </p:blipFill>
        <p:spPr>
          <a:xfrm>
            <a:off x="7561884" y="2068566"/>
            <a:ext cx="1428393" cy="1428393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247934" y="4159851"/>
            <a:ext cx="2198881" cy="2226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 Interest Rates Increasing,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 of New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Units Will Likely    Slow Down</a:t>
            </a:r>
            <a:endParaRPr lang="en-US" sz="1600" dirty="0"/>
          </a:p>
        </p:txBody>
      </p:sp>
      <p:sp>
        <p:nvSpPr>
          <p:cNvPr id="12" name="Object 11"/>
          <p:cNvSpPr/>
          <p:nvPr/>
        </p:nvSpPr>
        <p:spPr>
          <a:xfrm>
            <a:off x="7322566" y="3603046"/>
            <a:ext cx="2192707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6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CONSTRUCTION</a:t>
            </a:r>
            <a:endParaRPr lang="en-US" sz="1600" dirty="0">
              <a:latin typeface="Montserrat" panose="00000800000000000000"/>
            </a:endParaRPr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0"/>
          <a:srcRect l="16667" r="14840" b="-2740"/>
          <a:stretch/>
        </p:blipFill>
        <p:spPr>
          <a:xfrm>
            <a:off x="10011755" y="2068566"/>
            <a:ext cx="1428393" cy="1428393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10042544" y="3603046"/>
            <a:ext cx="1214266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SALES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9691176" y="4182612"/>
            <a:ext cx="2069550" cy="16567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Significant Slowdown of Sales Due to Increasing Interest Rates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449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4" descr="preencoded.png">
            <a:extLst>
              <a:ext uri="{FF2B5EF4-FFF2-40B4-BE49-F238E27FC236}">
                <a16:creationId xmlns:a16="http://schemas.microsoft.com/office/drawing/2014/main" id="{6F376F46-3888-9871-5534-E78F9F9737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56" r="31156"/>
          <a:stretch/>
        </p:blipFill>
        <p:spPr>
          <a:xfrm>
            <a:off x="0" y="0"/>
            <a:ext cx="1922825" cy="6865808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2389469" y="403856"/>
            <a:ext cx="9704257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Playfair Display" pitchFamily="34" charset="-122"/>
                <a:cs typeface="Playfair Display" pitchFamily="34" charset="-120"/>
              </a:rPr>
              <a:t>Multifamily Projections 2024-2025	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1922861" cy="6865808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2766126" y="3603046"/>
            <a:ext cx="1177981" cy="3401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</a:rPr>
              <a:t>RENTS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2213929" y="4182612"/>
            <a:ext cx="2324820" cy="14283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Remain Flat to Increasing Slightly in   2024 - 2025 </a:t>
            </a:r>
          </a:p>
        </p:txBody>
      </p:sp>
      <p:sp>
        <p:nvSpPr>
          <p:cNvPr id="9" name="Object 8"/>
          <p:cNvSpPr/>
          <p:nvPr/>
        </p:nvSpPr>
        <p:spPr>
          <a:xfrm>
            <a:off x="4984289" y="3603046"/>
            <a:ext cx="1656038" cy="257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VACANCY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829817" y="4182612"/>
            <a:ext cx="1974907" cy="19872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Remain at Current</a:t>
            </a:r>
            <a:b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5% to 7%     Vacancy Levels</a:t>
            </a:r>
          </a:p>
          <a:p>
            <a:pPr algn="ctr">
              <a:spcAft>
                <a:spcPts val="600"/>
              </a:spcAft>
              <a:buNone/>
            </a:pPr>
            <a:endParaRPr lang="en-US" sz="800" kern="0" spc="57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</a:endParaRP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</a:rPr>
              <a:t>Except Affordable Properties</a:t>
            </a:r>
            <a:endParaRPr lang="en-US" sz="1600" dirty="0"/>
          </a:p>
        </p:txBody>
      </p:sp>
      <p:sp>
        <p:nvSpPr>
          <p:cNvPr id="12" name="Object 11"/>
          <p:cNvSpPr/>
          <p:nvPr/>
        </p:nvSpPr>
        <p:spPr>
          <a:xfrm>
            <a:off x="7322566" y="3603046"/>
            <a:ext cx="2192707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600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CONSTRUCTION</a:t>
            </a:r>
            <a:endParaRPr lang="en-US" sz="1600" dirty="0">
              <a:latin typeface="Montserrat" panose="0000080000000000000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7322566" y="4182612"/>
            <a:ext cx="2198881" cy="2226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Increase in Construction Over Next 2 Years, but Announcements of New Properties Slowing Down</a:t>
            </a:r>
            <a:endParaRPr lang="en-US" sz="1600" dirty="0"/>
          </a:p>
        </p:txBody>
      </p:sp>
      <p:sp>
        <p:nvSpPr>
          <p:cNvPr id="15" name="Object 14"/>
          <p:cNvSpPr/>
          <p:nvPr/>
        </p:nvSpPr>
        <p:spPr>
          <a:xfrm>
            <a:off x="10042544" y="3603046"/>
            <a:ext cx="1214266" cy="340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kern="0" spc="211" dirty="0">
                <a:solidFill>
                  <a:srgbClr val="181818">
                    <a:alpha val="80000"/>
                  </a:srgbClr>
                </a:solidFill>
                <a:latin typeface="Montserrat" panose="00000800000000000000"/>
                <a:ea typeface="Roboto" pitchFamily="34" charset="-122"/>
                <a:cs typeface="Roboto" pitchFamily="34" charset="-120"/>
              </a:rPr>
              <a:t>SALES</a:t>
            </a:r>
            <a:endParaRPr lang="en-US" dirty="0">
              <a:latin typeface="Montserrat" panose="0000080000000000000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9691176" y="4182612"/>
            <a:ext cx="1910798" cy="19872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Increase in Sales from 2023, but Not to Levels Seen in 2021 – 2022 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18181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Should Pick Up in Q2-Q4 2024</a:t>
            </a:r>
          </a:p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endParaRPr lang="en-US" sz="1600" kern="0" spc="57" dirty="0">
              <a:solidFill>
                <a:srgbClr val="181818">
                  <a:alpha val="80000"/>
                </a:srgbClr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pic>
        <p:nvPicPr>
          <p:cNvPr id="26" name="Picture 25" descr="A key with a black background&#10;&#10;Description automatically generated">
            <a:extLst>
              <a:ext uri="{FF2B5EF4-FFF2-40B4-BE49-F238E27FC236}">
                <a16:creationId xmlns:a16="http://schemas.microsoft.com/office/drawing/2014/main" id="{68B1932D-D7B1-4AE9-B9F7-CC2CAC9A9F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18" y="2187782"/>
            <a:ext cx="1025981" cy="1025981"/>
          </a:xfrm>
          <a:prstGeom prst="rect">
            <a:avLst/>
          </a:prstGeom>
        </p:spPr>
      </p:pic>
      <p:pic>
        <p:nvPicPr>
          <p:cNvPr id="28" name="Picture 27" descr="A red outline of a crane&#10;&#10;Description automatically generated">
            <a:extLst>
              <a:ext uri="{FF2B5EF4-FFF2-40B4-BE49-F238E27FC236}">
                <a16:creationId xmlns:a16="http://schemas.microsoft.com/office/drawing/2014/main" id="{AB980603-E8C1-3530-CCE4-ED14849E0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924" y="1937236"/>
            <a:ext cx="1396227" cy="1396227"/>
          </a:xfrm>
          <a:prstGeom prst="rect">
            <a:avLst/>
          </a:prstGeom>
        </p:spPr>
      </p:pic>
      <p:pic>
        <p:nvPicPr>
          <p:cNvPr id="30" name="Picture 29" descr="A handshake with a black background&#10;&#10;Description automatically generated">
            <a:extLst>
              <a:ext uri="{FF2B5EF4-FFF2-40B4-BE49-F238E27FC236}">
                <a16:creationId xmlns:a16="http://schemas.microsoft.com/office/drawing/2014/main" id="{FFD54EDC-40CE-E746-8CF7-C16A1C4248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44" y="2017313"/>
            <a:ext cx="1316150" cy="1316150"/>
          </a:xfrm>
          <a:prstGeom prst="rect">
            <a:avLst/>
          </a:prstGeom>
        </p:spPr>
      </p:pic>
      <p:pic>
        <p:nvPicPr>
          <p:cNvPr id="32" name="Picture 31" descr="A house with a dollar sign&#10;&#10;Description automatically generated">
            <a:extLst>
              <a:ext uri="{FF2B5EF4-FFF2-40B4-BE49-F238E27FC236}">
                <a16:creationId xmlns:a16="http://schemas.microsoft.com/office/drawing/2014/main" id="{DD604D66-72D3-2C42-0A3B-F750588806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126" y="2125775"/>
            <a:ext cx="1177981" cy="10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2200940" y="2177987"/>
            <a:ext cx="3702994" cy="364661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D. Wesley Moore, II, MAI,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Cook, Moore, Davenport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Abby McMasters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rtl val="0"/>
              </a:rPr>
              <a:t>Cook, Moore, Davenport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rtl val="0"/>
              </a:rPr>
              <a:t>Deane Bryson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lang="en-US" alt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rtl val="0"/>
              </a:rPr>
              <a:t>Bearing Point Properties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606437" y="2149669"/>
            <a:ext cx="4152900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Laura T. White, CPM  </a:t>
            </a:r>
          </a:p>
          <a:p>
            <a:pPr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NAI Latter &amp; Blum Property Management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Chris Gremillion, CCIM </a:t>
            </a:r>
          </a:p>
          <a:p>
            <a:pPr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Multifamily Division of NAI Latter &amp; Blum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Chad Rigby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Times New Roman" panose="02020603050405020304" pitchFamily="18" charset="0"/>
              </a:rPr>
              <a:t>Stirling Investment Advisors</a:t>
            </a: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MULTIFAMILY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131993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1885" y="4318144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3661" y="944325"/>
            <a:ext cx="2484675" cy="2484675"/>
          </a:xfrm>
          <a:prstGeom prst="rect">
            <a:avLst/>
          </a:prstGeom>
        </p:spPr>
      </p:pic>
      <p:sp>
        <p:nvSpPr>
          <p:cNvPr id="11" name="Shape 31">
            <a:extLst>
              <a:ext uri="{FF2B5EF4-FFF2-40B4-BE49-F238E27FC236}">
                <a16:creationId xmlns:a16="http://schemas.microsoft.com/office/drawing/2014/main" id="{E3537988-C049-429E-99DB-0889EEDC151D}"/>
              </a:ext>
            </a:extLst>
          </p:cNvPr>
          <p:cNvSpPr txBox="1">
            <a:spLocks/>
          </p:cNvSpPr>
          <p:nvPr/>
        </p:nvSpPr>
        <p:spPr>
          <a:xfrm>
            <a:off x="1348504" y="4590730"/>
            <a:ext cx="4114901" cy="2051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Contact Info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32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Craig Davenport, MAI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Cook, Moore, Davenport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  <a:hlinkClick r:id="rId4"/>
              </a:rPr>
              <a:t>www.CookMoore. com</a:t>
            </a:r>
            <a:endParaRPr lang="en-US" altLang="en-US" sz="18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cdavenport@cookmoore.com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31">
            <a:extLst>
              <a:ext uri="{FF2B5EF4-FFF2-40B4-BE49-F238E27FC236}">
                <a16:creationId xmlns:a16="http://schemas.microsoft.com/office/drawing/2014/main" id="{6F01114F-6A3F-FCD4-1FA0-6AC01A0ED01D}"/>
              </a:ext>
            </a:extLst>
          </p:cNvPr>
          <p:cNvSpPr txBox="1">
            <a:spLocks/>
          </p:cNvSpPr>
          <p:nvPr/>
        </p:nvSpPr>
        <p:spPr>
          <a:xfrm>
            <a:off x="6728597" y="4590730"/>
            <a:ext cx="4114901" cy="2051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Contact Info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32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Mark Segalla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ELIFIN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  <a:hlinkClick r:id="rId4"/>
              </a:rPr>
              <a:t>www.elifinrealty. com</a:t>
            </a:r>
            <a:endParaRPr lang="en-US" altLang="en-US" sz="18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msegalla@elifinrealty.com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1954" y="22906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17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SUBMARKET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14417"/>
              </p:ext>
            </p:extLst>
          </p:nvPr>
        </p:nvGraphicFramePr>
        <p:xfrm>
          <a:off x="1521151" y="1594472"/>
          <a:ext cx="8899984" cy="3994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5911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534197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887461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702415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</a:tblGrid>
              <a:tr h="765956">
                <a:tc>
                  <a:txBody>
                    <a:bodyPr/>
                    <a:lstStyle/>
                    <a:p>
                      <a:endParaRPr lang="en-US" b="0" dirty="0">
                        <a:latin typeface="+mn-lt"/>
                      </a:endParaRPr>
                    </a:p>
                    <a:p>
                      <a:r>
                        <a:rPr lang="en-US" b="0" dirty="0">
                          <a:latin typeface="+mn-lt"/>
                        </a:rPr>
                        <a:t>Submarket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Avg Rent/SF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Baton Rouge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-4.0%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+18.0%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Central Business District (CBD)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-9.4%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Ascension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+8.1%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+34.1%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36339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Livingston – Class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-1.4%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+27.5%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LSU By-the-Bed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+20.0%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+23.2%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438840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LSU By-the-Unit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+8.82%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076413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6836635" y="1356700"/>
            <a:ext cx="1880076" cy="439462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D36008-041F-3921-2455-F9CF0BD995ED}"/>
              </a:ext>
            </a:extLst>
          </p:cNvPr>
          <p:cNvSpPr/>
          <p:nvPr/>
        </p:nvSpPr>
        <p:spPr>
          <a:xfrm rot="5400000">
            <a:off x="11215835" y="-451707"/>
            <a:ext cx="283330" cy="1362719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4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324393" y="441701"/>
            <a:ext cx="7355379" cy="5474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2000" b="1" spc="600" dirty="0">
                <a:solidFill>
                  <a:srgbClr val="7030A0"/>
                </a:solidFill>
                <a:latin typeface="Montserrat" panose="00000800000000000000" pitchFamily="50" charset="0"/>
                <a:ea typeface="Montserrat" charset="0"/>
              </a:rPr>
              <a:t>LSU STUDENT APARTMENT MARKET</a:t>
            </a:r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1922861" cy="6865808"/>
          </a:xfrm>
          <a:prstGeom prst="rect">
            <a:avLst/>
          </a:prstGeom>
          <a:solidFill>
            <a:srgbClr val="7030A0">
              <a:alpha val="0"/>
            </a:srgbClr>
          </a:solidFill>
          <a:ln>
            <a:solidFill>
              <a:srgbClr val="7030A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324393" y="1433616"/>
            <a:ext cx="3863661" cy="19244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2019 ENROLLMENT</a:t>
            </a:r>
          </a:p>
          <a:p>
            <a:pPr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2021 ENROLLMENT</a:t>
            </a:r>
          </a:p>
          <a:p>
            <a:pPr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2022 ENROLLMENT</a:t>
            </a:r>
          </a:p>
          <a:p>
            <a:pPr>
              <a:spcAft>
                <a:spcPts val="600"/>
              </a:spcAft>
              <a:buNone/>
            </a:pPr>
            <a:endParaRPr lang="en-US" sz="2000" b="1" kern="0" spc="163" dirty="0">
              <a:solidFill>
                <a:srgbClr val="7030A0"/>
              </a:solidFill>
              <a:latin typeface="Montserrat" panose="00000800000000000000"/>
              <a:ea typeface="Montserrat" panose="00000800000000000000"/>
              <a:cs typeface="Roboto" pitchFamily="34" charset="-120"/>
            </a:endParaRPr>
          </a:p>
          <a:p>
            <a:pPr>
              <a:spcAft>
                <a:spcPts val="600"/>
              </a:spcAft>
              <a:buNone/>
            </a:pPr>
            <a:r>
              <a:rPr lang="en-US" sz="20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FALL 2023 ENROLLMENT</a:t>
            </a:r>
          </a:p>
          <a:p>
            <a:pPr algn="ctr">
              <a:spcAft>
                <a:spcPts val="600"/>
              </a:spcAft>
              <a:buNone/>
            </a:pPr>
            <a:endParaRPr lang="en-US" sz="20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8479176" y="1433615"/>
            <a:ext cx="1217274" cy="11356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</a:pPr>
            <a:r>
              <a:rPr lang="en-US" sz="20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26,686</a:t>
            </a:r>
          </a:p>
          <a:p>
            <a:pPr algn="ctr">
              <a:spcAft>
                <a:spcPts val="600"/>
              </a:spcAft>
            </a:pPr>
            <a:r>
              <a:rPr lang="en-US" sz="20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28,891</a:t>
            </a:r>
          </a:p>
          <a:p>
            <a:pPr algn="ctr">
              <a:spcAft>
                <a:spcPts val="600"/>
              </a:spcAft>
            </a:pPr>
            <a:r>
              <a:rPr lang="en-US" sz="20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29,592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42D9A6-32E1-40DA-B126-8E64785AE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2318" y="5645791"/>
            <a:ext cx="1136708" cy="1136708"/>
          </a:xfrm>
          <a:prstGeom prst="rect">
            <a:avLst/>
          </a:prstGeom>
        </p:spPr>
      </p:pic>
      <p:sp>
        <p:nvSpPr>
          <p:cNvPr id="21" name="Object 6">
            <a:extLst>
              <a:ext uri="{FF2B5EF4-FFF2-40B4-BE49-F238E27FC236}">
                <a16:creationId xmlns:a16="http://schemas.microsoft.com/office/drawing/2014/main" id="{8F17668D-8B57-4DD5-888B-E30D7264230D}"/>
              </a:ext>
            </a:extLst>
          </p:cNvPr>
          <p:cNvSpPr/>
          <p:nvPr/>
        </p:nvSpPr>
        <p:spPr>
          <a:xfrm>
            <a:off x="8317251" y="3009310"/>
            <a:ext cx="1844971" cy="3195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9"/>
              </a:lnSpc>
              <a:spcAft>
                <a:spcPts val="600"/>
              </a:spcAft>
            </a:pPr>
            <a:r>
              <a:rPr lang="en-US" sz="3600" b="1" kern="0" spc="57" dirty="0">
                <a:solidFill>
                  <a:srgbClr val="688948"/>
                </a:solidFill>
                <a:latin typeface="Montserrat" panose="00000500000000000000" pitchFamily="2" charset="0"/>
                <a:ea typeface="Roboto" pitchFamily="34" charset="-122"/>
              </a:rPr>
              <a:t>30,606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480B88-89FC-4F0A-8E57-F0358BDE3EE6}"/>
              </a:ext>
            </a:extLst>
          </p:cNvPr>
          <p:cNvSpPr txBox="1"/>
          <p:nvPr/>
        </p:nvSpPr>
        <p:spPr>
          <a:xfrm>
            <a:off x="4697788" y="4029538"/>
            <a:ext cx="60031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A 14.7% Increase from 2019 – 2023</a:t>
            </a:r>
          </a:p>
          <a:p>
            <a:endParaRPr lang="en-US" sz="2000" b="1" spc="300" dirty="0">
              <a:solidFill>
                <a:srgbClr val="006600"/>
              </a:solidFill>
              <a:latin typeface="Montserrat" panose="00000800000000000000" pitchFamily="50" charset="0"/>
            </a:endParaRPr>
          </a:p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All-Time High Enrollment</a:t>
            </a:r>
          </a:p>
          <a:p>
            <a:endParaRPr lang="en-US" sz="2000" b="1" spc="300" dirty="0">
              <a:solidFill>
                <a:srgbClr val="006600"/>
              </a:solidFill>
              <a:latin typeface="Montserrat" panose="00000800000000000000" pitchFamily="50" charset="0"/>
            </a:endParaRPr>
          </a:p>
          <a:p>
            <a:r>
              <a:rPr lang="en-US" sz="2000" b="1" spc="300" dirty="0">
                <a:solidFill>
                  <a:srgbClr val="006600"/>
                </a:solidFill>
                <a:latin typeface="Montserrat" panose="00000800000000000000" pitchFamily="50" charset="0"/>
              </a:rPr>
              <a:t>Limited On-Campus Housing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42631-E189-4A98-9403-AABA825ABF49}"/>
              </a:ext>
            </a:extLst>
          </p:cNvPr>
          <p:cNvSpPr/>
          <p:nvPr/>
        </p:nvSpPr>
        <p:spPr>
          <a:xfrm>
            <a:off x="4494999" y="3823316"/>
            <a:ext cx="6205962" cy="1920641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1AB8A17-BF9E-471F-A4A6-A9CC7D07E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70" y="-3904"/>
            <a:ext cx="3863661" cy="6869712"/>
          </a:xfrm>
          <a:prstGeom prst="rect">
            <a:avLst/>
          </a:prstGeom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74F73F71-3BDC-47D9-ACDF-6F906650506C}"/>
              </a:ext>
            </a:extLst>
          </p:cNvPr>
          <p:cNvSpPr/>
          <p:nvPr/>
        </p:nvSpPr>
        <p:spPr>
          <a:xfrm>
            <a:off x="8069047" y="3375056"/>
            <a:ext cx="2341377" cy="2380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600"/>
              </a:spcAft>
            </a:pPr>
            <a:r>
              <a:rPr lang="en-US" sz="1200" b="1" kern="0" spc="163" dirty="0">
                <a:solidFill>
                  <a:srgbClr val="7030A0"/>
                </a:solidFill>
                <a:latin typeface="Montserrat" panose="00000800000000000000"/>
                <a:ea typeface="Montserrat" panose="00000800000000000000"/>
                <a:cs typeface="Roboto" pitchFamily="34" charset="-120"/>
              </a:rPr>
              <a:t>On-Campus Enrollment</a:t>
            </a:r>
            <a:endParaRPr lang="en-US" sz="1200" dirty="0">
              <a:solidFill>
                <a:srgbClr val="7030A0"/>
              </a:solidFill>
              <a:latin typeface="Montserrat" panose="00000800000000000000"/>
              <a:ea typeface="Montserrat" panose="00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262842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1954" y="6948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17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SUBMARKET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150595"/>
              </p:ext>
            </p:extLst>
          </p:nvPr>
        </p:nvGraphicFramePr>
        <p:xfrm>
          <a:off x="2026525" y="1565972"/>
          <a:ext cx="8626844" cy="3868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3544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372969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355434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310784">
                  <a:extLst>
                    <a:ext uri="{9D8B030D-6E8A-4147-A177-3AD203B41FA5}">
                      <a16:colId xmlns:a16="http://schemas.microsoft.com/office/drawing/2014/main" val="3863084022"/>
                    </a:ext>
                  </a:extLst>
                </a:gridCol>
                <a:gridCol w="1364113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Submarket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Vacancy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Baton Rouge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 Business District (CBD)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8.46%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9.81%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Ascension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6215119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Livingston – 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5.44%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9314441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LSU By-the-Bed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6.74%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17.08%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136339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LSU By-the-Unit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5233168" y="1494519"/>
            <a:ext cx="1375873" cy="4033706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E6FCB-925D-4F70-9442-E56522E61BCD}"/>
              </a:ext>
            </a:extLst>
          </p:cNvPr>
          <p:cNvSpPr txBox="1"/>
          <p:nvPr/>
        </p:nvSpPr>
        <p:spPr>
          <a:xfrm>
            <a:off x="3001314" y="5669736"/>
            <a:ext cx="583957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8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Significant Amount of Boarded Up Units and Vacant Units in Some Areas</a:t>
            </a:r>
          </a:p>
        </p:txBody>
      </p:sp>
    </p:spTree>
    <p:extLst>
      <p:ext uri="{BB962C8B-B14F-4D97-AF65-F5344CB8AC3E}">
        <p14:creationId xmlns:p14="http://schemas.microsoft.com/office/powerpoint/2010/main" val="306787222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8089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884409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762545" y="371317"/>
            <a:ext cx="8398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CONSTRUCTION CLASS ANALYSIS</a:t>
            </a:r>
          </a:p>
          <a:p>
            <a:r>
              <a:rPr lang="en-US" sz="24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     </a:t>
            </a:r>
            <a:r>
              <a:rPr lang="en-US" sz="1600" b="1" spc="600" dirty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(Matched Sample)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315BC-8229-4B32-AB88-97804AB3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99976"/>
              </p:ext>
            </p:extLst>
          </p:nvPr>
        </p:nvGraphicFramePr>
        <p:xfrm>
          <a:off x="1206062" y="1564575"/>
          <a:ext cx="5835953" cy="2254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567">
                  <a:extLst>
                    <a:ext uri="{9D8B030D-6E8A-4147-A177-3AD203B41FA5}">
                      <a16:colId xmlns:a16="http://schemas.microsoft.com/office/drawing/2014/main" val="2648010927"/>
                    </a:ext>
                  </a:extLst>
                </a:gridCol>
                <a:gridCol w="1210263">
                  <a:extLst>
                    <a:ext uri="{9D8B030D-6E8A-4147-A177-3AD203B41FA5}">
                      <a16:colId xmlns:a16="http://schemas.microsoft.com/office/drawing/2014/main" val="2610984859"/>
                    </a:ext>
                  </a:extLst>
                </a:gridCol>
                <a:gridCol w="1580048">
                  <a:extLst>
                    <a:ext uri="{9D8B030D-6E8A-4147-A177-3AD203B41FA5}">
                      <a16:colId xmlns:a16="http://schemas.microsoft.com/office/drawing/2014/main" val="130324812"/>
                    </a:ext>
                  </a:extLst>
                </a:gridCol>
                <a:gridCol w="1619075">
                  <a:extLst>
                    <a:ext uri="{9D8B030D-6E8A-4147-A177-3AD203B41FA5}">
                      <a16:colId xmlns:a16="http://schemas.microsoft.com/office/drawing/2014/main" val="2659706660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endParaRPr lang="en-US" b="1" dirty="0">
                        <a:latin typeface="Lato Light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Avg Rent/SF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Rent Change Since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+6.3%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-0.9%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+1.8%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Class C/D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$1.01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+2.0%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+5.2%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3FE63C-65DF-4896-8FB9-E6F581B1A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283070"/>
              </p:ext>
            </p:extLst>
          </p:nvPr>
        </p:nvGraphicFramePr>
        <p:xfrm>
          <a:off x="7251918" y="1564575"/>
          <a:ext cx="3749879" cy="2254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626">
                  <a:extLst>
                    <a:ext uri="{9D8B030D-6E8A-4147-A177-3AD203B41FA5}">
                      <a16:colId xmlns:a16="http://schemas.microsoft.com/office/drawing/2014/main" val="3863084022"/>
                    </a:ext>
                  </a:extLst>
                </a:gridCol>
                <a:gridCol w="1166070">
                  <a:extLst>
                    <a:ext uri="{9D8B030D-6E8A-4147-A177-3AD203B41FA5}">
                      <a16:colId xmlns:a16="http://schemas.microsoft.com/office/drawing/2014/main" val="1925310583"/>
                    </a:ext>
                  </a:extLst>
                </a:gridCol>
                <a:gridCol w="1384183">
                  <a:extLst>
                    <a:ext uri="{9D8B030D-6E8A-4147-A177-3AD203B41FA5}">
                      <a16:colId xmlns:a16="http://schemas.microsoft.com/office/drawing/2014/main" val="3452276061"/>
                    </a:ext>
                  </a:extLst>
                </a:gridCol>
              </a:tblGrid>
              <a:tr h="57457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Vacancy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890642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6.15%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4.87%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931543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5.96%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4.46%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19367"/>
                  </a:ext>
                </a:extLst>
              </a:tr>
              <a:tr h="53814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4.89%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4.95%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5.34%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7336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BBA01ED-A359-4AFA-A531-D03D82EC4BBC}"/>
              </a:ext>
            </a:extLst>
          </p:cNvPr>
          <p:cNvSpPr txBox="1"/>
          <p:nvPr/>
        </p:nvSpPr>
        <p:spPr>
          <a:xfrm>
            <a:off x="2173009" y="4417168"/>
            <a:ext cx="7837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A Rent is $1,562/month</a:t>
            </a: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endParaRPr lang="en-US" sz="2400" dirty="0">
              <a:solidFill>
                <a:srgbClr val="0066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B Rent is $1,137/month</a:t>
            </a: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endParaRPr lang="en-US" sz="2400" dirty="0">
              <a:solidFill>
                <a:srgbClr val="0066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defTabSz="914172">
              <a:lnSpc>
                <a:spcPct val="90000"/>
              </a:lnSpc>
              <a:spcBef>
                <a:spcPct val="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Average Class C/D Rent is $887/month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BE2660-72B9-4DFA-8BCD-3AEC10FA17A5}"/>
              </a:ext>
            </a:extLst>
          </p:cNvPr>
          <p:cNvSpPr/>
          <p:nvPr/>
        </p:nvSpPr>
        <p:spPr>
          <a:xfrm>
            <a:off x="2640650" y="2732619"/>
            <a:ext cx="8623312" cy="1275507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11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cketo Graphics - Aqua Purple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00A09C"/>
      </a:accent1>
      <a:accent2>
        <a:srgbClr val="0098A5"/>
      </a:accent2>
      <a:accent3>
        <a:srgbClr val="1991AB"/>
      </a:accent3>
      <a:accent4>
        <a:srgbClr val="2B85AE"/>
      </a:accent4>
      <a:accent5>
        <a:srgbClr val="4175A9"/>
      </a:accent5>
      <a:accent6>
        <a:srgbClr val="5267A5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B6B26EE6A47244836B11E411195958" ma:contentTypeVersion="15" ma:contentTypeDescription="Create a new document." ma:contentTypeScope="" ma:versionID="98d53e3c8445c5047b961264093a5f20">
  <xsd:schema xmlns:xsd="http://www.w3.org/2001/XMLSchema" xmlns:xs="http://www.w3.org/2001/XMLSchema" xmlns:p="http://schemas.microsoft.com/office/2006/metadata/properties" xmlns:ns2="fa0ed114-c189-4082-af53-e2a44e7a99e4" xmlns:ns3="ca24a9a7-abae-47da-97c3-8c7b2a1d12c0" targetNamespace="http://schemas.microsoft.com/office/2006/metadata/properties" ma:root="true" ma:fieldsID="0459b5183d9aa29e3cee234284bfe64d" ns2:_="" ns3:_="">
    <xsd:import namespace="fa0ed114-c189-4082-af53-e2a44e7a99e4"/>
    <xsd:import namespace="ca24a9a7-abae-47da-97c3-8c7b2a1d12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ed114-c189-4082-af53-e2a44e7a99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63e9f89-821d-46ba-81ba-1838f4218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4a9a7-abae-47da-97c3-8c7b2a1d12c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41e3694-da69-4133-9bfc-909ceef5ba11}" ma:internalName="TaxCatchAll" ma:showField="CatchAllData" ma:web="ca24a9a7-abae-47da-97c3-8c7b2a1d12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EA68D5-EBF5-4720-8F78-F6C946E47D72}"/>
</file>

<file path=customXml/itemProps2.xml><?xml version="1.0" encoding="utf-8"?>
<ds:datastoreItem xmlns:ds="http://schemas.openxmlformats.org/officeDocument/2006/customXml" ds:itemID="{FFE91328-C413-4992-A7B6-A82A2538D08D}"/>
</file>

<file path=docProps/app.xml><?xml version="1.0" encoding="utf-8"?>
<Properties xmlns="http://schemas.openxmlformats.org/officeDocument/2006/extended-properties" xmlns:vt="http://schemas.openxmlformats.org/officeDocument/2006/docPropsVTypes">
  <TotalTime>7789</TotalTime>
  <Words>1864</Words>
  <Application>Microsoft Office PowerPoint</Application>
  <PresentationFormat>Widescreen</PresentationFormat>
  <Paragraphs>672</Paragraphs>
  <Slides>55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Calibri</vt:lpstr>
      <vt:lpstr>Calibri Light</vt:lpstr>
      <vt:lpstr>Corbel</vt:lpstr>
      <vt:lpstr>Lato Light</vt:lpstr>
      <vt:lpstr>Montserrat</vt:lpstr>
      <vt:lpstr>Roboto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BATON ROUGE INDUSTRIAL MARKET</dc:title>
  <dc:creator>Adeen</dc:creator>
  <cp:lastModifiedBy>Craig Davenport</cp:lastModifiedBy>
  <cp:revision>306</cp:revision>
  <cp:lastPrinted>2024-04-03T16:24:37Z</cp:lastPrinted>
  <dcterms:created xsi:type="dcterms:W3CDTF">2021-03-26T15:28:04Z</dcterms:created>
  <dcterms:modified xsi:type="dcterms:W3CDTF">2024-04-19T14:37:37Z</dcterms:modified>
</cp:coreProperties>
</file>