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19" r:id="rId2"/>
    <p:sldId id="420" r:id="rId3"/>
    <p:sldId id="436" r:id="rId4"/>
    <p:sldId id="426" r:id="rId5"/>
    <p:sldId id="427" r:id="rId6"/>
    <p:sldId id="449" r:id="rId7"/>
    <p:sldId id="425" r:id="rId8"/>
    <p:sldId id="452" r:id="rId9"/>
    <p:sldId id="453" r:id="rId10"/>
    <p:sldId id="451" r:id="rId11"/>
    <p:sldId id="430" r:id="rId12"/>
    <p:sldId id="448" r:id="rId13"/>
    <p:sldId id="423" r:id="rId14"/>
    <p:sldId id="422" r:id="rId15"/>
    <p:sldId id="284" r:id="rId16"/>
    <p:sldId id="266" r:id="rId17"/>
    <p:sldId id="265" r:id="rId18"/>
    <p:sldId id="267" r:id="rId19"/>
    <p:sldId id="424" r:id="rId20"/>
    <p:sldId id="264" r:id="rId21"/>
    <p:sldId id="432" r:id="rId22"/>
    <p:sldId id="447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7A4D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6E-4D9A-A640-D78EED6293A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6E-4D9A-A640-D78EED6293A0}"/>
              </c:ext>
            </c:extLst>
          </c:dPt>
          <c:dPt>
            <c:idx val="2"/>
            <c:bubble3D val="0"/>
            <c:spPr>
              <a:solidFill>
                <a:srgbClr val="6889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6E-4D9A-A640-D78EED6293A0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0.53500000000000003</c:v>
                </c:pt>
                <c:pt idx="1">
                  <c:v>0.20499999999999999</c:v>
                </c:pt>
                <c:pt idx="2" formatCode="0%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6E-4D9A-A640-D78EED629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90458-F571-4D52-8E93-DC9712309504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4FEDC-7060-429E-9D23-68A762EDC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2197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9595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6415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654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7520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032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410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006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3452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241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8107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4550fb863_0_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g124550fb86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1995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728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86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3" name="Google Shape;3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14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092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1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9489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813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771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316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061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410B-915D-47E8-91E1-615EE550B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A1568-4AC7-4C8D-A67F-7BAEB044A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0ABB0-60F3-439F-A514-6AD7B46D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C3D0-B8D0-4BFA-935F-7EE34A47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7BD14-D734-4B0C-B13E-DD2798F9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6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CE2F-7699-4CEA-954F-62FF8487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23583-F922-4A4C-B725-8574ECA64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3B4F7-ABA2-4540-AB43-7D7F976B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457DA-F7E3-4D3B-9A84-49EDCC27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1C3F6-1A2A-4829-96F0-D8235B18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912CE-769F-4685-AB18-5AC6B9BE4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D04FC0-137C-429A-A334-054123268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8DADD-6F82-4DC6-8D41-B114869A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8377-AF9D-47BA-BDEB-819E99B6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DB69D-1862-4E64-BF17-4A2B55E3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5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99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03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31CE-3108-4FA3-84F7-BDB211AC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B9CDF-0160-452A-953A-4007E5BDB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8A158-E06E-4390-8C78-BE3DD949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605D2-D879-48CD-A855-8198A235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E51C6-14A5-4E0E-BD32-F84585E2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E439-AB3B-4C33-B2C9-E333C49A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3C0B5-FD7C-4BB0-B512-4EBC4BF0B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05924-66AB-44F7-B86A-A0ECAEDF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3831-44A6-470D-B901-69D89C75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ADB00-50BC-4E30-8EAD-C74F03B2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4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02BF-1076-4BB8-A575-7E8B2E84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3075-BDAF-4203-8AAC-8F1460D67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A821E-390E-4AB5-8104-4C1BA3CBF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5C96B-42D9-4074-9081-F446F4E8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4349B-2BBC-4870-831B-8A9CA9D1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A4C60-E55A-422A-A4A1-AAF79D9C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BEC8-AD3D-47D3-AA5F-6D7B5E06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EDAB0-361E-48E8-92FA-2A5935F90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148E0-0703-4954-BD47-18E513F82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EAD93-F65A-4A82-94E7-58EE900F6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E167E-05FB-4A3E-A2B4-AC34D3E76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0A85A9-BE9D-463C-8624-3D267C04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91DE4-41AA-4BD5-AD7C-6AC7BED8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C9B3B-349F-4B48-9D15-AD0C9D3D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2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15BB-5358-4571-BC55-72AE8184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8D400-05A9-4060-B21A-5658B91C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049BD-4DE6-4D0B-89B8-69D5B6B8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7B42D-29D6-4D56-9B8A-3FC8D906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6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4DCD6-3315-45E8-8836-A50D04F39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7095D-BBC5-4FB9-B3FB-EAA02860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C9471-BB2A-4225-BAED-B475FAF7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7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0F10-47C8-46BD-A327-008ED75E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133E-EFB2-4E3E-B75D-0702D20AE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63D4E-D4CA-4C62-AE55-6B14DF70C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3C3E6-E65A-458B-BD9E-4EB30D2E2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B0DD3-25F7-4499-9679-A0C3155A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C3CD-E641-43D8-84C8-0F212745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B159-1B18-454F-B918-118B817C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FCAA6-5A65-4AEC-BD64-C67FF8AB3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A2106-1A33-429D-89C0-888E219D5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1127E-9463-44D9-80D5-AA8C494B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11E70-4114-4A7D-AAAF-5DDC13BA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FA2DD-DB9F-472A-AC26-A01018F1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2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0185C-0673-417C-B0C3-ED41CDBC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96EC6-7E5B-461E-8E0D-978E022B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9AFB5-97AD-4302-9BDC-CD40CA1EA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AFB24-D390-46CC-A647-E2B858F2E3F0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7486F-2B5D-4717-AE93-E013EB306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ECD4D-4CC8-4DBE-BCD6-69D3C75B4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E02D-8D9A-44D6-BC36-55117D5E9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2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6345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-1" y="216308"/>
            <a:ext cx="12192000" cy="6945683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2270889" y="5076419"/>
            <a:ext cx="7772400" cy="16097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688948"/>
                </a:solidFill>
                <a:latin typeface="Corbel"/>
                <a:ea typeface="Corbel"/>
                <a:cs typeface="Corbel"/>
                <a:sym typeface="Corbel"/>
              </a:rPr>
              <a:t>PRESENTED BY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688948"/>
                </a:solidFill>
                <a:latin typeface="Corbel"/>
                <a:ea typeface="Corbel"/>
                <a:cs typeface="Corbel"/>
                <a:sym typeface="Corbel"/>
              </a:rPr>
              <a:t>Branon W. Pesnell, CCIM, SIOR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688948"/>
                </a:solidFill>
                <a:latin typeface="Corbel"/>
                <a:ea typeface="Corbel"/>
                <a:cs typeface="Corbel"/>
                <a:sym typeface="Corbel"/>
              </a:rPr>
              <a:t>Marcus &amp; Millichap</a:t>
            </a:r>
            <a:endParaRPr dirty="0"/>
          </a:p>
          <a:p>
            <a:pPr marL="2286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68894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68894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68894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2270888" y="3429000"/>
            <a:ext cx="7887716" cy="122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 strike="noStrike" cap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BATON ROUGE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OFFICE</a:t>
            </a:r>
            <a:r>
              <a:rPr lang="en-US" sz="3600" b="1" i="0" u="none" strike="noStrike" cap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 MARKET</a:t>
            </a:r>
            <a:endParaRPr dirty="0"/>
          </a:p>
        </p:txBody>
      </p:sp>
      <p:sp>
        <p:nvSpPr>
          <p:cNvPr id="105" name="Google Shape;105;p1"/>
          <p:cNvSpPr/>
          <p:nvPr/>
        </p:nvSpPr>
        <p:spPr>
          <a:xfrm>
            <a:off x="5599134" y="4843419"/>
            <a:ext cx="6592866" cy="45719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1318" y="1002294"/>
            <a:ext cx="2686856" cy="268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15566"/>
          <a:stretch/>
        </p:blipFill>
        <p:spPr>
          <a:xfrm>
            <a:off x="-8352" y="-25352"/>
            <a:ext cx="12200351" cy="690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-8352" y="10617"/>
            <a:ext cx="12200351" cy="6879235"/>
          </a:xfrm>
          <a:prstGeom prst="rect">
            <a:avLst/>
          </a:prstGeom>
          <a:solidFill>
            <a:schemeClr val="lt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1010378" y="10617"/>
            <a:ext cx="1189973" cy="6858000"/>
          </a:xfrm>
          <a:prstGeom prst="rect">
            <a:avLst/>
          </a:prstGeom>
          <a:gradFill>
            <a:gsLst>
              <a:gs pos="0">
                <a:srgbClr val="3E8BA4">
                  <a:alpha val="46666"/>
                </a:srgbClr>
              </a:gs>
              <a:gs pos="54000">
                <a:srgbClr val="3E8BA4">
                  <a:alpha val="46666"/>
                </a:srgbClr>
              </a:gs>
              <a:gs pos="100000">
                <a:srgbClr val="00A09C">
                  <a:alpha val="6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244E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523718" y="724588"/>
            <a:ext cx="7936887" cy="491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Office Debt Crisis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Per capita the US Office Market is the most oversupplied office market in the world. </a:t>
            </a:r>
            <a:r>
              <a:rPr lang="en-US" sz="16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$2.2 Trillion in office building debt is maturing before 2028 </a:t>
            </a:r>
            <a:r>
              <a:rPr lang="en-US" sz="16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baseline="300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Estimated $540 Billion in Commercial Real Estate Debt will come due this year </a:t>
            </a:r>
            <a:r>
              <a:rPr lang="en-US" sz="16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600" b="1" baseline="300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This Trend has already impacted several office buildings in Louisiana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Negative perception of office combined with low space utilization have softened lenders appetite for office product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US" sz="11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  Source – Brookfield Asset Management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2,3 </a:t>
            </a:r>
            <a:r>
              <a:rPr lang="en-US" sz="11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Source – Trepp Office Market Report</a:t>
            </a:r>
          </a:p>
        </p:txBody>
      </p:sp>
      <p:pic>
        <p:nvPicPr>
          <p:cNvPr id="7" name="Google Shape;203;p10">
            <a:extLst>
              <a:ext uri="{FF2B5EF4-FFF2-40B4-BE49-F238E27FC236}">
                <a16:creationId xmlns:a16="http://schemas.microsoft.com/office/drawing/2014/main" id="{83DA35C3-393F-5B63-4746-82DF98E2E2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7420" y="5346580"/>
            <a:ext cx="1508598" cy="1508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55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15566"/>
          <a:stretch/>
        </p:blipFill>
        <p:spPr>
          <a:xfrm>
            <a:off x="-8352" y="-25352"/>
            <a:ext cx="12200351" cy="690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-8352" y="10617"/>
            <a:ext cx="12200351" cy="6879235"/>
          </a:xfrm>
          <a:prstGeom prst="rect">
            <a:avLst/>
          </a:prstGeom>
          <a:solidFill>
            <a:schemeClr val="lt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1010378" y="10617"/>
            <a:ext cx="1189973" cy="6858000"/>
          </a:xfrm>
          <a:prstGeom prst="rect">
            <a:avLst/>
          </a:prstGeom>
          <a:gradFill>
            <a:gsLst>
              <a:gs pos="0">
                <a:srgbClr val="3E8BA4">
                  <a:alpha val="46666"/>
                </a:srgbClr>
              </a:gs>
              <a:gs pos="54000">
                <a:srgbClr val="3E8BA4">
                  <a:alpha val="46666"/>
                </a:srgbClr>
              </a:gs>
              <a:gs pos="100000">
                <a:srgbClr val="00A09C">
                  <a:alpha val="6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244E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400806" y="479303"/>
            <a:ext cx="7936887" cy="714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The Aging Exodus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Commercial Office Space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Older buildings devoid of significant capital improvements have seen a rise in vacancy since 2020</a:t>
            </a:r>
          </a:p>
          <a:p>
            <a:pPr lvl="0"/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Buildings constructed after 2015 have seen occupancy gain, while older buildings are seeing occupancy loss</a:t>
            </a:r>
          </a:p>
          <a:p>
            <a:pPr lvl="0"/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13.1% of leasing volume in 2023 took place in newer buildings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Vacancy rates in newer buildings are more than 5% lower than the rest of the market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Baton Rouge has a high number of aged Class B/C buildings that are becoming difficult to lease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Tenants are seeking “ready to lease” spaces and rejecting dated suites </a:t>
            </a:r>
          </a:p>
          <a:p>
            <a:pPr lvl="0"/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Suburban garden offices in well-located areas are generating healthy leasing activity and maintain above 95% occupancy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203;p10">
            <a:extLst>
              <a:ext uri="{FF2B5EF4-FFF2-40B4-BE49-F238E27FC236}">
                <a16:creationId xmlns:a16="http://schemas.microsoft.com/office/drawing/2014/main" id="{83DA35C3-393F-5B63-4746-82DF98E2E2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7420" y="5346580"/>
            <a:ext cx="1508598" cy="1508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2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15566"/>
          <a:stretch/>
        </p:blipFill>
        <p:spPr>
          <a:xfrm>
            <a:off x="-8352" y="-25352"/>
            <a:ext cx="12200351" cy="690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0" y="-31852"/>
            <a:ext cx="12200351" cy="6879235"/>
          </a:xfrm>
          <a:prstGeom prst="rect">
            <a:avLst/>
          </a:prstGeom>
          <a:solidFill>
            <a:schemeClr val="lt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1010378" y="10617"/>
            <a:ext cx="1189973" cy="6858000"/>
          </a:xfrm>
          <a:prstGeom prst="rect">
            <a:avLst/>
          </a:prstGeom>
          <a:gradFill>
            <a:gsLst>
              <a:gs pos="0">
                <a:srgbClr val="3E8BA4">
                  <a:alpha val="46666"/>
                </a:srgbClr>
              </a:gs>
              <a:gs pos="54000">
                <a:srgbClr val="3E8BA4">
                  <a:alpha val="46666"/>
                </a:srgbClr>
              </a:gs>
              <a:gs pos="100000">
                <a:srgbClr val="00A09C">
                  <a:alpha val="6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244E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203;p10">
            <a:extLst>
              <a:ext uri="{FF2B5EF4-FFF2-40B4-BE49-F238E27FC236}">
                <a16:creationId xmlns:a16="http://schemas.microsoft.com/office/drawing/2014/main" id="{83DA35C3-393F-5B63-4746-82DF98E2E2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7420" y="5346580"/>
            <a:ext cx="1508598" cy="150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41BB22-7D2A-D87E-3E9F-5377EBE23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05" y="356321"/>
            <a:ext cx="10339529" cy="49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5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1"/>
          <p:cNvPicPr preferRelativeResize="0"/>
          <p:nvPr/>
        </p:nvPicPr>
        <p:blipFill rotWithShape="1">
          <a:blip r:embed="rId3">
            <a:alphaModFix/>
          </a:blip>
          <a:srcRect b="15566"/>
          <a:stretch/>
        </p:blipFill>
        <p:spPr>
          <a:xfrm>
            <a:off x="-8352" y="-25352"/>
            <a:ext cx="12200351" cy="690214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/>
          <p:nvPr/>
        </p:nvSpPr>
        <p:spPr>
          <a:xfrm>
            <a:off x="-8353" y="62434"/>
            <a:ext cx="12200351" cy="6879235"/>
          </a:xfrm>
          <a:prstGeom prst="rect">
            <a:avLst/>
          </a:prstGeom>
          <a:solidFill>
            <a:schemeClr val="lt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11002026" y="62434"/>
            <a:ext cx="1189973" cy="6858000"/>
          </a:xfrm>
          <a:prstGeom prst="rect">
            <a:avLst/>
          </a:prstGeom>
          <a:gradFill>
            <a:gsLst>
              <a:gs pos="0">
                <a:srgbClr val="3E8BA4">
                  <a:alpha val="46666"/>
                </a:srgbClr>
              </a:gs>
              <a:gs pos="54000">
                <a:srgbClr val="3E8BA4">
                  <a:alpha val="46666"/>
                </a:srgbClr>
              </a:gs>
              <a:gs pos="100000">
                <a:srgbClr val="00A09C">
                  <a:alpha val="6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44E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523718" y="724588"/>
            <a:ext cx="1007369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Pulse of the Office Market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What Brokers Reported in 2023 &amp; 2024</a:t>
            </a:r>
            <a:endParaRPr sz="3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523718" y="2055523"/>
            <a:ext cx="9707936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Montserrat" panose="00000500000000000000" pitchFamily="2" charset="0"/>
              </a:rPr>
              <a:t>Deals are still taking longer to transact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</a:pPr>
            <a:endParaRPr lang="en-US" sz="1600" b="1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Montserrat" panose="00000500000000000000" pitchFamily="2" charset="0"/>
              </a:rPr>
              <a:t>Companies are averaging a 10% - 15% reduction in space when they renew 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Montserrat" panose="00000500000000000000" pitchFamily="2" charset="0"/>
              </a:rPr>
              <a:t>Tenants are requesting shorter, more flexible lease terms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Montserrat" panose="00000500000000000000" pitchFamily="2" charset="0"/>
              </a:rPr>
              <a:t>Garden Office Condo market remained strong 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Montserrat" panose="00000500000000000000" pitchFamily="2" charset="0"/>
              </a:rPr>
              <a:t>Overall leasing activity remains slow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 panose="020B0604020202020204" pitchFamily="34" charset="0"/>
              <a:buChar char="•"/>
            </a:pPr>
            <a:endParaRPr sz="1600" dirty="0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Google Shape;203;p10">
            <a:extLst>
              <a:ext uri="{FF2B5EF4-FFF2-40B4-BE49-F238E27FC236}">
                <a16:creationId xmlns:a16="http://schemas.microsoft.com/office/drawing/2014/main" id="{DCB108C1-9C6E-9EEE-4523-014899E9B3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2600" y="5379113"/>
            <a:ext cx="1508598" cy="1508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 l="729" t="25000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-8352" y="0"/>
            <a:ext cx="12200352" cy="6879235"/>
          </a:xfrm>
          <a:prstGeom prst="rect">
            <a:avLst/>
          </a:prstGeom>
          <a:solidFill>
            <a:schemeClr val="lt1">
              <a:alpha val="8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6610312" y="1582561"/>
            <a:ext cx="5867400" cy="183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BATON ROUGE MSA</a:t>
            </a:r>
            <a:br>
              <a:rPr lang="en-US" sz="32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2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OFFICE MARKET 2024</a:t>
            </a:r>
            <a:br>
              <a:rPr lang="en-US" sz="32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32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000" dirty="0">
                <a:solidFill>
                  <a:srgbClr val="87A4D3"/>
                </a:solidFill>
                <a:latin typeface="Montserrat"/>
                <a:ea typeface="Montserrat"/>
                <a:cs typeface="Montserrat"/>
                <a:sym typeface="Montserrat"/>
              </a:rPr>
              <a:t>3.71 MILLION</a:t>
            </a:r>
            <a:br>
              <a:rPr lang="en-US" sz="4000" dirty="0">
                <a:solidFill>
                  <a:srgbClr val="87A4D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800" dirty="0">
                <a:solidFill>
                  <a:srgbClr val="87A4D3"/>
                </a:solidFill>
                <a:latin typeface="Montserrat"/>
                <a:ea typeface="Montserrat"/>
                <a:cs typeface="Montserrat"/>
                <a:sym typeface="Montserrat"/>
              </a:rPr>
              <a:t>SQUARE FEET CLASS A</a:t>
            </a:r>
            <a:br>
              <a:rPr lang="en-US" sz="2800" dirty="0">
                <a:solidFill>
                  <a:srgbClr val="87A4D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800" dirty="0">
                <a:solidFill>
                  <a:srgbClr val="688948"/>
                </a:solidFill>
                <a:latin typeface="Montserrat"/>
                <a:ea typeface="Montserrat"/>
                <a:cs typeface="Montserrat"/>
                <a:sym typeface="Montserrat"/>
              </a:rPr>
              <a:t>1.63 MILLION</a:t>
            </a:r>
            <a:br>
              <a:rPr lang="en-US" sz="2400" dirty="0">
                <a:solidFill>
                  <a:srgbClr val="68894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400" dirty="0">
                <a:solidFill>
                  <a:srgbClr val="688948"/>
                </a:solidFill>
                <a:latin typeface="Montserrat"/>
                <a:ea typeface="Montserrat"/>
                <a:cs typeface="Montserrat"/>
                <a:sym typeface="Montserrat"/>
              </a:rPr>
              <a:t>SQUARE FT. CLASS B/C</a:t>
            </a:r>
            <a:endParaRPr sz="2800" dirty="0">
              <a:solidFill>
                <a:srgbClr val="6889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877895" y="2982645"/>
            <a:ext cx="37338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OCCUPIED</a:t>
            </a:r>
            <a:endParaRPr dirty="0"/>
          </a:p>
        </p:txBody>
      </p:sp>
      <p:sp>
        <p:nvSpPr>
          <p:cNvPr id="136" name="Google Shape;136;p4"/>
          <p:cNvSpPr txBox="1"/>
          <p:nvPr/>
        </p:nvSpPr>
        <p:spPr>
          <a:xfrm>
            <a:off x="4422761" y="2982645"/>
            <a:ext cx="17653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VACANT</a:t>
            </a:r>
            <a:endParaRPr dirty="0"/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8" name="Google Shape;138;p4"/>
          <p:cNvGraphicFramePr/>
          <p:nvPr/>
        </p:nvGraphicFramePr>
        <p:xfrm>
          <a:off x="-227775" y="1040524"/>
          <a:ext cx="7057511" cy="498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9" name="Google Shape;139;p4"/>
          <p:cNvSpPr txBox="1"/>
          <p:nvPr/>
        </p:nvSpPr>
        <p:spPr>
          <a:xfrm>
            <a:off x="2612176" y="3213851"/>
            <a:ext cx="37338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Class A</a:t>
            </a:r>
            <a:endParaRPr dirty="0"/>
          </a:p>
        </p:txBody>
      </p:sp>
      <p:sp>
        <p:nvSpPr>
          <p:cNvPr id="140" name="Google Shape;140;p4"/>
          <p:cNvSpPr txBox="1"/>
          <p:nvPr/>
        </p:nvSpPr>
        <p:spPr>
          <a:xfrm>
            <a:off x="477836" y="2269067"/>
            <a:ext cx="37338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Class B/C</a:t>
            </a:r>
            <a:endParaRPr dirty="0"/>
          </a:p>
        </p:txBody>
      </p:sp>
      <p:sp>
        <p:nvSpPr>
          <p:cNvPr id="141" name="Google Shape;141;p4"/>
          <p:cNvSpPr txBox="1"/>
          <p:nvPr/>
        </p:nvSpPr>
        <p:spPr>
          <a:xfrm>
            <a:off x="381000" y="3968265"/>
            <a:ext cx="37338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Condo A/B</a:t>
            </a:r>
            <a:endParaRPr dirty="0"/>
          </a:p>
        </p:txBody>
      </p:sp>
      <p:sp>
        <p:nvSpPr>
          <p:cNvPr id="142" name="Google Shape;142;p4"/>
          <p:cNvSpPr/>
          <p:nvPr/>
        </p:nvSpPr>
        <p:spPr>
          <a:xfrm>
            <a:off x="6610312" y="5328167"/>
            <a:ext cx="60960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A09C"/>
                </a:solidFill>
                <a:latin typeface="Montserrat"/>
                <a:ea typeface="Montserrat"/>
                <a:cs typeface="Montserrat"/>
                <a:sym typeface="Montserrat"/>
              </a:rPr>
              <a:t>1.71 MILLION</a:t>
            </a:r>
            <a:br>
              <a:rPr lang="en-US" sz="1800" dirty="0">
                <a:solidFill>
                  <a:srgbClr val="00A09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800" dirty="0">
                <a:solidFill>
                  <a:srgbClr val="00A09C"/>
                </a:solidFill>
                <a:latin typeface="Montserrat"/>
                <a:ea typeface="Montserrat"/>
                <a:cs typeface="Montserrat"/>
                <a:sym typeface="Montserrat"/>
              </a:rPr>
              <a:t>SQUARE FT. CONDO</a:t>
            </a:r>
            <a:endParaRPr sz="2000" dirty="0">
              <a:solidFill>
                <a:srgbClr val="00A09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11566072" y="0"/>
            <a:ext cx="625928" cy="3093929"/>
          </a:xfrm>
          <a:prstGeom prst="rect">
            <a:avLst/>
          </a:prstGeom>
          <a:gradFill>
            <a:gsLst>
              <a:gs pos="0">
                <a:srgbClr val="3E8BA4"/>
              </a:gs>
              <a:gs pos="54000">
                <a:srgbClr val="3E8BA4"/>
              </a:gs>
              <a:gs pos="100000">
                <a:srgbClr val="00A09C">
                  <a:alpha val="6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0" y="4033637"/>
            <a:ext cx="625928" cy="2824363"/>
          </a:xfrm>
          <a:prstGeom prst="rect">
            <a:avLst/>
          </a:prstGeom>
          <a:gradFill>
            <a:gsLst>
              <a:gs pos="0">
                <a:srgbClr val="3E8BA4"/>
              </a:gs>
              <a:gs pos="54000">
                <a:srgbClr val="3E8BA4"/>
              </a:gs>
              <a:gs pos="100000">
                <a:srgbClr val="00A09C">
                  <a:alpha val="6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94;p9">
            <a:extLst>
              <a:ext uri="{FF2B5EF4-FFF2-40B4-BE49-F238E27FC236}">
                <a16:creationId xmlns:a16="http://schemas.microsoft.com/office/drawing/2014/main" id="{79FC3BC9-2C42-6B6B-DAE5-F319272501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686D06-33A7-BABC-9601-53DDA1F0A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97" y="956857"/>
            <a:ext cx="9474005" cy="49442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/>
          <p:nvPr/>
        </p:nvSpPr>
        <p:spPr>
          <a:xfrm>
            <a:off x="587592" y="566929"/>
            <a:ext cx="10963782" cy="3834384"/>
          </a:xfrm>
          <a:prstGeom prst="rect">
            <a:avLst/>
          </a:prstGeom>
          <a:gradFill>
            <a:gsLst>
              <a:gs pos="0">
                <a:srgbClr val="3E8BA4"/>
              </a:gs>
              <a:gs pos="29000">
                <a:srgbClr val="3E8BA4"/>
              </a:gs>
              <a:gs pos="100000">
                <a:srgbClr val="00A09C">
                  <a:alpha val="53725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1F45D8-8DB5-959F-8E60-4434BCBB278C}"/>
              </a:ext>
            </a:extLst>
          </p:cNvPr>
          <p:cNvSpPr txBox="1"/>
          <p:nvPr/>
        </p:nvSpPr>
        <p:spPr>
          <a:xfrm>
            <a:off x="914398" y="819509"/>
            <a:ext cx="29680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Overall Multi-Story Occupancy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3600" b="1" dirty="0">
                <a:solidFill>
                  <a:schemeClr val="tx2"/>
                </a:solidFill>
              </a:rPr>
              <a:t>69.12%</a:t>
            </a:r>
          </a:p>
          <a:p>
            <a:endParaRPr lang="en-US" sz="3600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*73.95 % w/Original Data 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F4637-300E-3EDB-B345-17AC5B6E2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074" y="741872"/>
            <a:ext cx="7355169" cy="45461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614109" y="532423"/>
            <a:ext cx="10963782" cy="3834384"/>
          </a:xfrm>
          <a:prstGeom prst="rect">
            <a:avLst/>
          </a:prstGeom>
          <a:gradFill>
            <a:gsLst>
              <a:gs pos="0">
                <a:srgbClr val="3E8BA4"/>
              </a:gs>
              <a:gs pos="29000">
                <a:srgbClr val="3E8BA4"/>
              </a:gs>
              <a:gs pos="100000">
                <a:srgbClr val="00A09C">
                  <a:alpha val="53725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379A7F-B30F-607A-B88D-A265BCC8FF9F}"/>
              </a:ext>
            </a:extLst>
          </p:cNvPr>
          <p:cNvSpPr txBox="1"/>
          <p:nvPr/>
        </p:nvSpPr>
        <p:spPr>
          <a:xfrm>
            <a:off x="914398" y="819509"/>
            <a:ext cx="27259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Average Class A Occupancy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3600" b="1" dirty="0">
                <a:solidFill>
                  <a:schemeClr val="tx2"/>
                </a:solidFill>
              </a:rPr>
              <a:t>73.84%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F84D7-E4F6-DE31-097E-8F489338F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664" y="661246"/>
            <a:ext cx="7559619" cy="46724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/>
          <p:nvPr/>
        </p:nvSpPr>
        <p:spPr>
          <a:xfrm>
            <a:off x="587592" y="566929"/>
            <a:ext cx="10963800" cy="3834300"/>
          </a:xfrm>
          <a:prstGeom prst="rect">
            <a:avLst/>
          </a:prstGeom>
          <a:gradFill>
            <a:gsLst>
              <a:gs pos="0">
                <a:srgbClr val="3E8BA4"/>
              </a:gs>
              <a:gs pos="29000">
                <a:srgbClr val="3E8BA4"/>
              </a:gs>
              <a:gs pos="100000">
                <a:srgbClr val="00A09C">
                  <a:alpha val="53725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19C303-CA6B-EDA5-8618-C93B10DC4F0A}"/>
              </a:ext>
            </a:extLst>
          </p:cNvPr>
          <p:cNvSpPr txBox="1"/>
          <p:nvPr/>
        </p:nvSpPr>
        <p:spPr>
          <a:xfrm>
            <a:off x="914398" y="819509"/>
            <a:ext cx="27259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Average Class A Rental Rate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3600" b="1" dirty="0">
                <a:solidFill>
                  <a:schemeClr val="tx2"/>
                </a:solidFill>
              </a:rPr>
              <a:t>$23.16 PSF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6FDD1-B472-3E2C-C98C-14473AA03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267" y="723970"/>
            <a:ext cx="7705137" cy="47624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/>
          <p:nvPr/>
        </p:nvSpPr>
        <p:spPr>
          <a:xfrm>
            <a:off x="587592" y="566929"/>
            <a:ext cx="10963800" cy="3834300"/>
          </a:xfrm>
          <a:prstGeom prst="rect">
            <a:avLst/>
          </a:prstGeom>
          <a:gradFill>
            <a:gsLst>
              <a:gs pos="0">
                <a:srgbClr val="3E8BA4"/>
              </a:gs>
              <a:gs pos="29000">
                <a:srgbClr val="3E8BA4"/>
              </a:gs>
              <a:gs pos="100000">
                <a:srgbClr val="00A09C">
                  <a:alpha val="53725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764AA2-5813-FF5B-A442-B5E913B732D4}"/>
              </a:ext>
            </a:extLst>
          </p:cNvPr>
          <p:cNvSpPr txBox="1"/>
          <p:nvPr/>
        </p:nvSpPr>
        <p:spPr>
          <a:xfrm>
            <a:off x="914398" y="819509"/>
            <a:ext cx="27259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Average Class B/C Rental Rate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3600" b="1" dirty="0">
                <a:solidFill>
                  <a:schemeClr val="tx2"/>
                </a:solidFill>
              </a:rPr>
              <a:t>$17.56 PSF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2818D-0DB1-0B58-354C-B817EB849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313" y="700021"/>
            <a:ext cx="7522234" cy="464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l="729" t="25000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/>
          <p:nvPr/>
        </p:nvSpPr>
        <p:spPr>
          <a:xfrm>
            <a:off x="-8352" y="0"/>
            <a:ext cx="12200352" cy="6879235"/>
          </a:xfrm>
          <a:prstGeom prst="rect">
            <a:avLst/>
          </a:prstGeom>
          <a:solidFill>
            <a:schemeClr val="lt1">
              <a:alpha val="7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760434" y="2177986"/>
            <a:ext cx="5143500" cy="392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Branon Pesnell, SIOR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en-US" sz="1400" b="0" i="1" u="none" strike="noStrike" cap="none" dirty="0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Marcus &amp; Millichap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endParaRPr lang="en-US" sz="1600" b="1" i="0" u="none" strike="noStrike" cap="none" dirty="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Bill Sanders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en-US" sz="1400" b="0" i="1" u="none" strike="noStrike" cap="none" dirty="0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Beau Box Commercial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800" b="1" i="0" u="none" strike="noStrike" cap="none" dirty="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Jonann Stutzman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en-US" sz="1400" b="0" i="1" u="none" strike="noStrike" cap="none" dirty="0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NAI Latter &amp; Blum</a:t>
            </a:r>
            <a:endParaRPr sz="800" b="0" i="1" u="none" strike="noStrike" cap="none" dirty="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800" b="1" i="0" u="none" strike="noStrike" cap="none" dirty="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Gary Black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en-US" sz="1400" b="0" i="1" u="none" strike="noStrike" cap="none" dirty="0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Wampold Companies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800" b="0" i="1" u="none" strike="noStrike" cap="none" dirty="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W. Foster Murphy</a:t>
            </a:r>
            <a:endParaRPr sz="1600" b="1" i="0" u="none" strike="noStrike" cap="none" dirty="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en-US" sz="1400" b="0" i="1" u="none" strike="noStrike" cap="none" dirty="0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Stirling </a:t>
            </a:r>
            <a:endParaRPr sz="800" b="0" i="1" u="none" strike="noStrike" cap="none" dirty="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1600" b="1" i="1" u="none" strike="noStrike" cap="none" dirty="0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Fabian Edwards, JD/DCL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1400" i="1" dirty="0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Elifin Realty</a:t>
            </a:r>
            <a:endParaRPr lang="en-US" sz="1400" b="0" i="1" u="none" strike="noStrike" cap="none" dirty="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1" u="none" strike="noStrike" cap="none" dirty="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1" u="none" strike="noStrike" cap="none" dirty="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1" u="none" strike="noStrike" cap="none" dirty="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3089331" y="365846"/>
            <a:ext cx="600498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 strike="noStrike" cap="none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OFFICE COMMITTEE MEMBERS</a:t>
            </a:r>
            <a:endParaRPr dirty="0"/>
          </a:p>
        </p:txBody>
      </p:sp>
      <p:sp>
        <p:nvSpPr>
          <p:cNvPr id="116" name="Google Shape;116;p2"/>
          <p:cNvSpPr/>
          <p:nvPr/>
        </p:nvSpPr>
        <p:spPr>
          <a:xfrm>
            <a:off x="6232326" y="1265129"/>
            <a:ext cx="45719" cy="4559474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4550fb863_0_4"/>
          <p:cNvSpPr/>
          <p:nvPr/>
        </p:nvSpPr>
        <p:spPr>
          <a:xfrm>
            <a:off x="11566072" y="0"/>
            <a:ext cx="625800" cy="3093900"/>
          </a:xfrm>
          <a:prstGeom prst="rect">
            <a:avLst/>
          </a:prstGeom>
          <a:gradFill>
            <a:gsLst>
              <a:gs pos="0">
                <a:srgbClr val="3E8BA4"/>
              </a:gs>
              <a:gs pos="54000">
                <a:srgbClr val="3E8BA4"/>
              </a:gs>
              <a:gs pos="100000">
                <a:srgbClr val="00A09C">
                  <a:alpha val="63921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24550fb863_0_4"/>
          <p:cNvSpPr/>
          <p:nvPr/>
        </p:nvSpPr>
        <p:spPr>
          <a:xfrm>
            <a:off x="0" y="4033637"/>
            <a:ext cx="625800" cy="2824500"/>
          </a:xfrm>
          <a:prstGeom prst="rect">
            <a:avLst/>
          </a:prstGeom>
          <a:gradFill>
            <a:gsLst>
              <a:gs pos="0">
                <a:srgbClr val="3E8BA4"/>
              </a:gs>
              <a:gs pos="54000">
                <a:srgbClr val="3E8BA4"/>
              </a:gs>
              <a:gs pos="100000">
                <a:srgbClr val="00A09C">
                  <a:alpha val="63921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D5013-9D7A-050B-B2E9-A7BF337FC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360" y="368752"/>
            <a:ext cx="10144623" cy="5450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200AAA-D067-CCA0-E535-5F4E1994D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31" y="5887569"/>
            <a:ext cx="10757537" cy="68064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1"/>
          <p:cNvPicPr preferRelativeResize="0"/>
          <p:nvPr/>
        </p:nvPicPr>
        <p:blipFill rotWithShape="1">
          <a:blip r:embed="rId3">
            <a:alphaModFix/>
          </a:blip>
          <a:srcRect b="15566"/>
          <a:stretch/>
        </p:blipFill>
        <p:spPr>
          <a:xfrm>
            <a:off x="-8352" y="-25352"/>
            <a:ext cx="12200351" cy="690214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/>
          <p:nvPr/>
        </p:nvSpPr>
        <p:spPr>
          <a:xfrm>
            <a:off x="-8352" y="62434"/>
            <a:ext cx="12200351" cy="6879235"/>
          </a:xfrm>
          <a:prstGeom prst="rect">
            <a:avLst/>
          </a:prstGeom>
          <a:solidFill>
            <a:schemeClr val="lt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11002026" y="62434"/>
            <a:ext cx="1189973" cy="6858000"/>
          </a:xfrm>
          <a:prstGeom prst="rect">
            <a:avLst/>
          </a:prstGeom>
          <a:gradFill>
            <a:gsLst>
              <a:gs pos="0">
                <a:srgbClr val="3E8BA4">
                  <a:alpha val="46666"/>
                </a:srgbClr>
              </a:gs>
              <a:gs pos="54000">
                <a:srgbClr val="3E8BA4">
                  <a:alpha val="46666"/>
                </a:srgbClr>
              </a:gs>
              <a:gs pos="100000">
                <a:srgbClr val="00A09C">
                  <a:alpha val="6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44E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523718" y="724588"/>
            <a:ext cx="10073697" cy="658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Office Market Forecast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44546A"/>
                </a:solidFill>
                <a:latin typeface="Montserrat"/>
                <a:sym typeface="Montserrat"/>
              </a:rPr>
              <a:t>So what does this all mean?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546A"/>
                </a:solidFill>
                <a:latin typeface="Montserrat"/>
                <a:sym typeface="Montserrat"/>
              </a:rPr>
              <a:t>Rents are going to have to rise to counter rising OPEX and TI costs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546A"/>
                </a:solidFill>
                <a:latin typeface="Montserrat"/>
                <a:sym typeface="Montserrat"/>
              </a:rPr>
              <a:t>Development activity will be slow to nonexistent due to high interest rates, slowing demand, and increased construction cost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546A"/>
                </a:solidFill>
                <a:latin typeface="Montserrat"/>
                <a:sym typeface="Montserrat"/>
              </a:rPr>
              <a:t>Market will remain flat with little to no new tenant activity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546A"/>
                </a:solidFill>
                <a:latin typeface="Montserrat"/>
                <a:sym typeface="Montserrat"/>
              </a:rPr>
              <a:t>Buildings with “ready to lease” spaces will see the most activity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546A"/>
                </a:solidFill>
                <a:latin typeface="Montserrat"/>
                <a:sym typeface="Montserrat"/>
              </a:rPr>
              <a:t>Commercial Loans for speculative office will be difficult to obtain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546A"/>
                </a:solidFill>
                <a:latin typeface="Montserrat"/>
                <a:sym typeface="Montserrat"/>
              </a:rPr>
              <a:t>The market will remain favorable for tenants in negotiations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546A"/>
                </a:solidFill>
                <a:latin typeface="Montserrat"/>
                <a:sym typeface="Montserrat"/>
              </a:rPr>
              <a:t>Tenants will demand more flexible lease terms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Google Shape;203;p10">
            <a:extLst>
              <a:ext uri="{FF2B5EF4-FFF2-40B4-BE49-F238E27FC236}">
                <a16:creationId xmlns:a16="http://schemas.microsoft.com/office/drawing/2014/main" id="{DCB108C1-9C6E-9EEE-4523-014899E9B3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2600" y="5379113"/>
            <a:ext cx="1508598" cy="1508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4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1"/>
          <p:cNvPicPr preferRelativeResize="0"/>
          <p:nvPr/>
        </p:nvPicPr>
        <p:blipFill rotWithShape="1">
          <a:blip r:embed="rId3">
            <a:alphaModFix/>
          </a:blip>
          <a:srcRect b="15566"/>
          <a:stretch/>
        </p:blipFill>
        <p:spPr>
          <a:xfrm>
            <a:off x="-8352" y="-25352"/>
            <a:ext cx="12200351" cy="690214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/>
          <p:nvPr/>
        </p:nvSpPr>
        <p:spPr>
          <a:xfrm>
            <a:off x="0" y="252215"/>
            <a:ext cx="12200351" cy="6879235"/>
          </a:xfrm>
          <a:prstGeom prst="rect">
            <a:avLst/>
          </a:prstGeom>
          <a:solidFill>
            <a:schemeClr val="lt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11002026" y="62434"/>
            <a:ext cx="1189973" cy="6858000"/>
          </a:xfrm>
          <a:prstGeom prst="rect">
            <a:avLst/>
          </a:prstGeom>
          <a:gradFill>
            <a:gsLst>
              <a:gs pos="0">
                <a:srgbClr val="3E8BA4">
                  <a:alpha val="46666"/>
                </a:srgbClr>
              </a:gs>
              <a:gs pos="54000">
                <a:srgbClr val="3E8BA4">
                  <a:alpha val="46666"/>
                </a:srgbClr>
              </a:gs>
              <a:gs pos="100000">
                <a:srgbClr val="00A09C">
                  <a:alpha val="6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44E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903281" y="845389"/>
            <a:ext cx="8847506" cy="741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Office Market Forecast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44546A"/>
                </a:solidFill>
                <a:latin typeface="Montserrat"/>
                <a:sym typeface="Montserrat"/>
              </a:rPr>
              <a:t>How Does Baton Rouge Compare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44546A"/>
                </a:solidFill>
                <a:latin typeface="Montserrat"/>
                <a:sym typeface="Montserrat"/>
              </a:rPr>
              <a:t>Positives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546A"/>
                </a:solidFill>
                <a:latin typeface="Montserrat"/>
                <a:sym typeface="Montserrat"/>
              </a:rPr>
              <a:t>Office Space utilization is higher than the national average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546A"/>
                </a:solidFill>
                <a:latin typeface="Montserrat"/>
                <a:sym typeface="Montserrat"/>
              </a:rPr>
              <a:t>Landlords are spending money to upgrade aging office product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546A"/>
                </a:solidFill>
                <a:latin typeface="Montserrat"/>
                <a:sym typeface="Montserrat"/>
              </a:rPr>
              <a:t>State government and a strong petrochemical industry insulate the market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4546A"/>
                </a:solidFill>
                <a:latin typeface="Montserrat"/>
                <a:sym typeface="Montserrat"/>
              </a:rPr>
              <a:t>Negatives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546A"/>
                </a:solidFill>
                <a:latin typeface="Montserrat"/>
                <a:sym typeface="Montserrat"/>
              </a:rPr>
              <a:t>A large amount of older aged buildings in the marketplace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546A"/>
                </a:solidFill>
                <a:latin typeface="Montserrat"/>
                <a:sym typeface="Montserrat"/>
              </a:rPr>
              <a:t>Small number of new tenants entering the Baton Rouge market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Google Shape;203;p10">
            <a:extLst>
              <a:ext uri="{FF2B5EF4-FFF2-40B4-BE49-F238E27FC236}">
                <a16:creationId xmlns:a16="http://schemas.microsoft.com/office/drawing/2014/main" id="{DCB108C1-9C6E-9EEE-4523-014899E9B3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2600" y="5379113"/>
            <a:ext cx="1508598" cy="1508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6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5"/>
          <p:cNvPicPr preferRelativeResize="0"/>
          <p:nvPr/>
        </p:nvPicPr>
        <p:blipFill rotWithShape="1">
          <a:blip r:embed="rId3">
            <a:alphaModFix/>
          </a:blip>
          <a:srcRect b="6345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5"/>
          <p:cNvSpPr/>
          <p:nvPr/>
        </p:nvSpPr>
        <p:spPr>
          <a:xfrm>
            <a:off x="0" y="-87683"/>
            <a:ext cx="12192000" cy="6945683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5"/>
          <p:cNvSpPr txBox="1"/>
          <p:nvPr/>
        </p:nvSpPr>
        <p:spPr>
          <a:xfrm>
            <a:off x="2365916" y="3561615"/>
            <a:ext cx="7887716" cy="122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"/>
              <a:buNone/>
            </a:pPr>
            <a:r>
              <a:rPr lang="en-US" sz="5400" b="1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dirty="0"/>
          </a:p>
        </p:txBody>
      </p:sp>
      <p:sp>
        <p:nvSpPr>
          <p:cNvPr id="348" name="Google Shape;348;p25"/>
          <p:cNvSpPr/>
          <p:nvPr/>
        </p:nvSpPr>
        <p:spPr>
          <a:xfrm>
            <a:off x="5599135" y="4879146"/>
            <a:ext cx="6592866" cy="45719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5"/>
          <p:cNvSpPr txBox="1"/>
          <p:nvPr/>
        </p:nvSpPr>
        <p:spPr>
          <a:xfrm>
            <a:off x="2209799" y="5241427"/>
            <a:ext cx="7772400" cy="16097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None/>
            </a:pPr>
            <a:endParaRPr sz="1800" b="1" dirty="0">
              <a:solidFill>
                <a:srgbClr val="68894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None/>
            </a:pPr>
            <a:endParaRPr sz="1800" b="1" dirty="0">
              <a:solidFill>
                <a:srgbClr val="68894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50" name="Google Shape;35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7436" y="1165626"/>
            <a:ext cx="2484675" cy="24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759787" y="1000846"/>
            <a:ext cx="7910423" cy="517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tx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Montserrat" panose="00000500000000000000" pitchFamily="2" charset="0"/>
                <a:ea typeface="Lato Light"/>
                <a:cs typeface="Lato Light"/>
                <a:sym typeface="Lato Light"/>
              </a:rPr>
              <a:t>National vacancy rate hit an all-time high of 19.7% in Q4 2023</a:t>
            </a:r>
          </a:p>
          <a:p>
            <a:pPr marL="1200150" lvl="2" indent="-285750">
              <a:lnSpc>
                <a:spcPct val="150000"/>
              </a:lnSpc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  <a:latin typeface="Montserrat" panose="00000500000000000000" pitchFamily="2" charset="0"/>
                <a:ea typeface="Lato Light"/>
                <a:cs typeface="Lato Light"/>
                <a:sym typeface="Lato Light"/>
              </a:rPr>
              <a:t>Prior to 2020 it was around 12%</a:t>
            </a: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en-US" sz="800" b="1" dirty="0">
              <a:solidFill>
                <a:schemeClr val="tx2"/>
              </a:solidFill>
              <a:latin typeface="Montserrat" panose="00000500000000000000" pitchFamily="2" charset="0"/>
              <a:ea typeface="Lato Light"/>
              <a:cs typeface="Lato Light"/>
              <a:sym typeface="Lato Light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Montserrat" panose="00000500000000000000" pitchFamily="2" charset="0"/>
                <a:ea typeface="Lato Light"/>
                <a:cs typeface="Lato Light"/>
                <a:sym typeface="Lato Light"/>
              </a:rPr>
              <a:t>Hybrid work environment remains strong</a:t>
            </a:r>
          </a:p>
          <a:p>
            <a:pPr marL="1085850" lvl="2" indent="-171450">
              <a:lnSpc>
                <a:spcPct val="150000"/>
              </a:lnSpc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b="1" i="0" u="none" strike="noStrike" cap="none" dirty="0">
                <a:solidFill>
                  <a:schemeClr val="tx2"/>
                </a:solidFill>
                <a:latin typeface="Montserrat" panose="00000500000000000000" pitchFamily="2" charset="0"/>
                <a:ea typeface="Lato Light"/>
                <a:cs typeface="Lato Light"/>
                <a:sym typeface="Lato Light"/>
              </a:rPr>
              <a:t>77% of Fortune 100 employees work hybrid </a:t>
            </a:r>
          </a:p>
          <a:p>
            <a:pPr lvl="2">
              <a:lnSpc>
                <a:spcPct val="150000"/>
              </a:lnSpc>
              <a:buClr>
                <a:schemeClr val="dk1"/>
              </a:buClr>
              <a:buSzPts val="1400"/>
            </a:pPr>
            <a:endParaRPr lang="en-US" sz="800" b="1" i="0" u="none" strike="noStrike" cap="none" dirty="0">
              <a:solidFill>
                <a:schemeClr val="tx2"/>
              </a:solidFill>
              <a:latin typeface="Montserrat" panose="00000500000000000000" pitchFamily="2" charset="0"/>
              <a:ea typeface="Lato Light"/>
              <a:cs typeface="Lato Light"/>
              <a:sym typeface="Lato Light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Montserrat" panose="00000500000000000000" pitchFamily="2" charset="0"/>
                <a:ea typeface="Lato Light"/>
                <a:cs typeface="Lato Light"/>
                <a:sym typeface="Lato Light"/>
              </a:rPr>
              <a:t>Corporate demand for Return to Office</a:t>
            </a:r>
          </a:p>
          <a:p>
            <a:pPr marL="1085850" lvl="2" indent="-171450">
              <a:lnSpc>
                <a:spcPct val="150000"/>
              </a:lnSpc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  <a:latin typeface="Montserrat" panose="00000500000000000000" pitchFamily="2" charset="0"/>
                <a:ea typeface="Lato Light"/>
                <a:cs typeface="Lato Light"/>
                <a:sym typeface="Lato Light"/>
              </a:rPr>
              <a:t>Resume Builder revealed 95% of companies said employees will suffer consequences if they don’t return to the office. </a:t>
            </a:r>
          </a:p>
          <a:p>
            <a:pPr lvl="2">
              <a:lnSpc>
                <a:spcPct val="150000"/>
              </a:lnSpc>
              <a:buClr>
                <a:schemeClr val="dk1"/>
              </a:buClr>
              <a:buSzPts val="1400"/>
            </a:pPr>
            <a:endParaRPr lang="en-US" sz="800" b="1" dirty="0">
              <a:solidFill>
                <a:schemeClr val="tx2"/>
              </a:solidFill>
              <a:latin typeface="Montserrat" panose="00000500000000000000" pitchFamily="2" charset="0"/>
              <a:ea typeface="Lato Light"/>
              <a:cs typeface="Lato Light"/>
              <a:sym typeface="Lato Light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Montserrat" panose="00000500000000000000" pitchFamily="2" charset="0"/>
                <a:ea typeface="Lato Light"/>
                <a:cs typeface="Lato Light"/>
                <a:sym typeface="Lato Light"/>
              </a:rPr>
              <a:t>Employee pushback</a:t>
            </a:r>
          </a:p>
          <a:p>
            <a:pPr marL="1085850" lvl="2" indent="-171450">
              <a:lnSpc>
                <a:spcPct val="150000"/>
              </a:lnSpc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  <a:latin typeface="Montserrat" panose="00000500000000000000" pitchFamily="2" charset="0"/>
                <a:ea typeface="Lato Light"/>
                <a:cs typeface="Lato Light"/>
                <a:sym typeface="Lato Light"/>
              </a:rPr>
              <a:t>FlexJobs poll found that 63% of professionals are willing to accept a pay cut for a remote opportunity</a:t>
            </a:r>
          </a:p>
          <a:p>
            <a:pPr lvl="2">
              <a:lnSpc>
                <a:spcPct val="150000"/>
              </a:lnSpc>
              <a:buClr>
                <a:schemeClr val="dk1"/>
              </a:buClr>
              <a:buSzPts val="1400"/>
            </a:pPr>
            <a:endParaRPr lang="en-US" sz="800" b="1" dirty="0">
              <a:solidFill>
                <a:schemeClr val="tx2"/>
              </a:solidFill>
              <a:latin typeface="Montserrat" panose="00000500000000000000" pitchFamily="2" charset="0"/>
              <a:ea typeface="Lato Light"/>
              <a:cs typeface="Lato Light"/>
              <a:sym typeface="Lato Light"/>
            </a:endParaRP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Montserrat" panose="00000500000000000000" pitchFamily="2" charset="0"/>
                <a:ea typeface="Lato Light"/>
                <a:cs typeface="Lato Light"/>
                <a:sym typeface="Lato Light"/>
              </a:rPr>
              <a:t> Abundance of low-quality office spaces nationwide</a:t>
            </a:r>
          </a:p>
          <a:p>
            <a:pPr marL="1200150" lvl="2" indent="-285750">
              <a:lnSpc>
                <a:spcPct val="150000"/>
              </a:lnSpc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  <a:latin typeface="Montserrat" panose="00000500000000000000" pitchFamily="2" charset="0"/>
                <a:ea typeface="Lato Light"/>
                <a:cs typeface="Lato Light"/>
                <a:sym typeface="Lato Light"/>
              </a:rPr>
              <a:t>16 percent of them having an occupancy rate of 70 percent or less</a:t>
            </a:r>
          </a:p>
          <a:p>
            <a:pPr lvl="2">
              <a:lnSpc>
                <a:spcPct val="150000"/>
              </a:lnSpc>
              <a:buClr>
                <a:schemeClr val="dk1"/>
              </a:buClr>
              <a:buSzPts val="1400"/>
            </a:pPr>
            <a:endParaRPr lang="en-US" sz="800" dirty="0">
              <a:solidFill>
                <a:schemeClr val="tx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en-US" sz="1400" b="0" i="0" u="none" strike="noStrike" cap="none" dirty="0">
              <a:solidFill>
                <a:schemeClr val="tx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sz="1400" b="0" i="0" u="none" strike="noStrike" cap="none" dirty="0">
              <a:solidFill>
                <a:schemeClr val="tx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3089331" y="365846"/>
            <a:ext cx="600498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dirty="0">
                <a:solidFill>
                  <a:srgbClr val="44546A"/>
                </a:solidFill>
                <a:latin typeface="Montserrat"/>
                <a:sym typeface="Montserrat"/>
              </a:rPr>
              <a:t>EXECUTIVE OVERVIEW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dirty="0"/>
              <a:t>TRENDS IN THE OFFICE SECTOR</a:t>
            </a:r>
            <a:endParaRPr dirty="0"/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24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15566"/>
          <a:stretch/>
        </p:blipFill>
        <p:spPr>
          <a:xfrm>
            <a:off x="-8352" y="-25352"/>
            <a:ext cx="12200351" cy="690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-8352" y="-10618"/>
            <a:ext cx="12200351" cy="6879235"/>
          </a:xfrm>
          <a:prstGeom prst="rect">
            <a:avLst/>
          </a:prstGeom>
          <a:solidFill>
            <a:schemeClr val="lt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1010378" y="10617"/>
            <a:ext cx="1189973" cy="6858000"/>
          </a:xfrm>
          <a:prstGeom prst="rect">
            <a:avLst/>
          </a:prstGeom>
          <a:gradFill>
            <a:gsLst>
              <a:gs pos="0">
                <a:srgbClr val="3E8BA4">
                  <a:alpha val="46666"/>
                </a:srgbClr>
              </a:gs>
              <a:gs pos="54000">
                <a:srgbClr val="3E8BA4">
                  <a:alpha val="46666"/>
                </a:srgbClr>
              </a:gs>
              <a:gs pos="100000">
                <a:srgbClr val="00A09C">
                  <a:alpha val="6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244E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575476" y="474422"/>
            <a:ext cx="7936887" cy="60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National Office Market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Q4 2023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The United States office market continued to soften through the fourth quarter of 2023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Since the beginning of 2020, U.S. net absorption has contracted by 188.6 million SF.  By comparison, absorption losses associated with the Great Recession of 2008 totaled about 50 million SF.  </a:t>
            </a:r>
            <a:r>
              <a:rPr lang="en-US" sz="14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Negative net absorption was 71 million SF for 2023 </a:t>
            </a:r>
            <a:r>
              <a:rPr lang="en-US" sz="14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</a:p>
          <a:p>
            <a:pPr lvl="0"/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National vacancy rates increased 200 basis points to 19.7% in Q4 2023 </a:t>
            </a:r>
            <a:r>
              <a:rPr lang="en-US" sz="14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Average asking rents are $39.75 driven by higher rates in new construction </a:t>
            </a:r>
            <a:r>
              <a:rPr lang="en-US" sz="14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en-US" sz="1100" b="1" i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1,2</a:t>
            </a:r>
            <a:r>
              <a:rPr lang="en-US" sz="1100" b="1" i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Source – Lee &amp; Associates Office Market Report, Q4 2023</a:t>
            </a:r>
          </a:p>
          <a:p>
            <a:pPr lvl="0"/>
            <a:r>
              <a:rPr lang="en-US" sz="1100" b="1" i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en-US" sz="1100" b="1" i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Source – Cushman &amp; Wakefield Office Market Report, Q4 2023</a:t>
            </a:r>
          </a:p>
          <a:p>
            <a:pPr lvl="0"/>
            <a:r>
              <a:rPr lang="en-US" sz="1100" b="1" i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US" sz="1100" b="1" i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Source – JLL U.S. Office Outlook, Q4 2023</a:t>
            </a:r>
          </a:p>
          <a:p>
            <a:pPr lvl="0"/>
            <a:endParaRPr lang="en-US" sz="1100" b="1" i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203;p10">
            <a:extLst>
              <a:ext uri="{FF2B5EF4-FFF2-40B4-BE49-F238E27FC236}">
                <a16:creationId xmlns:a16="http://schemas.microsoft.com/office/drawing/2014/main" id="{83DA35C3-393F-5B63-4746-82DF98E2E2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7420" y="5346580"/>
            <a:ext cx="1508598" cy="1508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15566"/>
          <a:stretch/>
        </p:blipFill>
        <p:spPr>
          <a:xfrm>
            <a:off x="-8352" y="-25352"/>
            <a:ext cx="12200351" cy="690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-8352" y="10617"/>
            <a:ext cx="12200351" cy="6879235"/>
          </a:xfrm>
          <a:prstGeom prst="rect">
            <a:avLst/>
          </a:prstGeom>
          <a:solidFill>
            <a:schemeClr val="lt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1010378" y="10617"/>
            <a:ext cx="1189973" cy="6858000"/>
          </a:xfrm>
          <a:prstGeom prst="rect">
            <a:avLst/>
          </a:prstGeom>
          <a:gradFill>
            <a:gsLst>
              <a:gs pos="0">
                <a:srgbClr val="3E8BA4">
                  <a:alpha val="46666"/>
                </a:srgbClr>
              </a:gs>
              <a:gs pos="54000">
                <a:srgbClr val="3E8BA4">
                  <a:alpha val="46666"/>
                </a:srgbClr>
              </a:gs>
              <a:gs pos="100000">
                <a:srgbClr val="00A09C">
                  <a:alpha val="6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244E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523718" y="724588"/>
            <a:ext cx="7936887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Hybrid Work Model Remains Strong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Renewed focus on efficient use of space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12.7% of full-time employees work from home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28.2% of full-time employees work a hybrid model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59.1% of full-time employees work in-office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By 2025 it is estimated that 32.6 million Americans will work remote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Source: Forbes</a:t>
            </a:r>
            <a:endParaRPr sz="1200" b="1" i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203;p10">
            <a:extLst>
              <a:ext uri="{FF2B5EF4-FFF2-40B4-BE49-F238E27FC236}">
                <a16:creationId xmlns:a16="http://schemas.microsoft.com/office/drawing/2014/main" id="{83DA35C3-393F-5B63-4746-82DF98E2E2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7420" y="5346580"/>
            <a:ext cx="1508598" cy="1508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3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15566"/>
          <a:stretch/>
        </p:blipFill>
        <p:spPr>
          <a:xfrm>
            <a:off x="-8352" y="-25352"/>
            <a:ext cx="12200351" cy="690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-8352" y="10617"/>
            <a:ext cx="12200351" cy="6879235"/>
          </a:xfrm>
          <a:prstGeom prst="rect">
            <a:avLst/>
          </a:prstGeom>
          <a:solidFill>
            <a:schemeClr val="lt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1010378" y="10617"/>
            <a:ext cx="1189973" cy="6858000"/>
          </a:xfrm>
          <a:prstGeom prst="rect">
            <a:avLst/>
          </a:prstGeom>
          <a:gradFill>
            <a:gsLst>
              <a:gs pos="0">
                <a:srgbClr val="3E8BA4">
                  <a:alpha val="46666"/>
                </a:srgbClr>
              </a:gs>
              <a:gs pos="54000">
                <a:srgbClr val="3E8BA4">
                  <a:alpha val="46666"/>
                </a:srgbClr>
              </a:gs>
              <a:gs pos="100000">
                <a:srgbClr val="00A09C">
                  <a:alpha val="6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244E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523718" y="724588"/>
            <a:ext cx="7936887" cy="573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Return to Work / Employee Push Back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75% percent of businesses surveyed plan to reduce their office square footage in 2024, nearly 30% more than in 2022, according to a 2023 office space report from workspace platform provider Robin. </a:t>
            </a:r>
            <a:r>
              <a:rPr lang="en-US" sz="16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</a:p>
          <a:p>
            <a:pPr lvl="0"/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However, 88% of the companies surveyed said they are mandating that employees work a certain number of days onsite — up nearly 20% since 2022 — the firm stated. </a:t>
            </a:r>
            <a:r>
              <a:rPr lang="en-US" sz="16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</a:p>
          <a:p>
            <a:pPr lvl="0"/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82% percent of the companies surveyed expressed concern about their ability to retain their current office space due to recession or space underutilization, the report said. </a:t>
            </a:r>
            <a:r>
              <a:rPr lang="en-US" sz="16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</a:p>
          <a:p>
            <a:pPr lvl="0"/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64% of CEOs believe hybrid schedules will transition back to pre-pandemic levels by 2026  according to a CEO Outlook Study from KPMG </a:t>
            </a:r>
            <a:r>
              <a:rPr lang="en-US" sz="16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</a:p>
          <a:p>
            <a:pPr lvl="0"/>
            <a:endParaRPr lang="en-US" sz="1600" b="1" baseline="300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en-US" sz="11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1,2,3</a:t>
            </a:r>
            <a:r>
              <a:rPr lang="en-US" sz="11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Source – Facilities Dive – 2024 Robin Study</a:t>
            </a:r>
          </a:p>
          <a:p>
            <a:pPr lvl="0"/>
            <a:r>
              <a:rPr lang="en-US" sz="11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US" sz="11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Source – KPMG Office Market Report, Q4 2023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203;p10">
            <a:extLst>
              <a:ext uri="{FF2B5EF4-FFF2-40B4-BE49-F238E27FC236}">
                <a16:creationId xmlns:a16="http://schemas.microsoft.com/office/drawing/2014/main" id="{83DA35C3-393F-5B63-4746-82DF98E2E2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7420" y="5346580"/>
            <a:ext cx="1508598" cy="1508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15566"/>
          <a:stretch/>
        </p:blipFill>
        <p:spPr>
          <a:xfrm>
            <a:off x="-8352" y="-25352"/>
            <a:ext cx="12200351" cy="690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-8352" y="10617"/>
            <a:ext cx="12200351" cy="6879235"/>
          </a:xfrm>
          <a:prstGeom prst="rect">
            <a:avLst/>
          </a:prstGeom>
          <a:solidFill>
            <a:schemeClr val="lt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1010378" y="10617"/>
            <a:ext cx="1189973" cy="6858000"/>
          </a:xfrm>
          <a:prstGeom prst="rect">
            <a:avLst/>
          </a:prstGeom>
          <a:gradFill>
            <a:gsLst>
              <a:gs pos="0">
                <a:srgbClr val="3E8BA4">
                  <a:alpha val="46666"/>
                </a:srgbClr>
              </a:gs>
              <a:gs pos="54000">
                <a:srgbClr val="3E8BA4">
                  <a:alpha val="46666"/>
                </a:srgbClr>
              </a:gs>
              <a:gs pos="100000">
                <a:srgbClr val="00A09C">
                  <a:alpha val="6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244E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1093062" y="483048"/>
            <a:ext cx="7936887" cy="610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4546A"/>
                </a:solidFill>
                <a:latin typeface="Montserrat"/>
                <a:sym typeface="Montserrat"/>
              </a:rPr>
              <a:t>UTILIZATION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Commercial Office Space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40% of companies nationally are currently utilizing half of their available space or less, with only 28% of businesses using 100% of their offices. </a:t>
            </a:r>
            <a:r>
              <a:rPr lang="en-US" sz="16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</a:p>
          <a:p>
            <a:pPr lvl="0"/>
            <a:endParaRPr lang="en-US" sz="1600" b="1" baseline="300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en-US" sz="1600" b="1" baseline="300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Average weekly attendance requirement for Fortune 100 employees in January 2024 was 2.96 days </a:t>
            </a:r>
            <a:r>
              <a:rPr lang="en-US" sz="16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</a:p>
          <a:p>
            <a:pPr lvl="0"/>
            <a:endParaRPr lang="en-US" sz="1600" b="1" baseline="300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en-US" sz="1600" b="1" baseline="300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Average national office utilization rates are less than 50% of pre Covid levels according to Kastle </a:t>
            </a:r>
            <a:r>
              <a:rPr lang="en-US" sz="16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600" b="1" baseline="300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600" b="1" baseline="300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Baton Rouge office space utilization hovers around 60%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r>
              <a:rPr lang="en-US" sz="11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Source – Facilities Dive – 2024 Robin Study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11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Source – Fortune, Q4 2023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b="1" baseline="300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US" sz="11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Source - Kastle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203;p10">
            <a:extLst>
              <a:ext uri="{FF2B5EF4-FFF2-40B4-BE49-F238E27FC236}">
                <a16:creationId xmlns:a16="http://schemas.microsoft.com/office/drawing/2014/main" id="{83DA35C3-393F-5B63-4746-82DF98E2E2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7420" y="5346580"/>
            <a:ext cx="1508598" cy="1508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5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15566"/>
          <a:stretch/>
        </p:blipFill>
        <p:spPr>
          <a:xfrm>
            <a:off x="-8352" y="-25352"/>
            <a:ext cx="12200351" cy="690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-8352" y="10617"/>
            <a:ext cx="12200351" cy="6879235"/>
          </a:xfrm>
          <a:prstGeom prst="rect">
            <a:avLst/>
          </a:prstGeom>
          <a:solidFill>
            <a:schemeClr val="lt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1010378" y="10617"/>
            <a:ext cx="1189973" cy="6858000"/>
          </a:xfrm>
          <a:prstGeom prst="rect">
            <a:avLst/>
          </a:prstGeom>
          <a:gradFill>
            <a:gsLst>
              <a:gs pos="0">
                <a:srgbClr val="3E8BA4">
                  <a:alpha val="46666"/>
                </a:srgbClr>
              </a:gs>
              <a:gs pos="54000">
                <a:srgbClr val="3E8BA4">
                  <a:alpha val="46666"/>
                </a:srgbClr>
              </a:gs>
              <a:gs pos="100000">
                <a:srgbClr val="00A09C">
                  <a:alpha val="6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244E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394322" y="241508"/>
            <a:ext cx="7936887" cy="215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4546A"/>
                </a:solidFill>
                <a:latin typeface="Montserrat"/>
                <a:sym typeface="Montserrat"/>
              </a:rPr>
              <a:t>UTILIZATION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Kastle Back to Work Barometer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203;p10">
            <a:extLst>
              <a:ext uri="{FF2B5EF4-FFF2-40B4-BE49-F238E27FC236}">
                <a16:creationId xmlns:a16="http://schemas.microsoft.com/office/drawing/2014/main" id="{83DA35C3-393F-5B63-4746-82DF98E2E2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7420" y="5346580"/>
            <a:ext cx="1508598" cy="150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4952A2-D436-3868-DEDE-E4FCB41B88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484" r="-134"/>
          <a:stretch/>
        </p:blipFill>
        <p:spPr>
          <a:xfrm>
            <a:off x="705649" y="1177503"/>
            <a:ext cx="8179559" cy="546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3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15566"/>
          <a:stretch/>
        </p:blipFill>
        <p:spPr>
          <a:xfrm>
            <a:off x="-8352" y="-25352"/>
            <a:ext cx="12200351" cy="690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-8352" y="10617"/>
            <a:ext cx="12200351" cy="6879235"/>
          </a:xfrm>
          <a:prstGeom prst="rect">
            <a:avLst/>
          </a:prstGeom>
          <a:solidFill>
            <a:schemeClr val="lt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1010378" y="10617"/>
            <a:ext cx="1189973" cy="6858000"/>
          </a:xfrm>
          <a:prstGeom prst="rect">
            <a:avLst/>
          </a:prstGeom>
          <a:gradFill>
            <a:gsLst>
              <a:gs pos="0">
                <a:srgbClr val="3E8BA4">
                  <a:alpha val="46666"/>
                </a:srgbClr>
              </a:gs>
              <a:gs pos="54000">
                <a:srgbClr val="3E8BA4">
                  <a:alpha val="46666"/>
                </a:srgbClr>
              </a:gs>
              <a:gs pos="100000">
                <a:srgbClr val="00A09C">
                  <a:alpha val="6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244E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411328" y="198408"/>
            <a:ext cx="7936887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4546A"/>
                </a:solidFill>
                <a:latin typeface="Montserrat"/>
                <a:sym typeface="Montserrat"/>
              </a:rPr>
              <a:t>UTILIZATION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Kastle Back to Work Barometer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400" b="1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203;p10">
            <a:extLst>
              <a:ext uri="{FF2B5EF4-FFF2-40B4-BE49-F238E27FC236}">
                <a16:creationId xmlns:a16="http://schemas.microsoft.com/office/drawing/2014/main" id="{83DA35C3-393F-5B63-4746-82DF98E2E2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7420" y="5346580"/>
            <a:ext cx="1508598" cy="150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0CF1E9-A317-58DC-4FB1-0DA23EE37C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04" r="-366"/>
          <a:stretch/>
        </p:blipFill>
        <p:spPr>
          <a:xfrm>
            <a:off x="774380" y="1190444"/>
            <a:ext cx="8703040" cy="54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95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6B26EE6A47244836B11E411195958" ma:contentTypeVersion="15" ma:contentTypeDescription="Create a new document." ma:contentTypeScope="" ma:versionID="98d53e3c8445c5047b961264093a5f20">
  <xsd:schema xmlns:xsd="http://www.w3.org/2001/XMLSchema" xmlns:xs="http://www.w3.org/2001/XMLSchema" xmlns:p="http://schemas.microsoft.com/office/2006/metadata/properties" xmlns:ns2="fa0ed114-c189-4082-af53-e2a44e7a99e4" xmlns:ns3="ca24a9a7-abae-47da-97c3-8c7b2a1d12c0" targetNamespace="http://schemas.microsoft.com/office/2006/metadata/properties" ma:root="true" ma:fieldsID="0459b5183d9aa29e3cee234284bfe64d" ns2:_="" ns3:_="">
    <xsd:import namespace="fa0ed114-c189-4082-af53-e2a44e7a99e4"/>
    <xsd:import namespace="ca24a9a7-abae-47da-97c3-8c7b2a1d12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ed114-c189-4082-af53-e2a44e7a99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63e9f89-821d-46ba-81ba-1838f4218f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a9a7-abae-47da-97c3-8c7b2a1d12c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41e3694-da69-4133-9bfc-909ceef5ba11}" ma:internalName="TaxCatchAll" ma:showField="CatchAllData" ma:web="ca24a9a7-abae-47da-97c3-8c7b2a1d12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F6EB0A-6263-41E9-B711-9243EBF5106B}"/>
</file>

<file path=customXml/itemProps2.xml><?xml version="1.0" encoding="utf-8"?>
<ds:datastoreItem xmlns:ds="http://schemas.openxmlformats.org/officeDocument/2006/customXml" ds:itemID="{2457E08B-FBE1-452A-BDAF-720841500BE4}"/>
</file>

<file path=docProps/app.xml><?xml version="1.0" encoding="utf-8"?>
<Properties xmlns="http://schemas.openxmlformats.org/officeDocument/2006/extended-properties" xmlns:vt="http://schemas.openxmlformats.org/officeDocument/2006/docPropsVTypes">
  <TotalTime>20689</TotalTime>
  <Words>1097</Words>
  <Application>Microsoft Office PowerPoint</Application>
  <PresentationFormat>Widescreen</PresentationFormat>
  <Paragraphs>245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Lato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Cook</dc:creator>
  <cp:lastModifiedBy>Pesnell, Branon</cp:lastModifiedBy>
  <cp:revision>57</cp:revision>
  <dcterms:created xsi:type="dcterms:W3CDTF">2022-04-21T14:39:52Z</dcterms:created>
  <dcterms:modified xsi:type="dcterms:W3CDTF">2024-04-18T17:40:53Z</dcterms:modified>
</cp:coreProperties>
</file>