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2"/>
  </p:notesMasterIdLst>
  <p:sldIdLst>
    <p:sldId id="295" r:id="rId3"/>
    <p:sldId id="309" r:id="rId4"/>
    <p:sldId id="258" r:id="rId5"/>
    <p:sldId id="307" r:id="rId6"/>
    <p:sldId id="305" r:id="rId7"/>
    <p:sldId id="283" r:id="rId8"/>
    <p:sldId id="304" r:id="rId9"/>
    <p:sldId id="285" r:id="rId10"/>
    <p:sldId id="287" r:id="rId11"/>
    <p:sldId id="289" r:id="rId12"/>
    <p:sldId id="302" r:id="rId13"/>
    <p:sldId id="308" r:id="rId14"/>
    <p:sldId id="293" r:id="rId15"/>
    <p:sldId id="294" r:id="rId16"/>
    <p:sldId id="301" r:id="rId17"/>
    <p:sldId id="298" r:id="rId18"/>
    <p:sldId id="299" r:id="rId19"/>
    <p:sldId id="310" r:id="rId20"/>
    <p:sldId id="2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520"/>
    <a:srgbClr val="004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048" autoAdjust="0"/>
  </p:normalViewPr>
  <p:slideViewPr>
    <p:cSldViewPr snapToGrid="0">
      <p:cViewPr varScale="1">
        <p:scale>
          <a:sx n="113" d="100"/>
          <a:sy n="113" d="100"/>
        </p:scale>
        <p:origin x="10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27713415427874"/>
          <c:y val="2.4052768163107113E-2"/>
          <c:w val="0.85339355913670567"/>
          <c:h val="0.706918287138087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4987"/>
              </a:solidFill>
              <a:ln>
                <a:noFill/>
              </a:ln>
              <a:effectLst/>
            </c:spPr>
            <c:extLst>
              <c:ext xmlns:c16="http://schemas.microsoft.com/office/drawing/2014/chart" uri="{C3380CC4-5D6E-409C-BE32-E72D297353CC}">
                <c16:uniqueId val="{00000001-89C9-48AC-9770-B3DD9A7463F7}"/>
              </c:ext>
            </c:extLst>
          </c:dPt>
          <c:dPt>
            <c:idx val="1"/>
            <c:invertIfNegative val="0"/>
            <c:bubble3D val="0"/>
            <c:spPr>
              <a:solidFill>
                <a:srgbClr val="004987"/>
              </a:solidFill>
              <a:ln>
                <a:noFill/>
              </a:ln>
              <a:effectLst/>
            </c:spPr>
            <c:extLst>
              <c:ext xmlns:c16="http://schemas.microsoft.com/office/drawing/2014/chart" uri="{C3380CC4-5D6E-409C-BE32-E72D297353CC}">
                <c16:uniqueId val="{00000003-89C9-48AC-9770-B3DD9A7463F7}"/>
              </c:ext>
            </c:extLst>
          </c:dPt>
          <c:dPt>
            <c:idx val="2"/>
            <c:invertIfNegative val="0"/>
            <c:bubble3D val="0"/>
            <c:spPr>
              <a:solidFill>
                <a:srgbClr val="F0C03C"/>
              </a:solidFill>
              <a:ln>
                <a:noFill/>
              </a:ln>
              <a:effectLst/>
            </c:spPr>
            <c:extLst>
              <c:ext xmlns:c16="http://schemas.microsoft.com/office/drawing/2014/chart" uri="{C3380CC4-5D6E-409C-BE32-E72D297353CC}">
                <c16:uniqueId val="{00000005-89C9-48AC-9770-B3DD9A7463F7}"/>
              </c:ext>
            </c:extLst>
          </c:dPt>
          <c:dPt>
            <c:idx val="3"/>
            <c:invertIfNegative val="0"/>
            <c:bubble3D val="0"/>
            <c:spPr>
              <a:solidFill>
                <a:schemeClr val="bg2">
                  <a:lumMod val="75000"/>
                </a:schemeClr>
              </a:solidFill>
              <a:ln>
                <a:noFill/>
              </a:ln>
              <a:effectLst/>
            </c:spPr>
            <c:extLst>
              <c:ext xmlns:c16="http://schemas.microsoft.com/office/drawing/2014/chart" uri="{C3380CC4-5D6E-409C-BE32-E72D297353CC}">
                <c16:uniqueId val="{00000007-89C9-48AC-9770-B3DD9A7463F7}"/>
              </c:ext>
            </c:extLst>
          </c:dPt>
          <c:dPt>
            <c:idx val="4"/>
            <c:invertIfNegative val="0"/>
            <c:bubble3D val="0"/>
            <c:spPr>
              <a:solidFill>
                <a:srgbClr val="004987"/>
              </a:solidFill>
              <a:ln>
                <a:noFill/>
              </a:ln>
              <a:effectLst/>
            </c:spPr>
            <c:extLst>
              <c:ext xmlns:c16="http://schemas.microsoft.com/office/drawing/2014/chart" uri="{C3380CC4-5D6E-409C-BE32-E72D297353CC}">
                <c16:uniqueId val="{00000009-89C9-48AC-9770-B3DD9A7463F7}"/>
              </c:ext>
            </c:extLst>
          </c:dPt>
          <c:dPt>
            <c:idx val="5"/>
            <c:invertIfNegative val="0"/>
            <c:bubble3D val="0"/>
            <c:spPr>
              <a:solidFill>
                <a:srgbClr val="F0C03C"/>
              </a:solidFill>
              <a:ln>
                <a:noFill/>
              </a:ln>
              <a:effectLst/>
            </c:spPr>
            <c:extLst>
              <c:ext xmlns:c16="http://schemas.microsoft.com/office/drawing/2014/chart" uri="{C3380CC4-5D6E-409C-BE32-E72D297353CC}">
                <c16:uniqueId val="{0000000B-89C9-48AC-9770-B3DD9A7463F7}"/>
              </c:ext>
            </c:extLst>
          </c:dPt>
          <c:dPt>
            <c:idx val="6"/>
            <c:invertIfNegative val="0"/>
            <c:bubble3D val="0"/>
            <c:spPr>
              <a:solidFill>
                <a:srgbClr val="F0C03C"/>
              </a:solidFill>
              <a:ln>
                <a:noFill/>
              </a:ln>
              <a:effectLst/>
            </c:spPr>
            <c:extLst>
              <c:ext xmlns:c16="http://schemas.microsoft.com/office/drawing/2014/chart" uri="{C3380CC4-5D6E-409C-BE32-E72D297353CC}">
                <c16:uniqueId val="{0000000D-89C9-48AC-9770-B3DD9A7463F7}"/>
              </c:ext>
            </c:extLst>
          </c:dPt>
          <c:dPt>
            <c:idx val="7"/>
            <c:invertIfNegative val="0"/>
            <c:bubble3D val="0"/>
            <c:spPr>
              <a:solidFill>
                <a:srgbClr val="004987"/>
              </a:solidFill>
              <a:ln>
                <a:noFill/>
              </a:ln>
              <a:effectLst/>
            </c:spPr>
            <c:extLst>
              <c:ext xmlns:c16="http://schemas.microsoft.com/office/drawing/2014/chart" uri="{C3380CC4-5D6E-409C-BE32-E72D297353CC}">
                <c16:uniqueId val="{0000000F-89C9-48AC-9770-B3DD9A7463F7}"/>
              </c:ext>
            </c:extLst>
          </c:dPt>
          <c:dPt>
            <c:idx val="8"/>
            <c:invertIfNegative val="0"/>
            <c:bubble3D val="0"/>
            <c:spPr>
              <a:solidFill>
                <a:schemeClr val="bg2">
                  <a:lumMod val="75000"/>
                </a:schemeClr>
              </a:solidFill>
              <a:ln>
                <a:noFill/>
              </a:ln>
              <a:effectLst/>
            </c:spPr>
            <c:extLst>
              <c:ext xmlns:c16="http://schemas.microsoft.com/office/drawing/2014/chart" uri="{C3380CC4-5D6E-409C-BE32-E72D297353CC}">
                <c16:uniqueId val="{00000011-89C9-48AC-9770-B3DD9A7463F7}"/>
              </c:ext>
            </c:extLst>
          </c:dPt>
          <c:dPt>
            <c:idx val="9"/>
            <c:invertIfNegative val="0"/>
            <c:bubble3D val="0"/>
            <c:spPr>
              <a:solidFill>
                <a:srgbClr val="F0C03C"/>
              </a:solidFill>
              <a:ln>
                <a:noFill/>
              </a:ln>
              <a:effectLst/>
            </c:spPr>
            <c:extLst>
              <c:ext xmlns:c16="http://schemas.microsoft.com/office/drawing/2014/chart" uri="{C3380CC4-5D6E-409C-BE32-E72D297353CC}">
                <c16:uniqueId val="{00000013-89C9-48AC-9770-B3DD9A7463F7}"/>
              </c:ext>
            </c:extLst>
          </c:dPt>
          <c:dPt>
            <c:idx val="10"/>
            <c:invertIfNegative val="0"/>
            <c:bubble3D val="0"/>
            <c:spPr>
              <a:solidFill>
                <a:srgbClr val="FF0000"/>
              </a:solidFill>
              <a:ln>
                <a:noFill/>
              </a:ln>
              <a:effectLst/>
            </c:spPr>
            <c:extLst>
              <c:ext xmlns:c16="http://schemas.microsoft.com/office/drawing/2014/chart" uri="{C3380CC4-5D6E-409C-BE32-E72D297353CC}">
                <c16:uniqueId val="{00000015-89C9-48AC-9770-B3DD9A7463F7}"/>
              </c:ext>
            </c:extLst>
          </c:dPt>
          <c:cat>
            <c:strRef>
              <c:f>'State Migration'!$A$2:$A$12</c:f>
              <c:strCache>
                <c:ptCount val="10"/>
                <c:pt idx="0">
                  <c:v>Florida</c:v>
                </c:pt>
                <c:pt idx="1">
                  <c:v>Texas</c:v>
                </c:pt>
                <c:pt idx="2">
                  <c:v>North Carolina</c:v>
                </c:pt>
                <c:pt idx="3">
                  <c:v>South Carolina</c:v>
                </c:pt>
                <c:pt idx="4">
                  <c:v>Tennessee</c:v>
                </c:pt>
                <c:pt idx="5">
                  <c:v>Georgia</c:v>
                </c:pt>
                <c:pt idx="6">
                  <c:v>Arizona</c:v>
                </c:pt>
                <c:pt idx="7">
                  <c:v>Nevada</c:v>
                </c:pt>
                <c:pt idx="8">
                  <c:v>Oklahoma</c:v>
                </c:pt>
                <c:pt idx="9">
                  <c:v>Idaho</c:v>
                </c:pt>
              </c:strCache>
            </c:strRef>
          </c:cat>
          <c:val>
            <c:numRef>
              <c:f>'State Migration'!$D$2:$D$12</c:f>
              <c:numCache>
                <c:formatCode>General</c:formatCode>
                <c:ptCount val="11"/>
                <c:pt idx="0">
                  <c:v>125551</c:v>
                </c:pt>
                <c:pt idx="1">
                  <c:v>88216</c:v>
                </c:pt>
                <c:pt idx="2">
                  <c:v>43653</c:v>
                </c:pt>
                <c:pt idx="3">
                  <c:v>32927</c:v>
                </c:pt>
                <c:pt idx="4">
                  <c:v>30935</c:v>
                </c:pt>
                <c:pt idx="5">
                  <c:v>24028</c:v>
                </c:pt>
                <c:pt idx="6">
                  <c:v>22102</c:v>
                </c:pt>
                <c:pt idx="7">
                  <c:v>10770</c:v>
                </c:pt>
                <c:pt idx="8">
                  <c:v>8756</c:v>
                </c:pt>
                <c:pt idx="9">
                  <c:v>8492</c:v>
                </c:pt>
              </c:numCache>
            </c:numRef>
          </c:val>
          <c:extLst>
            <c:ext xmlns:c16="http://schemas.microsoft.com/office/drawing/2014/chart" uri="{C3380CC4-5D6E-409C-BE32-E72D297353CC}">
              <c16:uniqueId val="{00000016-89C9-48AC-9770-B3DD9A7463F7}"/>
            </c:ext>
          </c:extLst>
        </c:ser>
        <c:dLbls>
          <c:showLegendKey val="0"/>
          <c:showVal val="0"/>
          <c:showCatName val="0"/>
          <c:showSerName val="0"/>
          <c:showPercent val="0"/>
          <c:showBubbleSize val="0"/>
        </c:dLbls>
        <c:gapWidth val="219"/>
        <c:overlap val="-27"/>
        <c:axId val="653262432"/>
        <c:axId val="653263744"/>
      </c:barChart>
      <c:catAx>
        <c:axId val="6532624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rgbClr val="004987"/>
                </a:solidFill>
                <a:latin typeface="+mn-lt"/>
                <a:ea typeface="+mn-ea"/>
                <a:cs typeface="+mn-cs"/>
              </a:defRPr>
            </a:pPr>
            <a:endParaRPr lang="en-US"/>
          </a:p>
        </c:txPr>
        <c:crossAx val="653263744"/>
        <c:crosses val="autoZero"/>
        <c:auto val="1"/>
        <c:lblAlgn val="ctr"/>
        <c:lblOffset val="100"/>
        <c:noMultiLvlLbl val="0"/>
      </c:catAx>
      <c:valAx>
        <c:axId val="653263744"/>
        <c:scaling>
          <c:orientation val="minMax"/>
          <c:min val="-2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4987"/>
                </a:solidFill>
                <a:latin typeface="+mn-lt"/>
                <a:ea typeface="+mn-ea"/>
                <a:cs typeface="+mn-cs"/>
              </a:defRPr>
            </a:pPr>
            <a:endParaRPr lang="en-US"/>
          </a:p>
        </c:txPr>
        <c:crossAx val="6532624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004987"/>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1" i="0" u="none" strike="noStrike" kern="1200" cap="none" spc="20" baseline="0">
                <a:solidFill>
                  <a:srgbClr val="004987"/>
                </a:solidFill>
                <a:latin typeface="+mn-lt"/>
                <a:ea typeface="+mn-ea"/>
                <a:cs typeface="+mn-cs"/>
              </a:defRPr>
            </a:pPr>
            <a:r>
              <a:rPr lang="en-US" b="1" dirty="0"/>
              <a:t>                           (In Millions of USD $)</a:t>
            </a:r>
          </a:p>
        </c:rich>
      </c:tx>
      <c:layout>
        <c:manualLayout>
          <c:xMode val="edge"/>
          <c:yMode val="edge"/>
          <c:x val="0.24375422685279707"/>
          <c:y val="0.81135353559636481"/>
        </c:manualLayout>
      </c:layout>
      <c:overlay val="0"/>
      <c:spPr>
        <a:noFill/>
        <a:ln>
          <a:noFill/>
        </a:ln>
        <a:effectLst/>
      </c:spPr>
      <c:txPr>
        <a:bodyPr rot="0" spcFirstLastPara="1" vertOverflow="ellipsis" vert="horz" wrap="square" anchor="ctr" anchorCtr="1"/>
        <a:lstStyle/>
        <a:p>
          <a:pPr algn="ctr">
            <a:defRPr sz="1862" b="1" i="0" u="none" strike="noStrike" kern="1200" cap="none" spc="20" baseline="0">
              <a:solidFill>
                <a:srgbClr val="004987"/>
              </a:solidFill>
              <a:latin typeface="+mn-lt"/>
              <a:ea typeface="+mn-ea"/>
              <a:cs typeface="+mn-cs"/>
            </a:defRPr>
          </a:pPr>
          <a:endParaRPr lang="en-US"/>
        </a:p>
      </c:txPr>
    </c:title>
    <c:autoTitleDeleted val="0"/>
    <c:plotArea>
      <c:layout>
        <c:manualLayout>
          <c:layoutTarget val="inner"/>
          <c:xMode val="edge"/>
          <c:yMode val="edge"/>
          <c:x val="8.6429756268543975E-2"/>
          <c:y val="0.19298148872431556"/>
          <c:w val="0.90359598931669294"/>
          <c:h val="0.51646158124388908"/>
        </c:manualLayout>
      </c:layout>
      <c:barChart>
        <c:barDir val="bar"/>
        <c:grouping val="stacked"/>
        <c:varyColors val="0"/>
        <c:ser>
          <c:idx val="0"/>
          <c:order val="0"/>
          <c:tx>
            <c:strRef>
              <c:f>Sheet1!$B$1</c:f>
              <c:strCache>
                <c:ptCount val="1"/>
                <c:pt idx="0">
                  <c:v> </c:v>
                </c:pt>
              </c:strCache>
            </c:strRef>
          </c:tx>
          <c:spPr>
            <a:solidFill>
              <a:srgbClr val="99B6CF"/>
            </a:solidFill>
            <a:ln w="9525" cap="flat" cmpd="sng" algn="ctr">
              <a:solidFill>
                <a:srgbClr val="B4C7E7"/>
              </a:solidFill>
              <a:round/>
            </a:ln>
            <a:effectLst/>
          </c:spPr>
          <c:invertIfNegative val="0"/>
          <c:dPt>
            <c:idx val="0"/>
            <c:invertIfNegative val="0"/>
            <c:bubble3D val="0"/>
            <c:spPr>
              <a:solidFill>
                <a:srgbClr val="FFC000"/>
              </a:solidFill>
              <a:ln w="9525" cap="flat" cmpd="sng" algn="ctr">
                <a:solidFill>
                  <a:srgbClr val="B4C7E7"/>
                </a:solidFill>
                <a:round/>
              </a:ln>
              <a:effectLst/>
            </c:spPr>
            <c:extLst>
              <c:ext xmlns:c16="http://schemas.microsoft.com/office/drawing/2014/chart" uri="{C3380CC4-5D6E-409C-BE32-E72D297353CC}">
                <c16:uniqueId val="{00000001-9384-4FF7-9591-377C0588D002}"/>
              </c:ext>
            </c:extLst>
          </c:dPt>
          <c:dPt>
            <c:idx val="1"/>
            <c:invertIfNegative val="0"/>
            <c:bubble3D val="0"/>
            <c:spPr>
              <a:solidFill>
                <a:srgbClr val="FFC000"/>
              </a:solidFill>
              <a:ln w="9525" cap="flat" cmpd="sng" algn="ctr">
                <a:solidFill>
                  <a:srgbClr val="B4C7E7"/>
                </a:solidFill>
                <a:round/>
              </a:ln>
              <a:effectLst/>
            </c:spPr>
            <c:extLst>
              <c:ext xmlns:c16="http://schemas.microsoft.com/office/drawing/2014/chart" uri="{C3380CC4-5D6E-409C-BE32-E72D297353CC}">
                <c16:uniqueId val="{00000003-9384-4FF7-9591-377C0588D002}"/>
              </c:ext>
            </c:extLst>
          </c:dPt>
          <c:dPt>
            <c:idx val="2"/>
            <c:invertIfNegative val="0"/>
            <c:bubble3D val="0"/>
            <c:spPr>
              <a:solidFill>
                <a:srgbClr val="FFC000"/>
              </a:solidFill>
              <a:ln w="9525" cap="flat" cmpd="sng" algn="ctr">
                <a:solidFill>
                  <a:srgbClr val="B4C7E7"/>
                </a:solidFill>
                <a:round/>
              </a:ln>
              <a:effectLst/>
            </c:spPr>
            <c:extLst>
              <c:ext xmlns:c16="http://schemas.microsoft.com/office/drawing/2014/chart" uri="{C3380CC4-5D6E-409C-BE32-E72D297353CC}">
                <c16:uniqueId val="{00000005-9384-4FF7-9591-377C0588D002}"/>
              </c:ext>
            </c:extLst>
          </c:dPt>
          <c:dPt>
            <c:idx val="3"/>
            <c:invertIfNegative val="0"/>
            <c:bubble3D val="0"/>
            <c:spPr>
              <a:solidFill>
                <a:srgbClr val="F1C039"/>
              </a:solidFill>
              <a:ln w="9525" cap="flat" cmpd="sng" algn="ctr">
                <a:solidFill>
                  <a:srgbClr val="B4C7E7"/>
                </a:solidFill>
                <a:round/>
              </a:ln>
              <a:effectLst/>
            </c:spPr>
            <c:extLst>
              <c:ext xmlns:c16="http://schemas.microsoft.com/office/drawing/2014/chart" uri="{C3380CC4-5D6E-409C-BE32-E72D297353CC}">
                <c16:uniqueId val="{00000007-9384-4FF7-9591-377C0588D002}"/>
              </c:ext>
            </c:extLst>
          </c:dPt>
          <c:dPt>
            <c:idx val="4"/>
            <c:invertIfNegative val="0"/>
            <c:bubble3D val="0"/>
            <c:spPr>
              <a:solidFill>
                <a:srgbClr val="F1C039"/>
              </a:solidFill>
              <a:ln w="9525" cap="flat" cmpd="sng" algn="ctr">
                <a:solidFill>
                  <a:srgbClr val="B4C7E7"/>
                </a:solidFill>
                <a:round/>
              </a:ln>
              <a:effectLst/>
            </c:spPr>
            <c:extLst>
              <c:ext xmlns:c16="http://schemas.microsoft.com/office/drawing/2014/chart" uri="{C3380CC4-5D6E-409C-BE32-E72D297353CC}">
                <c16:uniqueId val="{00000009-9384-4FF7-9591-377C0588D002}"/>
              </c:ext>
            </c:extLst>
          </c:dPt>
          <c:dPt>
            <c:idx val="5"/>
            <c:invertIfNegative val="0"/>
            <c:bubble3D val="0"/>
            <c:spPr>
              <a:solidFill>
                <a:schemeClr val="accent4"/>
              </a:solidFill>
              <a:ln w="9525" cap="flat" cmpd="sng" algn="ctr">
                <a:solidFill>
                  <a:srgbClr val="B4C7E7"/>
                </a:solidFill>
                <a:round/>
              </a:ln>
              <a:effectLst/>
            </c:spPr>
            <c:extLst>
              <c:ext xmlns:c16="http://schemas.microsoft.com/office/drawing/2014/chart" uri="{C3380CC4-5D6E-409C-BE32-E72D297353CC}">
                <c16:uniqueId val="{0000000B-9384-4FF7-9591-377C0588D002}"/>
              </c:ext>
            </c:extLst>
          </c:dPt>
          <c:dPt>
            <c:idx val="6"/>
            <c:invertIfNegative val="0"/>
            <c:bubble3D val="0"/>
            <c:spPr>
              <a:solidFill>
                <a:srgbClr val="FFC000"/>
              </a:solidFill>
              <a:ln w="9525" cap="flat" cmpd="sng" algn="ctr">
                <a:solidFill>
                  <a:srgbClr val="B4C7E7"/>
                </a:solidFill>
                <a:round/>
              </a:ln>
              <a:effectLst/>
            </c:spPr>
            <c:extLst>
              <c:ext xmlns:c16="http://schemas.microsoft.com/office/drawing/2014/chart" uri="{C3380CC4-5D6E-409C-BE32-E72D297353CC}">
                <c16:uniqueId val="{0000000D-9384-4FF7-9591-377C0588D002}"/>
              </c:ext>
            </c:extLst>
          </c:dPt>
          <c:dPt>
            <c:idx val="7"/>
            <c:invertIfNegative val="0"/>
            <c:bubble3D val="0"/>
            <c:spPr>
              <a:solidFill>
                <a:srgbClr val="F1C039"/>
              </a:solidFill>
              <a:ln w="9525" cap="flat" cmpd="sng" algn="ctr">
                <a:solidFill>
                  <a:srgbClr val="B4C7E7"/>
                </a:solidFill>
                <a:round/>
              </a:ln>
              <a:effectLst/>
            </c:spPr>
            <c:extLst>
              <c:ext xmlns:c16="http://schemas.microsoft.com/office/drawing/2014/chart" uri="{C3380CC4-5D6E-409C-BE32-E72D297353CC}">
                <c16:uniqueId val="{0000000F-9384-4FF7-9591-377C0588D002}"/>
              </c:ext>
            </c:extLst>
          </c:dPt>
          <c:dPt>
            <c:idx val="8"/>
            <c:invertIfNegative val="0"/>
            <c:bubble3D val="0"/>
            <c:spPr>
              <a:solidFill>
                <a:srgbClr val="FFC000"/>
              </a:solidFill>
              <a:ln w="9525" cap="flat" cmpd="sng" algn="ctr">
                <a:solidFill>
                  <a:srgbClr val="B4C7E7"/>
                </a:solidFill>
                <a:round/>
              </a:ln>
              <a:effectLst/>
            </c:spPr>
            <c:extLst>
              <c:ext xmlns:c16="http://schemas.microsoft.com/office/drawing/2014/chart" uri="{C3380CC4-5D6E-409C-BE32-E72D297353CC}">
                <c16:uniqueId val="{00000011-9384-4FF7-9591-377C0588D002}"/>
              </c:ext>
            </c:extLst>
          </c:dPt>
          <c:dPt>
            <c:idx val="9"/>
            <c:invertIfNegative val="0"/>
            <c:bubble3D val="0"/>
            <c:spPr>
              <a:solidFill>
                <a:schemeClr val="accent5">
                  <a:lumMod val="40000"/>
                  <a:lumOff val="60000"/>
                </a:schemeClr>
              </a:solidFill>
              <a:ln w="9525" cap="flat" cmpd="sng" algn="ctr">
                <a:solidFill>
                  <a:srgbClr val="B4C7E7"/>
                </a:solidFill>
                <a:round/>
              </a:ln>
              <a:effectLst/>
            </c:spPr>
            <c:extLst>
              <c:ext xmlns:c16="http://schemas.microsoft.com/office/drawing/2014/chart" uri="{C3380CC4-5D6E-409C-BE32-E72D297353CC}">
                <c16:uniqueId val="{00000013-9384-4FF7-9591-377C0588D002}"/>
              </c:ext>
            </c:extLst>
          </c:dPt>
          <c:dLbls>
            <c:dLbl>
              <c:idx val="1"/>
              <c:tx>
                <c:rich>
                  <a:bodyPr/>
                  <a:lstStyle/>
                  <a:p>
                    <a:r>
                      <a:rPr lang="en-US"/>
                      <a:t>500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384-4FF7-9591-377C0588D002}"/>
                </c:ext>
              </c:extLst>
            </c:dLbl>
            <c:dLbl>
              <c:idx val="9"/>
              <c:spPr>
                <a:solidFill>
                  <a:srgbClr val="99B6CF"/>
                </a:solidFill>
                <a:ln>
                  <a:noFill/>
                </a:ln>
                <a:effectLst/>
              </c:spPr>
              <c:txPr>
                <a:bodyPr rot="0" spcFirstLastPara="1" vertOverflow="ellipsis" vert="horz" wrap="square" anchor="ctr" anchorCtr="1"/>
                <a:lstStyle/>
                <a:p>
                  <a:pPr>
                    <a:defRPr sz="1197" b="1" i="0" u="none" strike="noStrike" kern="1200" baseline="0">
                      <a:solidFill>
                        <a:srgbClr val="004987"/>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3-9384-4FF7-9591-377C0588D002}"/>
                </c:ext>
              </c:extLst>
            </c:dLbl>
            <c:spPr>
              <a:noFill/>
              <a:ln>
                <a:noFill/>
              </a:ln>
              <a:effectLst/>
            </c:spPr>
            <c:txPr>
              <a:bodyPr rot="0" spcFirstLastPara="1" vertOverflow="ellipsis" vert="horz" wrap="square" anchor="ctr" anchorCtr="1"/>
              <a:lstStyle/>
              <a:p>
                <a:pPr>
                  <a:defRPr sz="1197" b="1" i="0" u="none" strike="noStrike" kern="1200" baseline="0">
                    <a:solidFill>
                      <a:srgbClr val="00498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Ohio </c:v>
                </c:pt>
                <c:pt idx="1">
                  <c:v>Pennsylvania</c:v>
                </c:pt>
                <c:pt idx="2">
                  <c:v>Virginia</c:v>
                </c:pt>
                <c:pt idx="3">
                  <c:v>North Carolina</c:v>
                </c:pt>
                <c:pt idx="4">
                  <c:v>South Carolina</c:v>
                </c:pt>
                <c:pt idx="5">
                  <c:v>Kentucky</c:v>
                </c:pt>
                <c:pt idx="6">
                  <c:v>Alabama</c:v>
                </c:pt>
                <c:pt idx="7">
                  <c:v>Mississippi</c:v>
                </c:pt>
                <c:pt idx="8">
                  <c:v>Tennessee</c:v>
                </c:pt>
                <c:pt idx="9">
                  <c:v>Louisiana</c:v>
                </c:pt>
              </c:strCache>
            </c:strRef>
          </c:cat>
          <c:val>
            <c:numRef>
              <c:f>Sheet1!$B$2:$B$11</c:f>
              <c:numCache>
                <c:formatCode>General</c:formatCode>
                <c:ptCount val="10"/>
                <c:pt idx="0">
                  <c:v>750</c:v>
                </c:pt>
                <c:pt idx="1">
                  <c:v>500</c:v>
                </c:pt>
                <c:pt idx="2">
                  <c:v>332</c:v>
                </c:pt>
                <c:pt idx="3">
                  <c:v>119</c:v>
                </c:pt>
                <c:pt idx="4">
                  <c:v>104</c:v>
                </c:pt>
                <c:pt idx="5">
                  <c:v>100</c:v>
                </c:pt>
                <c:pt idx="6">
                  <c:v>53</c:v>
                </c:pt>
                <c:pt idx="7">
                  <c:v>46</c:v>
                </c:pt>
                <c:pt idx="8">
                  <c:v>34</c:v>
                </c:pt>
                <c:pt idx="9">
                  <c:v>8</c:v>
                </c:pt>
              </c:numCache>
            </c:numRef>
          </c:val>
          <c:extLst>
            <c:ext xmlns:c16="http://schemas.microsoft.com/office/drawing/2014/chart" uri="{C3380CC4-5D6E-409C-BE32-E72D297353CC}">
              <c16:uniqueId val="{00000014-9384-4FF7-9591-377C0588D002}"/>
            </c:ext>
          </c:extLst>
        </c:ser>
        <c:dLbls>
          <c:showLegendKey val="0"/>
          <c:showVal val="1"/>
          <c:showCatName val="0"/>
          <c:showSerName val="0"/>
          <c:showPercent val="0"/>
          <c:showBubbleSize val="0"/>
        </c:dLbls>
        <c:gapWidth val="150"/>
        <c:overlap val="100"/>
        <c:axId val="173651424"/>
        <c:axId val="173654048"/>
      </c:barChart>
      <c:catAx>
        <c:axId val="17365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4987"/>
                </a:solidFill>
                <a:latin typeface="+mn-lt"/>
                <a:ea typeface="+mn-ea"/>
                <a:cs typeface="+mn-cs"/>
              </a:defRPr>
            </a:pPr>
            <a:endParaRPr lang="en-US"/>
          </a:p>
        </c:txPr>
        <c:crossAx val="173654048"/>
        <c:crosses val="autoZero"/>
        <c:auto val="1"/>
        <c:lblAlgn val="ctr"/>
        <c:lblOffset val="100"/>
        <c:noMultiLvlLbl val="0"/>
      </c:catAx>
      <c:valAx>
        <c:axId val="173654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4987"/>
                </a:solidFill>
                <a:latin typeface="+mn-lt"/>
                <a:ea typeface="+mn-ea"/>
                <a:cs typeface="+mn-cs"/>
              </a:defRPr>
            </a:pPr>
            <a:endParaRPr lang="en-US"/>
          </a:p>
        </c:txPr>
        <c:crossAx val="1736514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004987"/>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EF64A-8B83-40C6-B5EC-222866EB575A}" type="doc">
      <dgm:prSet loTypeId="urn:microsoft.com/office/officeart/2005/8/layout/arrow2" loCatId="process" qsTypeId="urn:microsoft.com/office/officeart/2005/8/quickstyle/simple1" qsCatId="simple" csTypeId="urn:microsoft.com/office/officeart/2005/8/colors/accent1_2" csCatId="accent1" phldr="1"/>
      <dgm:spPr/>
    </dgm:pt>
    <dgm:pt modelId="{83D505A5-9BB2-46C3-A88F-EDC7951A65CA}">
      <dgm:prSet phldrT="[Text]"/>
      <dgm:spPr/>
      <dgm:t>
        <a:bodyPr/>
        <a:lstStyle/>
        <a:p>
          <a:r>
            <a:rPr lang="en-US" dirty="0">
              <a:solidFill>
                <a:srgbClr val="004987"/>
              </a:solidFill>
            </a:rPr>
            <a:t>50</a:t>
          </a:r>
          <a:r>
            <a:rPr lang="en-US" baseline="30000" dirty="0">
              <a:solidFill>
                <a:srgbClr val="004987"/>
              </a:solidFill>
            </a:rPr>
            <a:t>th</a:t>
          </a:r>
          <a:r>
            <a:rPr lang="en-US" dirty="0">
              <a:solidFill>
                <a:srgbClr val="004987"/>
              </a:solidFill>
            </a:rPr>
            <a:t> </a:t>
          </a:r>
        </a:p>
      </dgm:t>
    </dgm:pt>
    <dgm:pt modelId="{7D6162E7-34A4-45BA-A859-39F431182F3B}" type="parTrans" cxnId="{16F982E1-9D88-4E70-B35E-1E0E42327B8F}">
      <dgm:prSet/>
      <dgm:spPr/>
      <dgm:t>
        <a:bodyPr/>
        <a:lstStyle/>
        <a:p>
          <a:endParaRPr lang="en-US"/>
        </a:p>
      </dgm:t>
    </dgm:pt>
    <dgm:pt modelId="{BD621CF3-7C0A-441B-A709-7ED6AEE8C5ED}" type="sibTrans" cxnId="{16F982E1-9D88-4E70-B35E-1E0E42327B8F}">
      <dgm:prSet/>
      <dgm:spPr/>
      <dgm:t>
        <a:bodyPr/>
        <a:lstStyle/>
        <a:p>
          <a:endParaRPr lang="en-US"/>
        </a:p>
      </dgm:t>
    </dgm:pt>
    <dgm:pt modelId="{5F53EE8D-F949-48A9-8B86-255763A7FA93}">
      <dgm:prSet phldrT="[Text]"/>
      <dgm:spPr/>
      <dgm:t>
        <a:bodyPr/>
        <a:lstStyle/>
        <a:p>
          <a:r>
            <a:rPr lang="en-US" dirty="0">
              <a:solidFill>
                <a:srgbClr val="004987"/>
              </a:solidFill>
            </a:rPr>
            <a:t>16</a:t>
          </a:r>
          <a:r>
            <a:rPr lang="en-US" baseline="30000" dirty="0">
              <a:solidFill>
                <a:srgbClr val="004987"/>
              </a:solidFill>
            </a:rPr>
            <a:t>th</a:t>
          </a:r>
          <a:r>
            <a:rPr lang="en-US" dirty="0">
              <a:solidFill>
                <a:srgbClr val="004987"/>
              </a:solidFill>
            </a:rPr>
            <a:t> </a:t>
          </a:r>
        </a:p>
      </dgm:t>
    </dgm:pt>
    <dgm:pt modelId="{0E7B584A-15EA-4B1D-9EC2-DC8CBF723ADA}" type="parTrans" cxnId="{313E1CEA-2DFC-4B7D-9390-1D24B393CF99}">
      <dgm:prSet/>
      <dgm:spPr/>
      <dgm:t>
        <a:bodyPr/>
        <a:lstStyle/>
        <a:p>
          <a:endParaRPr lang="en-US"/>
        </a:p>
      </dgm:t>
    </dgm:pt>
    <dgm:pt modelId="{CAAE38EF-1089-47FF-BB52-203BE2A6BA58}" type="sibTrans" cxnId="{313E1CEA-2DFC-4B7D-9390-1D24B393CF99}">
      <dgm:prSet/>
      <dgm:spPr/>
      <dgm:t>
        <a:bodyPr/>
        <a:lstStyle/>
        <a:p>
          <a:endParaRPr lang="en-US"/>
        </a:p>
      </dgm:t>
    </dgm:pt>
    <dgm:pt modelId="{86AD54FA-2A7E-4C4C-9DAC-7D647AE324C3}" type="pres">
      <dgm:prSet presAssocID="{A39EF64A-8B83-40C6-B5EC-222866EB575A}" presName="arrowDiagram" presStyleCnt="0">
        <dgm:presLayoutVars>
          <dgm:chMax val="5"/>
          <dgm:dir/>
          <dgm:resizeHandles val="exact"/>
        </dgm:presLayoutVars>
      </dgm:prSet>
      <dgm:spPr/>
    </dgm:pt>
    <dgm:pt modelId="{9B8545B8-86C5-4304-AEA3-9ACB7FA9F1DB}" type="pres">
      <dgm:prSet presAssocID="{A39EF64A-8B83-40C6-B5EC-222866EB575A}" presName="arrow" presStyleLbl="bgShp" presStyleIdx="0" presStyleCnt="1"/>
      <dgm:spPr/>
    </dgm:pt>
    <dgm:pt modelId="{E2D01D61-0FD3-4751-972E-4C78DB59327C}" type="pres">
      <dgm:prSet presAssocID="{A39EF64A-8B83-40C6-B5EC-222866EB575A}" presName="arrowDiagram2" presStyleCnt="0"/>
      <dgm:spPr/>
    </dgm:pt>
    <dgm:pt modelId="{B08B254D-8413-4DA4-BADD-CA8AE21AD316}" type="pres">
      <dgm:prSet presAssocID="{83D505A5-9BB2-46C3-A88F-EDC7951A65CA}" presName="bullet2a" presStyleLbl="node1" presStyleIdx="0" presStyleCnt="2" custLinFactX="-210309" custLinFactY="200000" custLinFactNeighborX="-300000" custLinFactNeighborY="267527"/>
      <dgm:spPr/>
    </dgm:pt>
    <dgm:pt modelId="{D24E614C-F22E-4A38-8541-0EF4CD5ADA79}" type="pres">
      <dgm:prSet presAssocID="{83D505A5-9BB2-46C3-A88F-EDC7951A65CA}" presName="textBox2a" presStyleLbl="revTx" presStyleIdx="0" presStyleCnt="2" custScaleX="62966" custScaleY="48764" custLinFactNeighborX="-73175" custLinFactNeighborY="30852">
        <dgm:presLayoutVars>
          <dgm:bulletEnabled val="1"/>
        </dgm:presLayoutVars>
      </dgm:prSet>
      <dgm:spPr/>
    </dgm:pt>
    <dgm:pt modelId="{D2FCDABF-699B-47DF-8FA3-2B41952EF47B}" type="pres">
      <dgm:prSet presAssocID="{5F53EE8D-F949-48A9-8B86-255763A7FA93}" presName="bullet2b" presStyleLbl="node1" presStyleIdx="1" presStyleCnt="2" custLinFactX="126675" custLinFactNeighborX="200000" custLinFactNeighborY="-82059"/>
      <dgm:spPr/>
    </dgm:pt>
    <dgm:pt modelId="{46322A3D-4B9D-487D-976C-1FBC83F3B42E}" type="pres">
      <dgm:prSet presAssocID="{5F53EE8D-F949-48A9-8B86-255763A7FA93}" presName="textBox2b" presStyleLbl="revTx" presStyleIdx="1" presStyleCnt="2" custScaleX="50627" custScaleY="36720" custLinFactNeighborX="35266" custLinFactNeighborY="-52045">
        <dgm:presLayoutVars>
          <dgm:bulletEnabled val="1"/>
        </dgm:presLayoutVars>
      </dgm:prSet>
      <dgm:spPr/>
    </dgm:pt>
  </dgm:ptLst>
  <dgm:cxnLst>
    <dgm:cxn modelId="{644E4D37-85FD-4EEF-92B1-98EAA415CD57}" type="presOf" srcId="{5F53EE8D-F949-48A9-8B86-255763A7FA93}" destId="{46322A3D-4B9D-487D-976C-1FBC83F3B42E}" srcOrd="0" destOrd="0" presId="urn:microsoft.com/office/officeart/2005/8/layout/arrow2"/>
    <dgm:cxn modelId="{8BDF6F87-CBC7-4DC8-A9C5-EEBC12F6469F}" type="presOf" srcId="{83D505A5-9BB2-46C3-A88F-EDC7951A65CA}" destId="{D24E614C-F22E-4A38-8541-0EF4CD5ADA79}" srcOrd="0" destOrd="0" presId="urn:microsoft.com/office/officeart/2005/8/layout/arrow2"/>
    <dgm:cxn modelId="{603888A2-1043-49E9-B157-596805E7FBA3}" type="presOf" srcId="{A39EF64A-8B83-40C6-B5EC-222866EB575A}" destId="{86AD54FA-2A7E-4C4C-9DAC-7D647AE324C3}" srcOrd="0" destOrd="0" presId="urn:microsoft.com/office/officeart/2005/8/layout/arrow2"/>
    <dgm:cxn modelId="{16F982E1-9D88-4E70-B35E-1E0E42327B8F}" srcId="{A39EF64A-8B83-40C6-B5EC-222866EB575A}" destId="{83D505A5-9BB2-46C3-A88F-EDC7951A65CA}" srcOrd="0" destOrd="0" parTransId="{7D6162E7-34A4-45BA-A859-39F431182F3B}" sibTransId="{BD621CF3-7C0A-441B-A709-7ED6AEE8C5ED}"/>
    <dgm:cxn modelId="{313E1CEA-2DFC-4B7D-9390-1D24B393CF99}" srcId="{A39EF64A-8B83-40C6-B5EC-222866EB575A}" destId="{5F53EE8D-F949-48A9-8B86-255763A7FA93}" srcOrd="1" destOrd="0" parTransId="{0E7B584A-15EA-4B1D-9EC2-DC8CBF723ADA}" sibTransId="{CAAE38EF-1089-47FF-BB52-203BE2A6BA58}"/>
    <dgm:cxn modelId="{BE112DB5-FBC1-4F75-9A67-6FE8A3DE0161}" type="presParOf" srcId="{86AD54FA-2A7E-4C4C-9DAC-7D647AE324C3}" destId="{9B8545B8-86C5-4304-AEA3-9ACB7FA9F1DB}" srcOrd="0" destOrd="0" presId="urn:microsoft.com/office/officeart/2005/8/layout/arrow2"/>
    <dgm:cxn modelId="{CC2ACF13-1754-4F72-BF8C-BA3DD1DA3921}" type="presParOf" srcId="{86AD54FA-2A7E-4C4C-9DAC-7D647AE324C3}" destId="{E2D01D61-0FD3-4751-972E-4C78DB59327C}" srcOrd="1" destOrd="0" presId="urn:microsoft.com/office/officeart/2005/8/layout/arrow2"/>
    <dgm:cxn modelId="{8E452A35-FD9D-4E70-8856-939E6EEFD0E4}" type="presParOf" srcId="{E2D01D61-0FD3-4751-972E-4C78DB59327C}" destId="{B08B254D-8413-4DA4-BADD-CA8AE21AD316}" srcOrd="0" destOrd="0" presId="urn:microsoft.com/office/officeart/2005/8/layout/arrow2"/>
    <dgm:cxn modelId="{F4C01373-102D-4A0F-8214-AE59028E2670}" type="presParOf" srcId="{E2D01D61-0FD3-4751-972E-4C78DB59327C}" destId="{D24E614C-F22E-4A38-8541-0EF4CD5ADA79}" srcOrd="1" destOrd="0" presId="urn:microsoft.com/office/officeart/2005/8/layout/arrow2"/>
    <dgm:cxn modelId="{5C731D5D-D9E9-4C74-98A5-E3BDEF09CC8D}" type="presParOf" srcId="{E2D01D61-0FD3-4751-972E-4C78DB59327C}" destId="{D2FCDABF-699B-47DF-8FA3-2B41952EF47B}" srcOrd="2" destOrd="0" presId="urn:microsoft.com/office/officeart/2005/8/layout/arrow2"/>
    <dgm:cxn modelId="{80F9AC66-ABEB-449D-8B92-B8D1F954DB8F}" type="presParOf" srcId="{E2D01D61-0FD3-4751-972E-4C78DB59327C}" destId="{46322A3D-4B9D-487D-976C-1FBC83F3B42E}"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545B8-86C5-4304-AEA3-9ACB7FA9F1DB}">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B254D-8413-4DA4-BADD-CA8AE21AD316}">
      <dsp:nvSpPr>
        <dsp:cNvPr id="0" name=""/>
        <dsp:cNvSpPr/>
      </dsp:nvSpPr>
      <dsp:spPr>
        <a:xfrm>
          <a:off x="438032" y="4267954"/>
          <a:ext cx="284480" cy="284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E614C-F22E-4A38-8541-0EF4CD5ADA79}">
      <dsp:nvSpPr>
        <dsp:cNvPr id="0" name=""/>
        <dsp:cNvSpPr/>
      </dsp:nvSpPr>
      <dsp:spPr>
        <a:xfrm>
          <a:off x="588154" y="4305098"/>
          <a:ext cx="1663309" cy="105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40" tIns="0" rIns="0" bIns="0" numCol="1" spcCol="1270" anchor="t" anchorCtr="0">
          <a:noAutofit/>
        </a:bodyPr>
        <a:lstStyle/>
        <a:p>
          <a:pPr marL="0" lvl="0" indent="0" algn="l" defTabSz="2355850">
            <a:lnSpc>
              <a:spcPct val="90000"/>
            </a:lnSpc>
            <a:spcBef>
              <a:spcPct val="0"/>
            </a:spcBef>
            <a:spcAft>
              <a:spcPct val="35000"/>
            </a:spcAft>
            <a:buNone/>
          </a:pPr>
          <a:r>
            <a:rPr lang="en-US" sz="5300" kern="1200" dirty="0">
              <a:solidFill>
                <a:srgbClr val="004987"/>
              </a:solidFill>
            </a:rPr>
            <a:t>50</a:t>
          </a:r>
          <a:r>
            <a:rPr lang="en-US" sz="5300" kern="1200" baseline="30000" dirty="0">
              <a:solidFill>
                <a:srgbClr val="004987"/>
              </a:solidFill>
            </a:rPr>
            <a:t>th</a:t>
          </a:r>
          <a:r>
            <a:rPr lang="en-US" sz="5300" kern="1200" dirty="0">
              <a:solidFill>
                <a:srgbClr val="004987"/>
              </a:solidFill>
            </a:rPr>
            <a:t> </a:t>
          </a:r>
        </a:p>
      </dsp:txBody>
      <dsp:txXfrm>
        <a:off x="588154" y="4305098"/>
        <a:ext cx="1663309" cy="1057769"/>
      </dsp:txXfrm>
    </dsp:sp>
    <dsp:sp modelId="{D2FCDABF-699B-47DF-8FA3-2B41952EF47B}">
      <dsp:nvSpPr>
        <dsp:cNvPr id="0" name=""/>
        <dsp:cNvSpPr/>
      </dsp:nvSpPr>
      <dsp:spPr>
        <a:xfrm>
          <a:off x="6104168" y="1242348"/>
          <a:ext cx="487679" cy="487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22A3D-4B9D-487D-976C-1FBC83F3B42E}">
      <dsp:nvSpPr>
        <dsp:cNvPr id="0" name=""/>
        <dsp:cNvSpPr/>
      </dsp:nvSpPr>
      <dsp:spPr>
        <a:xfrm>
          <a:off x="6338585" y="1200161"/>
          <a:ext cx="1337362" cy="1234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412" tIns="0" rIns="0" bIns="0" numCol="1" spcCol="1270" anchor="t" anchorCtr="0">
          <a:noAutofit/>
        </a:bodyPr>
        <a:lstStyle/>
        <a:p>
          <a:pPr marL="0" lvl="0" indent="0" algn="l" defTabSz="2355850">
            <a:lnSpc>
              <a:spcPct val="90000"/>
            </a:lnSpc>
            <a:spcBef>
              <a:spcPct val="0"/>
            </a:spcBef>
            <a:spcAft>
              <a:spcPct val="35000"/>
            </a:spcAft>
            <a:buNone/>
          </a:pPr>
          <a:r>
            <a:rPr lang="en-US" sz="5300" kern="1200" dirty="0">
              <a:solidFill>
                <a:srgbClr val="004987"/>
              </a:solidFill>
            </a:rPr>
            <a:t>16</a:t>
          </a:r>
          <a:r>
            <a:rPr lang="en-US" sz="5300" kern="1200" baseline="30000" dirty="0">
              <a:solidFill>
                <a:srgbClr val="004987"/>
              </a:solidFill>
            </a:rPr>
            <a:t>th</a:t>
          </a:r>
          <a:r>
            <a:rPr lang="en-US" sz="5300" kern="1200" dirty="0">
              <a:solidFill>
                <a:srgbClr val="004987"/>
              </a:solidFill>
            </a:rPr>
            <a:t> </a:t>
          </a:r>
        </a:p>
      </dsp:txBody>
      <dsp:txXfrm>
        <a:off x="6338585" y="1200161"/>
        <a:ext cx="1337362" cy="123487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86076-480F-414D-B5CD-4580423329A8}" type="datetimeFigureOut">
              <a:rPr lang="en-US" smtClean="0"/>
              <a:t>4/21/25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45884-C3FF-41BC-9086-0B69454BADCF}" type="slidenum">
              <a:rPr lang="en-US" smtClean="0"/>
              <a:t>‹#›</a:t>
            </a:fld>
            <a:endParaRPr lang="en-US"/>
          </a:p>
        </p:txBody>
      </p:sp>
    </p:spTree>
    <p:extLst>
      <p:ext uri="{BB962C8B-B14F-4D97-AF65-F5344CB8AC3E}">
        <p14:creationId xmlns:p14="http://schemas.microsoft.com/office/powerpoint/2010/main" val="272720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rldefense.com/v3/__https:/taxfoundation.org/blog/louisiana-tax-reform-2024/__;!!CCC_mTA!6M8aTB4NaZxvmv93wtehSLj0EJ6HHTuPtzq0WTbbeEDmZRmHGhi_UrBStP5NCbb1YBSsoB2ZYxh6ZIo4jBbFHVK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5</a:t>
            </a:fld>
            <a:endParaRPr lang="en-US"/>
          </a:p>
        </p:txBody>
      </p:sp>
    </p:spTree>
    <p:extLst>
      <p:ext uri="{BB962C8B-B14F-4D97-AF65-F5344CB8AC3E}">
        <p14:creationId xmlns:p14="http://schemas.microsoft.com/office/powerpoint/2010/main" val="428741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17</a:t>
            </a:fld>
            <a:endParaRPr lang="en-US"/>
          </a:p>
        </p:txBody>
      </p:sp>
    </p:spTree>
    <p:extLst>
      <p:ext uri="{BB962C8B-B14F-4D97-AF65-F5344CB8AC3E}">
        <p14:creationId xmlns:p14="http://schemas.microsoft.com/office/powerpoint/2010/main" val="373052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ct val="100000"/>
              </a:lnSpc>
            </a:pPr>
            <a:endParaRPr lang="en-US" sz="1200" dirty="0"/>
          </a:p>
          <a:p>
            <a:pPr fontAlgn="t">
              <a:lnSpc>
                <a:spcPct val="100000"/>
              </a:lnSpc>
            </a:pPr>
            <a:r>
              <a:rPr lang="en-US" sz="1200" b="1" dirty="0"/>
              <a:t>Education</a:t>
            </a:r>
            <a:r>
              <a:rPr lang="en-US" sz="1200" dirty="0"/>
              <a:t>. This past January, results from the Nation’s Report Card were released, Louisiana’s performance was highlighted by our 4th grade reading score </a:t>
            </a:r>
            <a:r>
              <a:rPr lang="en-US" sz="1200" b="1" dirty="0"/>
              <a:t>16th</a:t>
            </a:r>
            <a:r>
              <a:rPr lang="en-US" sz="1200" dirty="0"/>
              <a:t>. </a:t>
            </a:r>
          </a:p>
        </p:txBody>
      </p:sp>
      <p:sp>
        <p:nvSpPr>
          <p:cNvPr id="4" name="Slide Number Placeholder 3"/>
          <p:cNvSpPr>
            <a:spLocks noGrp="1"/>
          </p:cNvSpPr>
          <p:nvPr>
            <p:ph type="sldNum" sz="quarter" idx="10"/>
          </p:nvPr>
        </p:nvSpPr>
        <p:spPr/>
        <p:txBody>
          <a:bodyPr/>
          <a:lstStyle/>
          <a:p>
            <a:fld id="{68C45884-C3FF-41BC-9086-0B69454BADCF}" type="slidenum">
              <a:rPr lang="en-US" smtClean="0"/>
              <a:t>6</a:t>
            </a:fld>
            <a:endParaRPr lang="en-US"/>
          </a:p>
        </p:txBody>
      </p:sp>
    </p:spTree>
    <p:extLst>
      <p:ext uri="{BB962C8B-B14F-4D97-AF65-F5344CB8AC3E}">
        <p14:creationId xmlns:p14="http://schemas.microsoft.com/office/powerpoint/2010/main" val="327208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According to the Tax Foundation, “had all the reforms been in place at the time of the last Index, the state’s overall rank would have </a:t>
            </a:r>
            <a:r>
              <a:rPr lang="en-US" sz="1200" b="1" kern="1200" dirty="0">
                <a:solidFill>
                  <a:schemeClr val="tx1"/>
                </a:solidFill>
                <a:effectLst/>
                <a:latin typeface="+mn-lt"/>
                <a:ea typeface="+mn-ea"/>
                <a:cs typeface="+mn-cs"/>
              </a:rPr>
              <a:t>improved to 26</a:t>
            </a:r>
            <a:r>
              <a:rPr lang="en-US" sz="1200" b="1"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 significant improvement compared to the current rank of 40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Moreover, the state would have ranked among the top 15 best in four of the five major categories of taxation.”</a:t>
            </a:r>
          </a:p>
          <a:p>
            <a:r>
              <a:rPr lang="en-US" sz="1200" kern="1200" dirty="0">
                <a:solidFill>
                  <a:schemeClr val="tx1"/>
                </a:solidFill>
                <a:effectLst/>
                <a:latin typeface="+mn-lt"/>
                <a:ea typeface="+mn-ea"/>
                <a:cs typeface="+mn-cs"/>
              </a:rPr>
              <a:t>Source: </a:t>
            </a:r>
            <a:r>
              <a:rPr lang="en-US" sz="1200" u="sng" kern="1200" dirty="0">
                <a:solidFill>
                  <a:schemeClr val="tx1"/>
                </a:solidFill>
                <a:effectLst/>
                <a:latin typeface="+mn-lt"/>
                <a:ea typeface="+mn-ea"/>
                <a:cs typeface="+mn-cs"/>
                <a:hlinkClick r:id="rId3"/>
              </a:rPr>
              <a:t>https://taxfoundation.org/blog/louisiana-tax-reform-2024/</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8</a:t>
            </a:fld>
            <a:endParaRPr lang="en-US"/>
          </a:p>
        </p:txBody>
      </p:sp>
    </p:spTree>
    <p:extLst>
      <p:ext uri="{BB962C8B-B14F-4D97-AF65-F5344CB8AC3E}">
        <p14:creationId xmlns:p14="http://schemas.microsoft.com/office/powerpoint/2010/main" val="237075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dirty="0"/>
              <a:t>This</a:t>
            </a:r>
            <a:r>
              <a:rPr lang="en-US" baseline="0" dirty="0"/>
              <a:t> program administered by LED may be of interest</a:t>
            </a:r>
          </a:p>
          <a:p>
            <a:pPr marL="17145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The Restoration</a:t>
            </a:r>
            <a:r>
              <a:rPr lang="en-US" sz="1200" b="0" i="0" u="none" strike="noStrike" cap="none" baseline="0" dirty="0">
                <a:solidFill>
                  <a:srgbClr val="000000"/>
                </a:solidFill>
                <a:effectLst/>
                <a:latin typeface="Arial"/>
                <a:ea typeface="Arial"/>
                <a:cs typeface="Arial"/>
                <a:sym typeface="Arial"/>
              </a:rPr>
              <a:t> Tax Abatement Program provides up to a 10-year abatement of property taxes on renovations and improvements</a:t>
            </a:r>
          </a:p>
          <a:p>
            <a:pPr marL="17145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The most common applicants are generally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commercial developers who acquire properties with the goal of restoring them and then renting them out, either to businesses, or as homes. </a:t>
            </a:r>
          </a:p>
          <a:p>
            <a:pPr marL="17145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Business owners applying directly for their own properties and private homeowners are somewhat less common, but definitely not unheard of. </a:t>
            </a:r>
          </a:p>
          <a:p>
            <a:pPr marL="17145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The great majority of projects are located in urban parishes, especially Orleans and Ouachita, but there is nothing that should be stopping applicants in rural areas other than maybe lack of awareness of the program’s existence. </a:t>
            </a:r>
          </a:p>
          <a:p>
            <a:pPr marL="17145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 </a:t>
            </a:r>
            <a:r>
              <a:rPr lang="en-US" dirty="0"/>
              <a:t>LED Contacts: Travis</a:t>
            </a:r>
            <a:r>
              <a:rPr lang="en-US" baseline="0" dirty="0"/>
              <a:t>.Rosenberg@la.gov; joyce.Metoyer@la.gov</a:t>
            </a:r>
          </a:p>
          <a:p>
            <a:pPr marL="171450" indent="-171450">
              <a:buFont typeface="Arial" panose="020B0604020202020204" pitchFamily="34" charset="0"/>
              <a:buChar char="•"/>
            </a:pPr>
            <a:r>
              <a:rPr lang="en-US" baseline="0" dirty="0"/>
              <a:t>Process: $250 fee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10</a:t>
            </a:fld>
            <a:endParaRPr lang="en-US"/>
          </a:p>
        </p:txBody>
      </p:sp>
    </p:spTree>
    <p:extLst>
      <p:ext uri="{BB962C8B-B14F-4D97-AF65-F5344CB8AC3E}">
        <p14:creationId xmlns:p14="http://schemas.microsoft.com/office/powerpoint/2010/main" val="256735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11</a:t>
            </a:fld>
            <a:endParaRPr lang="en-US"/>
          </a:p>
        </p:txBody>
      </p:sp>
    </p:spTree>
    <p:extLst>
      <p:ext uri="{BB962C8B-B14F-4D97-AF65-F5344CB8AC3E}">
        <p14:creationId xmlns:p14="http://schemas.microsoft.com/office/powerpoint/2010/main" val="90928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Louisiana</a:t>
            </a:r>
            <a:r>
              <a:rPr lang="en-US" baseline="0" dirty="0"/>
              <a:t> Certified Sites - https://www.opportunitylouisiana.gov/why-louisiana/certified-sites</a:t>
            </a:r>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12</a:t>
            </a:fld>
            <a:endParaRPr lang="en-US"/>
          </a:p>
        </p:txBody>
      </p:sp>
    </p:spTree>
    <p:extLst>
      <p:ext uri="{BB962C8B-B14F-4D97-AF65-F5344CB8AC3E}">
        <p14:creationId xmlns:p14="http://schemas.microsoft.com/office/powerpoint/2010/main" val="301183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13</a:t>
            </a:fld>
            <a:endParaRPr lang="en-US"/>
          </a:p>
        </p:txBody>
      </p:sp>
    </p:spTree>
    <p:extLst>
      <p:ext uri="{BB962C8B-B14F-4D97-AF65-F5344CB8AC3E}">
        <p14:creationId xmlns:p14="http://schemas.microsoft.com/office/powerpoint/2010/main" val="283663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15</a:t>
            </a:fld>
            <a:endParaRPr lang="en-US"/>
          </a:p>
        </p:txBody>
      </p:sp>
    </p:spTree>
    <p:extLst>
      <p:ext uri="{BB962C8B-B14F-4D97-AF65-F5344CB8AC3E}">
        <p14:creationId xmlns:p14="http://schemas.microsoft.com/office/powerpoint/2010/main" val="1097029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45884-C3FF-41BC-9086-0B69454BADCF}" type="slidenum">
              <a:rPr lang="en-US" smtClean="0"/>
              <a:t>16</a:t>
            </a:fld>
            <a:endParaRPr lang="en-US"/>
          </a:p>
        </p:txBody>
      </p:sp>
    </p:spTree>
    <p:extLst>
      <p:ext uri="{BB962C8B-B14F-4D97-AF65-F5344CB8AC3E}">
        <p14:creationId xmlns:p14="http://schemas.microsoft.com/office/powerpoint/2010/main" val="151000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EB83DE-F89C-4FD2-B317-F3DB24A4BF21}"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72646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EB83DE-F89C-4FD2-B317-F3DB24A4BF21}"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307926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EB83DE-F89C-4FD2-B317-F3DB24A4BF21}"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870218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
    <p:bg>
      <p:bgPr>
        <a:solidFill>
          <a:schemeClr val="bg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B002CA2-18CE-5B55-7EE7-8DDE322D4207}"/>
              </a:ext>
            </a:extLst>
          </p:cNvPr>
          <p:cNvSpPr>
            <a:spLocks noGrp="1"/>
          </p:cNvSpPr>
          <p:nvPr>
            <p:ph type="body" sz="quarter" idx="10" hasCustomPrompt="1"/>
          </p:nvPr>
        </p:nvSpPr>
        <p:spPr>
          <a:xfrm>
            <a:off x="1232381" y="432560"/>
            <a:ext cx="9125697" cy="584792"/>
          </a:xfrm>
          <a:prstGeom prst="rect">
            <a:avLst/>
          </a:prstGeom>
        </p:spPr>
        <p:txBody>
          <a:bodyPr/>
          <a:lstStyle>
            <a:lvl1pPr marL="0" indent="0">
              <a:buFontTx/>
              <a:buNone/>
              <a:defRPr sz="3200" b="1" i="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Headline will go here</a:t>
            </a:r>
          </a:p>
        </p:txBody>
      </p:sp>
      <p:sp>
        <p:nvSpPr>
          <p:cNvPr id="49" name="Text Placeholder 24">
            <a:extLst>
              <a:ext uri="{FF2B5EF4-FFF2-40B4-BE49-F238E27FC236}">
                <a16:creationId xmlns:a16="http://schemas.microsoft.com/office/drawing/2014/main" id="{D8C0C2CD-77B6-D9D5-E54A-139BFA7D32E2}"/>
              </a:ext>
            </a:extLst>
          </p:cNvPr>
          <p:cNvSpPr>
            <a:spLocks noGrp="1"/>
          </p:cNvSpPr>
          <p:nvPr>
            <p:ph type="body" sz="quarter" idx="15" hasCustomPrompt="1"/>
          </p:nvPr>
        </p:nvSpPr>
        <p:spPr>
          <a:xfrm>
            <a:off x="1232380" y="1379061"/>
            <a:ext cx="9125697" cy="4761800"/>
          </a:xfrm>
          <a:prstGeom prst="rect">
            <a:avLst/>
          </a:prstGeom>
        </p:spPr>
        <p:txBody>
          <a:bodyPr/>
          <a:lstStyle>
            <a:lvl1pPr marL="228594" indent="-228594">
              <a:lnSpc>
                <a:spcPct val="120000"/>
              </a:lnSpc>
              <a:spcBef>
                <a:spcPts val="0"/>
              </a:spcBef>
              <a:buSzPct val="75000"/>
              <a:buFontTx/>
              <a:buBlip>
                <a:blip r:embed="rId2"/>
              </a:buBlip>
              <a:defRPr sz="2133" b="0" i="0">
                <a:solidFill>
                  <a:srgbClr val="004987"/>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Bullets</a:t>
            </a:r>
          </a:p>
        </p:txBody>
      </p:sp>
      <p:sp>
        <p:nvSpPr>
          <p:cNvPr id="4" name="Right Triangle 3">
            <a:extLst>
              <a:ext uri="{FF2B5EF4-FFF2-40B4-BE49-F238E27FC236}">
                <a16:creationId xmlns:a16="http://schemas.microsoft.com/office/drawing/2014/main" id="{39AA76A4-0586-FFAA-3943-73C7A9F422C4}"/>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45B77825-8F1B-F002-E8F8-6E3FD60B6C5A}"/>
              </a:ext>
            </a:extLst>
          </p:cNvPr>
          <p:cNvPicPr>
            <a:picLocks noChangeAspect="1"/>
          </p:cNvPicPr>
          <p:nvPr userDrawn="1"/>
        </p:nvPicPr>
        <p:blipFill>
          <a:blip r:embed="rId3"/>
          <a:stretch>
            <a:fillRect/>
          </a:stretch>
        </p:blipFill>
        <p:spPr>
          <a:xfrm>
            <a:off x="10328430" y="260874"/>
            <a:ext cx="1786095" cy="789453"/>
          </a:xfrm>
          <a:prstGeom prst="rect">
            <a:avLst/>
          </a:prstGeom>
        </p:spPr>
      </p:pic>
    </p:spTree>
    <p:extLst>
      <p:ext uri="{BB962C8B-B14F-4D97-AF65-F5344CB8AC3E}">
        <p14:creationId xmlns:p14="http://schemas.microsoft.com/office/powerpoint/2010/main" val="3798563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 Cover">
    <p:bg>
      <p:bgPr>
        <a:solidFill>
          <a:srgbClr val="308FB4"/>
        </a:solidFill>
        <a:effectLst/>
      </p:bgPr>
    </p:bg>
    <p:spTree>
      <p:nvGrpSpPr>
        <p:cNvPr id="1" name=""/>
        <p:cNvGrpSpPr/>
        <p:nvPr/>
      </p:nvGrpSpPr>
      <p:grpSpPr>
        <a:xfrm>
          <a:off x="0" y="0"/>
          <a:ext cx="0" cy="0"/>
          <a:chOff x="0" y="0"/>
          <a:chExt cx="0" cy="0"/>
        </a:xfrm>
      </p:grpSpPr>
      <p:pic>
        <p:nvPicPr>
          <p:cNvPr id="14" name="Picture 13" descr="A group of men wearing hard hats&#10;&#10;Description automatically generated">
            <a:extLst>
              <a:ext uri="{FF2B5EF4-FFF2-40B4-BE49-F238E27FC236}">
                <a16:creationId xmlns:a16="http://schemas.microsoft.com/office/drawing/2014/main" id="{C2EE5123-E20A-7A5A-4665-D40E661D4E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8E47DFF-2CD0-A15D-0C4E-736159825F25}"/>
              </a:ext>
            </a:extLst>
          </p:cNvPr>
          <p:cNvSpPr/>
          <p:nvPr userDrawn="1"/>
        </p:nvSpPr>
        <p:spPr>
          <a:xfrm>
            <a:off x="0" y="-14968"/>
            <a:ext cx="12192000" cy="6889416"/>
          </a:xfrm>
          <a:prstGeom prst="rect">
            <a:avLst/>
          </a:prstGeom>
          <a:solidFill>
            <a:schemeClr val="accent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ight Triangle 7">
            <a:extLst>
              <a:ext uri="{FF2B5EF4-FFF2-40B4-BE49-F238E27FC236}">
                <a16:creationId xmlns:a16="http://schemas.microsoft.com/office/drawing/2014/main" id="{93C5084B-3D03-FC57-02F6-E78E336306D7}"/>
              </a:ext>
            </a:extLst>
          </p:cNvPr>
          <p:cNvSpPr/>
          <p:nvPr userDrawn="1"/>
        </p:nvSpPr>
        <p:spPr>
          <a:xfrm rot="16200000">
            <a:off x="10696376" y="5378824"/>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ight Triangle 8">
            <a:extLst>
              <a:ext uri="{FF2B5EF4-FFF2-40B4-BE49-F238E27FC236}">
                <a16:creationId xmlns:a16="http://schemas.microsoft.com/office/drawing/2014/main" id="{59D162D7-CD90-D793-2669-E074CA454328}"/>
              </a:ext>
            </a:extLst>
          </p:cNvPr>
          <p:cNvSpPr/>
          <p:nvPr userDrawn="1"/>
        </p:nvSpPr>
        <p:spPr>
          <a:xfrm rot="5400000">
            <a:off x="1" y="-46382"/>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0C9B935-DCDA-BD16-FF95-FFFFBDC95A87}"/>
              </a:ext>
            </a:extLst>
          </p:cNvPr>
          <p:cNvSpPr/>
          <p:nvPr userDrawn="1"/>
        </p:nvSpPr>
        <p:spPr>
          <a:xfrm>
            <a:off x="4288339" y="2870893"/>
            <a:ext cx="3470941" cy="1214443"/>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ight Triangle 10">
            <a:extLst>
              <a:ext uri="{FF2B5EF4-FFF2-40B4-BE49-F238E27FC236}">
                <a16:creationId xmlns:a16="http://schemas.microsoft.com/office/drawing/2014/main" id="{1438FC8C-8B39-2B66-C3C9-1BC9A8596596}"/>
              </a:ext>
            </a:extLst>
          </p:cNvPr>
          <p:cNvSpPr/>
          <p:nvPr userDrawn="1"/>
        </p:nvSpPr>
        <p:spPr>
          <a:xfrm rot="5400000">
            <a:off x="4288339" y="2870895"/>
            <a:ext cx="387680" cy="387680"/>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1619B711-1375-48F8-18F6-C8EA5ED91B3C}"/>
              </a:ext>
            </a:extLst>
          </p:cNvPr>
          <p:cNvSpPr txBox="1"/>
          <p:nvPr userDrawn="1"/>
        </p:nvSpPr>
        <p:spPr>
          <a:xfrm>
            <a:off x="4780925" y="5143373"/>
            <a:ext cx="2469867" cy="297454"/>
          </a:xfrm>
          <a:prstGeom prst="rect">
            <a:avLst/>
          </a:prstGeom>
          <a:noFill/>
        </p:spPr>
        <p:txBody>
          <a:bodyPr wrap="square">
            <a:spAutoFit/>
          </a:bodyPr>
          <a:lstStyle/>
          <a:p>
            <a:pPr algn="ctr"/>
            <a:r>
              <a:rPr lang="en-US" sz="1333" b="0" i="1" dirty="0" err="1">
                <a:solidFill>
                  <a:schemeClr val="bg1"/>
                </a:solidFill>
                <a:effectLst/>
                <a:latin typeface="Arial" panose="020B0604020202020204" pitchFamily="34" charset="0"/>
                <a:cs typeface="Arial" panose="020B0604020202020204" pitchFamily="34" charset="0"/>
              </a:rPr>
              <a:t>OpportunityLouisiana.com</a:t>
            </a:r>
            <a:endParaRPr lang="en-US" sz="1333" b="0" i="1" dirty="0">
              <a:solidFill>
                <a:schemeClr val="bg1"/>
              </a:solidFill>
              <a:effectLst/>
              <a:latin typeface="Arial" panose="020B0604020202020204" pitchFamily="34" charset="0"/>
              <a:cs typeface="Arial" panose="020B0604020202020204" pitchFamily="34" charset="0"/>
            </a:endParaRPr>
          </a:p>
        </p:txBody>
      </p:sp>
      <p:pic>
        <p:nvPicPr>
          <p:cNvPr id="4" name="Picture 3" descr="A blue and white emblem with a bird and a nest&#10;&#10;Description automatically generated">
            <a:extLst>
              <a:ext uri="{FF2B5EF4-FFF2-40B4-BE49-F238E27FC236}">
                <a16:creationId xmlns:a16="http://schemas.microsoft.com/office/drawing/2014/main" id="{7699D3E1-1484-134C-C606-B0A67B2EA23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6019" y="3170007"/>
            <a:ext cx="651332" cy="651332"/>
          </a:xfrm>
          <a:prstGeom prst="rect">
            <a:avLst/>
          </a:prstGeom>
        </p:spPr>
      </p:pic>
      <p:pic>
        <p:nvPicPr>
          <p:cNvPr id="6" name="Picture 5">
            <a:extLst>
              <a:ext uri="{FF2B5EF4-FFF2-40B4-BE49-F238E27FC236}">
                <a16:creationId xmlns:a16="http://schemas.microsoft.com/office/drawing/2014/main" id="{B0FB97B2-5B9B-F1C8-8E86-A1A69A0E0AAA}"/>
              </a:ext>
            </a:extLst>
          </p:cNvPr>
          <p:cNvPicPr>
            <a:picLocks noChangeAspect="1"/>
          </p:cNvPicPr>
          <p:nvPr userDrawn="1"/>
        </p:nvPicPr>
        <p:blipFill>
          <a:blip r:embed="rId4"/>
          <a:stretch>
            <a:fillRect/>
          </a:stretch>
        </p:blipFill>
        <p:spPr>
          <a:xfrm>
            <a:off x="5266545" y="3025535"/>
            <a:ext cx="2297299" cy="1015407"/>
          </a:xfrm>
          <a:prstGeom prst="rect">
            <a:avLst/>
          </a:prstGeom>
        </p:spPr>
      </p:pic>
    </p:spTree>
    <p:extLst>
      <p:ext uri="{BB962C8B-B14F-4D97-AF65-F5344CB8AC3E}">
        <p14:creationId xmlns:p14="http://schemas.microsoft.com/office/powerpoint/2010/main" val="19613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2" grpId="0"/>
      <p:bldP spid="2"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main pic 1">
            <a:extLst>
              <a:ext uri="{FF2B5EF4-FFF2-40B4-BE49-F238E27FC236}">
                <a16:creationId xmlns:a16="http://schemas.microsoft.com/office/drawing/2014/main" id="{AC35815B-E89F-E99A-7F8F-F293878522C6}"/>
              </a:ext>
            </a:extLst>
          </p:cNvPr>
          <p:cNvPicPr>
            <a:picLocks noChangeAspect="1"/>
          </p:cNvPicPr>
          <p:nvPr userDrawn="1"/>
        </p:nvPicPr>
        <p:blipFill>
          <a:blip r:embed="rId2"/>
          <a:stretch>
            <a:fillRect/>
          </a:stretch>
        </p:blipFill>
        <p:spPr>
          <a:xfrm>
            <a:off x="-121920" y="-62900"/>
            <a:ext cx="12435840" cy="6983800"/>
          </a:xfrm>
          <a:prstGeom prst="rect">
            <a:avLst/>
          </a:prstGeom>
        </p:spPr>
      </p:pic>
      <p:sp>
        <p:nvSpPr>
          <p:cNvPr id="4" name="blue bg right">
            <a:extLst>
              <a:ext uri="{FF2B5EF4-FFF2-40B4-BE49-F238E27FC236}">
                <a16:creationId xmlns:a16="http://schemas.microsoft.com/office/drawing/2014/main" id="{5907E7F8-0BF0-9DC8-E9D4-6955D3E47BFA}"/>
              </a:ext>
            </a:extLst>
          </p:cNvPr>
          <p:cNvSpPr/>
          <p:nvPr userDrawn="1"/>
        </p:nvSpPr>
        <p:spPr>
          <a:xfrm flipH="1" flipV="1">
            <a:off x="-1175763" y="-280682"/>
            <a:ext cx="13489683" cy="7419367"/>
          </a:xfrm>
          <a:custGeom>
            <a:avLst/>
            <a:gdLst>
              <a:gd name="connsiteX0" fmla="*/ 0 w 9144000"/>
              <a:gd name="connsiteY0" fmla="*/ 0 h 5190624"/>
              <a:gd name="connsiteX1" fmla="*/ 9144000 w 9144000"/>
              <a:gd name="connsiteY1" fmla="*/ 0 h 5190624"/>
              <a:gd name="connsiteX2" fmla="*/ 9144000 w 9144000"/>
              <a:gd name="connsiteY2" fmla="*/ 5190624 h 5190624"/>
              <a:gd name="connsiteX3" fmla="*/ 0 w 9144000"/>
              <a:gd name="connsiteY3" fmla="*/ 5190624 h 5190624"/>
              <a:gd name="connsiteX4" fmla="*/ 0 w 9144000"/>
              <a:gd name="connsiteY4" fmla="*/ 0 h 5190624"/>
              <a:gd name="connsiteX0" fmla="*/ 0 w 9144000"/>
              <a:gd name="connsiteY0" fmla="*/ 0 h 5190624"/>
              <a:gd name="connsiteX1" fmla="*/ 6321287 w 9144000"/>
              <a:gd name="connsiteY1" fmla="*/ 0 h 5190624"/>
              <a:gd name="connsiteX2" fmla="*/ 9144000 w 9144000"/>
              <a:gd name="connsiteY2" fmla="*/ 5190624 h 5190624"/>
              <a:gd name="connsiteX3" fmla="*/ 0 w 9144000"/>
              <a:gd name="connsiteY3" fmla="*/ 5190624 h 5190624"/>
              <a:gd name="connsiteX4" fmla="*/ 0 w 9144000"/>
              <a:gd name="connsiteY4" fmla="*/ 0 h 5190624"/>
              <a:gd name="connsiteX0" fmla="*/ 0 w 7248939"/>
              <a:gd name="connsiteY0" fmla="*/ 0 h 5362903"/>
              <a:gd name="connsiteX1" fmla="*/ 6321287 w 7248939"/>
              <a:gd name="connsiteY1" fmla="*/ 0 h 5362903"/>
              <a:gd name="connsiteX2" fmla="*/ 7248939 w 7248939"/>
              <a:gd name="connsiteY2" fmla="*/ 5362903 h 5362903"/>
              <a:gd name="connsiteX3" fmla="*/ 0 w 7248939"/>
              <a:gd name="connsiteY3" fmla="*/ 5190624 h 5362903"/>
              <a:gd name="connsiteX4" fmla="*/ 0 w 7248939"/>
              <a:gd name="connsiteY4" fmla="*/ 0 h 5362903"/>
              <a:gd name="connsiteX0" fmla="*/ 0 w 7248939"/>
              <a:gd name="connsiteY0" fmla="*/ 132522 h 5495425"/>
              <a:gd name="connsiteX1" fmla="*/ 6308035 w 7248939"/>
              <a:gd name="connsiteY1" fmla="*/ 0 h 5495425"/>
              <a:gd name="connsiteX2" fmla="*/ 7248939 w 7248939"/>
              <a:gd name="connsiteY2" fmla="*/ 5495425 h 5495425"/>
              <a:gd name="connsiteX3" fmla="*/ 0 w 7248939"/>
              <a:gd name="connsiteY3" fmla="*/ 5323146 h 5495425"/>
              <a:gd name="connsiteX4" fmla="*/ 0 w 7248939"/>
              <a:gd name="connsiteY4" fmla="*/ 132522 h 5495425"/>
              <a:gd name="connsiteX0" fmla="*/ 0 w 7248939"/>
              <a:gd name="connsiteY0" fmla="*/ 39757 h 5495425"/>
              <a:gd name="connsiteX1" fmla="*/ 6308035 w 7248939"/>
              <a:gd name="connsiteY1" fmla="*/ 0 h 5495425"/>
              <a:gd name="connsiteX2" fmla="*/ 7248939 w 7248939"/>
              <a:gd name="connsiteY2" fmla="*/ 5495425 h 5495425"/>
              <a:gd name="connsiteX3" fmla="*/ 0 w 7248939"/>
              <a:gd name="connsiteY3" fmla="*/ 5323146 h 5495425"/>
              <a:gd name="connsiteX4" fmla="*/ 0 w 7248939"/>
              <a:gd name="connsiteY4" fmla="*/ 39757 h 5495425"/>
              <a:gd name="connsiteX0" fmla="*/ 0 w 7248939"/>
              <a:gd name="connsiteY0" fmla="*/ 39757 h 5495425"/>
              <a:gd name="connsiteX1" fmla="*/ 6308035 w 7248939"/>
              <a:gd name="connsiteY1" fmla="*/ 0 h 5495425"/>
              <a:gd name="connsiteX2" fmla="*/ 7248939 w 7248939"/>
              <a:gd name="connsiteY2" fmla="*/ 5495425 h 5495425"/>
              <a:gd name="connsiteX3" fmla="*/ 13252 w 7248939"/>
              <a:gd name="connsiteY3" fmla="*/ 5455668 h 5495425"/>
              <a:gd name="connsiteX4" fmla="*/ 0 w 7248939"/>
              <a:gd name="connsiteY4" fmla="*/ 39757 h 5495425"/>
              <a:gd name="connsiteX0" fmla="*/ 0 w 7288695"/>
              <a:gd name="connsiteY0" fmla="*/ 39757 h 5535182"/>
              <a:gd name="connsiteX1" fmla="*/ 6308035 w 7288695"/>
              <a:gd name="connsiteY1" fmla="*/ 0 h 5535182"/>
              <a:gd name="connsiteX2" fmla="*/ 7288695 w 7288695"/>
              <a:gd name="connsiteY2" fmla="*/ 5535182 h 5535182"/>
              <a:gd name="connsiteX3" fmla="*/ 13252 w 7288695"/>
              <a:gd name="connsiteY3" fmla="*/ 5455668 h 5535182"/>
              <a:gd name="connsiteX4" fmla="*/ 0 w 7288695"/>
              <a:gd name="connsiteY4" fmla="*/ 39757 h 5535182"/>
              <a:gd name="connsiteX0" fmla="*/ 0 w 7288695"/>
              <a:gd name="connsiteY0" fmla="*/ 39757 h 5535182"/>
              <a:gd name="connsiteX1" fmla="*/ 6281530 w 7288695"/>
              <a:gd name="connsiteY1" fmla="*/ 0 h 5535182"/>
              <a:gd name="connsiteX2" fmla="*/ 7288695 w 7288695"/>
              <a:gd name="connsiteY2" fmla="*/ 5535182 h 5535182"/>
              <a:gd name="connsiteX3" fmla="*/ 13252 w 7288695"/>
              <a:gd name="connsiteY3" fmla="*/ 5455668 h 5535182"/>
              <a:gd name="connsiteX4" fmla="*/ 0 w 7288695"/>
              <a:gd name="connsiteY4" fmla="*/ 39757 h 5535182"/>
              <a:gd name="connsiteX0" fmla="*/ 0 w 7254319"/>
              <a:gd name="connsiteY0" fmla="*/ 39757 h 5542057"/>
              <a:gd name="connsiteX1" fmla="*/ 6281530 w 7254319"/>
              <a:gd name="connsiteY1" fmla="*/ 0 h 5542057"/>
              <a:gd name="connsiteX2" fmla="*/ 7254319 w 7254319"/>
              <a:gd name="connsiteY2" fmla="*/ 5542057 h 5542057"/>
              <a:gd name="connsiteX3" fmla="*/ 13252 w 7254319"/>
              <a:gd name="connsiteY3" fmla="*/ 5455668 h 5542057"/>
              <a:gd name="connsiteX4" fmla="*/ 0 w 7254319"/>
              <a:gd name="connsiteY4" fmla="*/ 39757 h 5542057"/>
              <a:gd name="connsiteX0" fmla="*/ 2860582 w 10114901"/>
              <a:gd name="connsiteY0" fmla="*/ 39757 h 5575411"/>
              <a:gd name="connsiteX1" fmla="*/ 9142112 w 10114901"/>
              <a:gd name="connsiteY1" fmla="*/ 0 h 5575411"/>
              <a:gd name="connsiteX2" fmla="*/ 10114901 w 10114901"/>
              <a:gd name="connsiteY2" fmla="*/ 5542057 h 5575411"/>
              <a:gd name="connsiteX3" fmla="*/ 5 w 10114901"/>
              <a:gd name="connsiteY3" fmla="*/ 5575411 h 5575411"/>
              <a:gd name="connsiteX4" fmla="*/ 2860582 w 10114901"/>
              <a:gd name="connsiteY4" fmla="*/ 39757 h 5575411"/>
              <a:gd name="connsiteX0" fmla="*/ 0 w 10117262"/>
              <a:gd name="connsiteY0" fmla="*/ 50643 h 5575411"/>
              <a:gd name="connsiteX1" fmla="*/ 9144473 w 10117262"/>
              <a:gd name="connsiteY1" fmla="*/ 0 h 5575411"/>
              <a:gd name="connsiteX2" fmla="*/ 10117262 w 10117262"/>
              <a:gd name="connsiteY2" fmla="*/ 5542057 h 5575411"/>
              <a:gd name="connsiteX3" fmla="*/ 2366 w 10117262"/>
              <a:gd name="connsiteY3" fmla="*/ 5575411 h 5575411"/>
              <a:gd name="connsiteX4" fmla="*/ 0 w 10117262"/>
              <a:gd name="connsiteY4" fmla="*/ 50643 h 5575411"/>
              <a:gd name="connsiteX0" fmla="*/ 0 w 10117262"/>
              <a:gd name="connsiteY0" fmla="*/ 50643 h 5542057"/>
              <a:gd name="connsiteX1" fmla="*/ 9144473 w 10117262"/>
              <a:gd name="connsiteY1" fmla="*/ 0 h 5542057"/>
              <a:gd name="connsiteX2" fmla="*/ 10117262 w 10117262"/>
              <a:gd name="connsiteY2" fmla="*/ 5542057 h 5542057"/>
              <a:gd name="connsiteX3" fmla="*/ 24137 w 10117262"/>
              <a:gd name="connsiteY3" fmla="*/ 5499211 h 5542057"/>
              <a:gd name="connsiteX4" fmla="*/ 0 w 10117262"/>
              <a:gd name="connsiteY4" fmla="*/ 50643 h 5542057"/>
              <a:gd name="connsiteX0" fmla="*/ 0 w 10117262"/>
              <a:gd name="connsiteY0" fmla="*/ 50643 h 5564525"/>
              <a:gd name="connsiteX1" fmla="*/ 9144473 w 10117262"/>
              <a:gd name="connsiteY1" fmla="*/ 0 h 5564525"/>
              <a:gd name="connsiteX2" fmla="*/ 10117262 w 10117262"/>
              <a:gd name="connsiteY2" fmla="*/ 5542057 h 5564525"/>
              <a:gd name="connsiteX3" fmla="*/ 2365 w 10117262"/>
              <a:gd name="connsiteY3" fmla="*/ 5564525 h 5564525"/>
              <a:gd name="connsiteX4" fmla="*/ 0 w 10117262"/>
              <a:gd name="connsiteY4" fmla="*/ 50643 h 556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7262" h="5564525">
                <a:moveTo>
                  <a:pt x="0" y="50643"/>
                </a:moveTo>
                <a:lnTo>
                  <a:pt x="9144473" y="0"/>
                </a:lnTo>
                <a:lnTo>
                  <a:pt x="10117262" y="5542057"/>
                </a:lnTo>
                <a:lnTo>
                  <a:pt x="2365" y="5564525"/>
                </a:lnTo>
                <a:cubicBezTo>
                  <a:pt x="-2052" y="3759221"/>
                  <a:pt x="4417" y="1855947"/>
                  <a:pt x="0" y="50643"/>
                </a:cubicBezTo>
                <a:close/>
              </a:path>
            </a:pathLst>
          </a:custGeom>
          <a:solidFill>
            <a:schemeClr val="accent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blue bg left">
            <a:extLst>
              <a:ext uri="{FF2B5EF4-FFF2-40B4-BE49-F238E27FC236}">
                <a16:creationId xmlns:a16="http://schemas.microsoft.com/office/drawing/2014/main" id="{CE653FAD-2F19-CD3D-C5C1-6B2E44380F2C}"/>
              </a:ext>
            </a:extLst>
          </p:cNvPr>
          <p:cNvSpPr/>
          <p:nvPr userDrawn="1"/>
        </p:nvSpPr>
        <p:spPr>
          <a:xfrm>
            <a:off x="0" y="-280682"/>
            <a:ext cx="13489683" cy="7419367"/>
          </a:xfrm>
          <a:custGeom>
            <a:avLst/>
            <a:gdLst>
              <a:gd name="connsiteX0" fmla="*/ 0 w 9144000"/>
              <a:gd name="connsiteY0" fmla="*/ 0 h 5190624"/>
              <a:gd name="connsiteX1" fmla="*/ 9144000 w 9144000"/>
              <a:gd name="connsiteY1" fmla="*/ 0 h 5190624"/>
              <a:gd name="connsiteX2" fmla="*/ 9144000 w 9144000"/>
              <a:gd name="connsiteY2" fmla="*/ 5190624 h 5190624"/>
              <a:gd name="connsiteX3" fmla="*/ 0 w 9144000"/>
              <a:gd name="connsiteY3" fmla="*/ 5190624 h 5190624"/>
              <a:gd name="connsiteX4" fmla="*/ 0 w 9144000"/>
              <a:gd name="connsiteY4" fmla="*/ 0 h 5190624"/>
              <a:gd name="connsiteX0" fmla="*/ 0 w 9144000"/>
              <a:gd name="connsiteY0" fmla="*/ 0 h 5190624"/>
              <a:gd name="connsiteX1" fmla="*/ 6321287 w 9144000"/>
              <a:gd name="connsiteY1" fmla="*/ 0 h 5190624"/>
              <a:gd name="connsiteX2" fmla="*/ 9144000 w 9144000"/>
              <a:gd name="connsiteY2" fmla="*/ 5190624 h 5190624"/>
              <a:gd name="connsiteX3" fmla="*/ 0 w 9144000"/>
              <a:gd name="connsiteY3" fmla="*/ 5190624 h 5190624"/>
              <a:gd name="connsiteX4" fmla="*/ 0 w 9144000"/>
              <a:gd name="connsiteY4" fmla="*/ 0 h 5190624"/>
              <a:gd name="connsiteX0" fmla="*/ 0 w 7248939"/>
              <a:gd name="connsiteY0" fmla="*/ 0 h 5362903"/>
              <a:gd name="connsiteX1" fmla="*/ 6321287 w 7248939"/>
              <a:gd name="connsiteY1" fmla="*/ 0 h 5362903"/>
              <a:gd name="connsiteX2" fmla="*/ 7248939 w 7248939"/>
              <a:gd name="connsiteY2" fmla="*/ 5362903 h 5362903"/>
              <a:gd name="connsiteX3" fmla="*/ 0 w 7248939"/>
              <a:gd name="connsiteY3" fmla="*/ 5190624 h 5362903"/>
              <a:gd name="connsiteX4" fmla="*/ 0 w 7248939"/>
              <a:gd name="connsiteY4" fmla="*/ 0 h 5362903"/>
              <a:gd name="connsiteX0" fmla="*/ 0 w 7248939"/>
              <a:gd name="connsiteY0" fmla="*/ 132522 h 5495425"/>
              <a:gd name="connsiteX1" fmla="*/ 6308035 w 7248939"/>
              <a:gd name="connsiteY1" fmla="*/ 0 h 5495425"/>
              <a:gd name="connsiteX2" fmla="*/ 7248939 w 7248939"/>
              <a:gd name="connsiteY2" fmla="*/ 5495425 h 5495425"/>
              <a:gd name="connsiteX3" fmla="*/ 0 w 7248939"/>
              <a:gd name="connsiteY3" fmla="*/ 5323146 h 5495425"/>
              <a:gd name="connsiteX4" fmla="*/ 0 w 7248939"/>
              <a:gd name="connsiteY4" fmla="*/ 132522 h 5495425"/>
              <a:gd name="connsiteX0" fmla="*/ 0 w 7248939"/>
              <a:gd name="connsiteY0" fmla="*/ 39757 h 5495425"/>
              <a:gd name="connsiteX1" fmla="*/ 6308035 w 7248939"/>
              <a:gd name="connsiteY1" fmla="*/ 0 h 5495425"/>
              <a:gd name="connsiteX2" fmla="*/ 7248939 w 7248939"/>
              <a:gd name="connsiteY2" fmla="*/ 5495425 h 5495425"/>
              <a:gd name="connsiteX3" fmla="*/ 0 w 7248939"/>
              <a:gd name="connsiteY3" fmla="*/ 5323146 h 5495425"/>
              <a:gd name="connsiteX4" fmla="*/ 0 w 7248939"/>
              <a:gd name="connsiteY4" fmla="*/ 39757 h 5495425"/>
              <a:gd name="connsiteX0" fmla="*/ 0 w 7248939"/>
              <a:gd name="connsiteY0" fmla="*/ 39757 h 5495425"/>
              <a:gd name="connsiteX1" fmla="*/ 6308035 w 7248939"/>
              <a:gd name="connsiteY1" fmla="*/ 0 h 5495425"/>
              <a:gd name="connsiteX2" fmla="*/ 7248939 w 7248939"/>
              <a:gd name="connsiteY2" fmla="*/ 5495425 h 5495425"/>
              <a:gd name="connsiteX3" fmla="*/ 13252 w 7248939"/>
              <a:gd name="connsiteY3" fmla="*/ 5455668 h 5495425"/>
              <a:gd name="connsiteX4" fmla="*/ 0 w 7248939"/>
              <a:gd name="connsiteY4" fmla="*/ 39757 h 5495425"/>
              <a:gd name="connsiteX0" fmla="*/ 0 w 7288695"/>
              <a:gd name="connsiteY0" fmla="*/ 39757 h 5535182"/>
              <a:gd name="connsiteX1" fmla="*/ 6308035 w 7288695"/>
              <a:gd name="connsiteY1" fmla="*/ 0 h 5535182"/>
              <a:gd name="connsiteX2" fmla="*/ 7288695 w 7288695"/>
              <a:gd name="connsiteY2" fmla="*/ 5535182 h 5535182"/>
              <a:gd name="connsiteX3" fmla="*/ 13252 w 7288695"/>
              <a:gd name="connsiteY3" fmla="*/ 5455668 h 5535182"/>
              <a:gd name="connsiteX4" fmla="*/ 0 w 7288695"/>
              <a:gd name="connsiteY4" fmla="*/ 39757 h 5535182"/>
              <a:gd name="connsiteX0" fmla="*/ 0 w 7288695"/>
              <a:gd name="connsiteY0" fmla="*/ 39757 h 5535182"/>
              <a:gd name="connsiteX1" fmla="*/ 6281530 w 7288695"/>
              <a:gd name="connsiteY1" fmla="*/ 0 h 5535182"/>
              <a:gd name="connsiteX2" fmla="*/ 7288695 w 7288695"/>
              <a:gd name="connsiteY2" fmla="*/ 5535182 h 5535182"/>
              <a:gd name="connsiteX3" fmla="*/ 13252 w 7288695"/>
              <a:gd name="connsiteY3" fmla="*/ 5455668 h 5535182"/>
              <a:gd name="connsiteX4" fmla="*/ 0 w 7288695"/>
              <a:gd name="connsiteY4" fmla="*/ 39757 h 5535182"/>
              <a:gd name="connsiteX0" fmla="*/ 0 w 7254319"/>
              <a:gd name="connsiteY0" fmla="*/ 39757 h 5542057"/>
              <a:gd name="connsiteX1" fmla="*/ 6281530 w 7254319"/>
              <a:gd name="connsiteY1" fmla="*/ 0 h 5542057"/>
              <a:gd name="connsiteX2" fmla="*/ 7254319 w 7254319"/>
              <a:gd name="connsiteY2" fmla="*/ 5542057 h 5542057"/>
              <a:gd name="connsiteX3" fmla="*/ 13252 w 7254319"/>
              <a:gd name="connsiteY3" fmla="*/ 5455668 h 5542057"/>
              <a:gd name="connsiteX4" fmla="*/ 0 w 7254319"/>
              <a:gd name="connsiteY4" fmla="*/ 39757 h 5542057"/>
              <a:gd name="connsiteX0" fmla="*/ 2860582 w 10114901"/>
              <a:gd name="connsiteY0" fmla="*/ 39757 h 5575411"/>
              <a:gd name="connsiteX1" fmla="*/ 9142112 w 10114901"/>
              <a:gd name="connsiteY1" fmla="*/ 0 h 5575411"/>
              <a:gd name="connsiteX2" fmla="*/ 10114901 w 10114901"/>
              <a:gd name="connsiteY2" fmla="*/ 5542057 h 5575411"/>
              <a:gd name="connsiteX3" fmla="*/ 5 w 10114901"/>
              <a:gd name="connsiteY3" fmla="*/ 5575411 h 5575411"/>
              <a:gd name="connsiteX4" fmla="*/ 2860582 w 10114901"/>
              <a:gd name="connsiteY4" fmla="*/ 39757 h 5575411"/>
              <a:gd name="connsiteX0" fmla="*/ 0 w 10117262"/>
              <a:gd name="connsiteY0" fmla="*/ 50643 h 5575411"/>
              <a:gd name="connsiteX1" fmla="*/ 9144473 w 10117262"/>
              <a:gd name="connsiteY1" fmla="*/ 0 h 5575411"/>
              <a:gd name="connsiteX2" fmla="*/ 10117262 w 10117262"/>
              <a:gd name="connsiteY2" fmla="*/ 5542057 h 5575411"/>
              <a:gd name="connsiteX3" fmla="*/ 2366 w 10117262"/>
              <a:gd name="connsiteY3" fmla="*/ 5575411 h 5575411"/>
              <a:gd name="connsiteX4" fmla="*/ 0 w 10117262"/>
              <a:gd name="connsiteY4" fmla="*/ 50643 h 5575411"/>
              <a:gd name="connsiteX0" fmla="*/ 0 w 10117262"/>
              <a:gd name="connsiteY0" fmla="*/ 50643 h 5542057"/>
              <a:gd name="connsiteX1" fmla="*/ 9144473 w 10117262"/>
              <a:gd name="connsiteY1" fmla="*/ 0 h 5542057"/>
              <a:gd name="connsiteX2" fmla="*/ 10117262 w 10117262"/>
              <a:gd name="connsiteY2" fmla="*/ 5542057 h 5542057"/>
              <a:gd name="connsiteX3" fmla="*/ 24137 w 10117262"/>
              <a:gd name="connsiteY3" fmla="*/ 5499211 h 5542057"/>
              <a:gd name="connsiteX4" fmla="*/ 0 w 10117262"/>
              <a:gd name="connsiteY4" fmla="*/ 50643 h 5542057"/>
              <a:gd name="connsiteX0" fmla="*/ 0 w 10117262"/>
              <a:gd name="connsiteY0" fmla="*/ 50643 h 5564525"/>
              <a:gd name="connsiteX1" fmla="*/ 9144473 w 10117262"/>
              <a:gd name="connsiteY1" fmla="*/ 0 h 5564525"/>
              <a:gd name="connsiteX2" fmla="*/ 10117262 w 10117262"/>
              <a:gd name="connsiteY2" fmla="*/ 5542057 h 5564525"/>
              <a:gd name="connsiteX3" fmla="*/ 2365 w 10117262"/>
              <a:gd name="connsiteY3" fmla="*/ 5564525 h 5564525"/>
              <a:gd name="connsiteX4" fmla="*/ 0 w 10117262"/>
              <a:gd name="connsiteY4" fmla="*/ 50643 h 556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7262" h="5564525">
                <a:moveTo>
                  <a:pt x="0" y="50643"/>
                </a:moveTo>
                <a:lnTo>
                  <a:pt x="9144473" y="0"/>
                </a:lnTo>
                <a:lnTo>
                  <a:pt x="10117262" y="5542057"/>
                </a:lnTo>
                <a:lnTo>
                  <a:pt x="2365" y="5564525"/>
                </a:lnTo>
                <a:cubicBezTo>
                  <a:pt x="-2052" y="3759221"/>
                  <a:pt x="4417" y="1855947"/>
                  <a:pt x="0" y="50643"/>
                </a:cubicBezTo>
                <a:close/>
              </a:path>
            </a:pathLst>
          </a:custGeom>
          <a:solidFill>
            <a:srgbClr val="004987">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url bottom">
            <a:extLst>
              <a:ext uri="{FF2B5EF4-FFF2-40B4-BE49-F238E27FC236}">
                <a16:creationId xmlns:a16="http://schemas.microsoft.com/office/drawing/2014/main" id="{742A0442-5571-7576-BDFB-6A6052E83A25}"/>
              </a:ext>
            </a:extLst>
          </p:cNvPr>
          <p:cNvSpPr txBox="1"/>
          <p:nvPr userDrawn="1"/>
        </p:nvSpPr>
        <p:spPr>
          <a:xfrm>
            <a:off x="4109546" y="6278495"/>
            <a:ext cx="3972909" cy="830997"/>
          </a:xfrm>
          <a:prstGeom prst="rect">
            <a:avLst/>
          </a:prstGeom>
          <a:noFill/>
        </p:spPr>
        <p:txBody>
          <a:bodyPr wrap="square">
            <a:spAutoFit/>
          </a:bodyPr>
          <a:lstStyle/>
          <a:p>
            <a:pPr algn="ctr"/>
            <a:r>
              <a:rPr lang="en-US" sz="2400" dirty="0">
                <a:solidFill>
                  <a:schemeClr val="bg1"/>
                </a:solidFill>
                <a:effectLst/>
                <a:latin typeface="Arial" panose="020B0604020202020204" pitchFamily="34" charset="0"/>
                <a:cs typeface="Arial" panose="020B0604020202020204" pitchFamily="34" charset="0"/>
              </a:rPr>
              <a:t>OPPORTUNITYLOUISIANA.COM</a:t>
            </a:r>
          </a:p>
        </p:txBody>
      </p:sp>
      <p:sp>
        <p:nvSpPr>
          <p:cNvPr id="8" name="yellow bg 1">
            <a:extLst>
              <a:ext uri="{FF2B5EF4-FFF2-40B4-BE49-F238E27FC236}">
                <a16:creationId xmlns:a16="http://schemas.microsoft.com/office/drawing/2014/main" id="{B331A5ED-D8B8-AFC1-63FB-D97D3C78C60B}"/>
              </a:ext>
            </a:extLst>
          </p:cNvPr>
          <p:cNvSpPr/>
          <p:nvPr userDrawn="1"/>
        </p:nvSpPr>
        <p:spPr>
          <a:xfrm rot="18910402">
            <a:off x="-6087064" y="-3353156"/>
            <a:ext cx="24576943" cy="1377641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yellow bg 2">
            <a:extLst>
              <a:ext uri="{FF2B5EF4-FFF2-40B4-BE49-F238E27FC236}">
                <a16:creationId xmlns:a16="http://schemas.microsoft.com/office/drawing/2014/main" id="{8A3F2D07-4667-8A3B-78E3-AD6375F68624}"/>
              </a:ext>
            </a:extLst>
          </p:cNvPr>
          <p:cNvSpPr/>
          <p:nvPr userDrawn="1"/>
        </p:nvSpPr>
        <p:spPr>
          <a:xfrm rot="18910402">
            <a:off x="-6534197" y="-2789578"/>
            <a:ext cx="24576943" cy="140564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6DA6B039-F103-FEA8-5B23-DC08D0B6DEF0}"/>
              </a:ext>
            </a:extLst>
          </p:cNvPr>
          <p:cNvPicPr>
            <a:picLocks noChangeAspect="1"/>
          </p:cNvPicPr>
          <p:nvPr userDrawn="1"/>
        </p:nvPicPr>
        <p:blipFill>
          <a:blip r:embed="rId3"/>
          <a:stretch>
            <a:fillRect/>
          </a:stretch>
        </p:blipFill>
        <p:spPr>
          <a:xfrm>
            <a:off x="2314414" y="1863589"/>
            <a:ext cx="7563173" cy="3342921"/>
          </a:xfrm>
          <a:prstGeom prst="rect">
            <a:avLst/>
          </a:prstGeom>
        </p:spPr>
      </p:pic>
    </p:spTree>
    <p:extLst>
      <p:ext uri="{BB962C8B-B14F-4D97-AF65-F5344CB8AC3E}">
        <p14:creationId xmlns:p14="http://schemas.microsoft.com/office/powerpoint/2010/main" val="26514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10" presetClass="entr" presetSubtype="0" fill="hold" grpId="1" nodeType="with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0" presetClass="path" presetSubtype="0" accel="50000" decel="50000" fill="hold" grpId="0" nodeType="withEffect">
                                  <p:stCondLst>
                                    <p:cond delay="3000"/>
                                  </p:stCondLst>
                                  <p:childTnLst>
                                    <p:animMotion origin="layout" path="M -0.00851 -0.01543 L 0.73229 1.26235 " pathEditMode="relative" rAng="0" ptsTypes="AA">
                                      <p:cBhvr>
                                        <p:cTn id="19" dur="2000" fill="hold"/>
                                        <p:tgtEl>
                                          <p:spTgt spid="8"/>
                                        </p:tgtEl>
                                        <p:attrNameLst>
                                          <p:attrName>ppt_x</p:attrName>
                                          <p:attrName>ppt_y</p:attrName>
                                        </p:attrNameLst>
                                      </p:cBhvr>
                                      <p:rCtr x="37031" y="63889"/>
                                    </p:animMotion>
                                  </p:childTnLst>
                                </p:cTn>
                              </p:par>
                              <p:par>
                                <p:cTn id="20" presetID="49" presetClass="path" presetSubtype="0" accel="50000" decel="50000" fill="hold" grpId="1" nodeType="withEffect">
                                  <p:stCondLst>
                                    <p:cond delay="3000"/>
                                  </p:stCondLst>
                                  <p:childTnLst>
                                    <p:animMotion origin="layout" path="M -8.33333E-7 -7.40741E-7 L -0.74878 -1.33488 " pathEditMode="relative" rAng="0" ptsTypes="AA">
                                      <p:cBhvr>
                                        <p:cTn id="21" dur="2000" fill="hold"/>
                                        <p:tgtEl>
                                          <p:spTgt spid="9"/>
                                        </p:tgtEl>
                                        <p:attrNameLst>
                                          <p:attrName>ppt_x</p:attrName>
                                          <p:attrName>ppt_y</p:attrName>
                                        </p:attrNameLst>
                                      </p:cBhvr>
                                      <p:rCtr x="-37448" y="-66728"/>
                                    </p:animMotion>
                                  </p:childTnLst>
                                </p:cTn>
                              </p:par>
                              <p:par>
                                <p:cTn id="22" presetID="2" presetClass="entr" presetSubtype="2" fill="hold" grpId="0" nodeType="withEffect">
                                  <p:stCondLst>
                                    <p:cond delay="45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45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0-#ppt_w/2"/>
                                          </p:val>
                                        </p:tav>
                                        <p:tav tm="100000">
                                          <p:val>
                                            <p:strVal val="#ppt_x"/>
                                          </p:val>
                                        </p:tav>
                                      </p:tavLst>
                                    </p:anim>
                                    <p:anim calcmode="lin" valueType="num">
                                      <p:cBhvr additive="base">
                                        <p:cTn id="29" dur="1000" fill="hold"/>
                                        <p:tgtEl>
                                          <p:spTgt spid="5"/>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6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P spid="8" grpId="1" animBg="1"/>
      <p:bldP spid="9" grpId="0" animBg="1"/>
      <p:bldP spid="9"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p:bg>
      <p:bgPr>
        <a:solidFill>
          <a:srgbClr val="308FB4"/>
        </a:solidFill>
        <a:effectLst/>
      </p:bgPr>
    </p:bg>
    <p:spTree>
      <p:nvGrpSpPr>
        <p:cNvPr id="1" name=""/>
        <p:cNvGrpSpPr/>
        <p:nvPr/>
      </p:nvGrpSpPr>
      <p:grpSpPr>
        <a:xfrm>
          <a:off x="0" y="0"/>
          <a:ext cx="0" cy="0"/>
          <a:chOff x="0" y="0"/>
          <a:chExt cx="0" cy="0"/>
        </a:xfrm>
      </p:grpSpPr>
      <p:pic>
        <p:nvPicPr>
          <p:cNvPr id="2" name="main pic">
            <a:extLst>
              <a:ext uri="{FF2B5EF4-FFF2-40B4-BE49-F238E27FC236}">
                <a16:creationId xmlns:a16="http://schemas.microsoft.com/office/drawing/2014/main" id="{BAC18E1E-7FEE-22CC-A042-B101AB109DB3}"/>
              </a:ext>
            </a:extLst>
          </p:cNvPr>
          <p:cNvPicPr>
            <a:picLocks noChangeAspect="1"/>
          </p:cNvPicPr>
          <p:nvPr userDrawn="1"/>
        </p:nvPicPr>
        <p:blipFill>
          <a:blip r:embed="rId2"/>
          <a:stretch>
            <a:fillRect/>
          </a:stretch>
        </p:blipFill>
        <p:spPr>
          <a:xfrm>
            <a:off x="-37054" y="-15240"/>
            <a:ext cx="12266107" cy="6888480"/>
          </a:xfrm>
          <a:prstGeom prst="rect">
            <a:avLst/>
          </a:prstGeom>
        </p:spPr>
      </p:pic>
      <p:sp>
        <p:nvSpPr>
          <p:cNvPr id="3" name="blue overlay">
            <a:extLst>
              <a:ext uri="{FF2B5EF4-FFF2-40B4-BE49-F238E27FC236}">
                <a16:creationId xmlns:a16="http://schemas.microsoft.com/office/drawing/2014/main" id="{2BBD35ED-71DE-06E6-3D5F-317C969711F5}"/>
              </a:ext>
            </a:extLst>
          </p:cNvPr>
          <p:cNvSpPr/>
          <p:nvPr userDrawn="1"/>
        </p:nvSpPr>
        <p:spPr>
          <a:xfrm>
            <a:off x="1" y="-15240"/>
            <a:ext cx="12191999" cy="6888480"/>
          </a:xfrm>
          <a:prstGeom prst="rect">
            <a:avLst/>
          </a:prstGeom>
          <a:solidFill>
            <a:schemeClr val="accent1">
              <a:alpha val="649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ight Triangle 8">
            <a:extLst>
              <a:ext uri="{FF2B5EF4-FFF2-40B4-BE49-F238E27FC236}">
                <a16:creationId xmlns:a16="http://schemas.microsoft.com/office/drawing/2014/main" id="{38EA0FD1-510D-ECAC-1F17-17276D6B7323}"/>
              </a:ext>
            </a:extLst>
          </p:cNvPr>
          <p:cNvSpPr>
            <a:spLocks noChangeAspect="1"/>
          </p:cNvSpPr>
          <p:nvPr userDrawn="1"/>
        </p:nvSpPr>
        <p:spPr>
          <a:xfrm rot="5400000">
            <a:off x="0" y="0"/>
            <a:ext cx="1219200" cy="1219200"/>
          </a:xfrm>
          <a:prstGeom prst="rtTriangle">
            <a:avLst/>
          </a:prstGeom>
          <a:solidFill>
            <a:schemeClr val="accent5"/>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1" name="Right Triangle 40">
            <a:extLst>
              <a:ext uri="{FF2B5EF4-FFF2-40B4-BE49-F238E27FC236}">
                <a16:creationId xmlns:a16="http://schemas.microsoft.com/office/drawing/2014/main" id="{FF8ADC6C-1E63-1A5D-C6BA-4A3C8CBE8249}"/>
              </a:ext>
            </a:extLst>
          </p:cNvPr>
          <p:cNvSpPr/>
          <p:nvPr userDrawn="1"/>
        </p:nvSpPr>
        <p:spPr>
          <a:xfrm rot="16200000">
            <a:off x="10696376" y="5378824"/>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ight Triangle 41">
            <a:extLst>
              <a:ext uri="{FF2B5EF4-FFF2-40B4-BE49-F238E27FC236}">
                <a16:creationId xmlns:a16="http://schemas.microsoft.com/office/drawing/2014/main" id="{CC0DA148-5B44-09A1-F2D6-372C98B5318E}"/>
              </a:ext>
            </a:extLst>
          </p:cNvPr>
          <p:cNvSpPr/>
          <p:nvPr userDrawn="1"/>
        </p:nvSpPr>
        <p:spPr>
          <a:xfrm rot="5400000">
            <a:off x="1" y="-53945"/>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13">
            <a:extLst>
              <a:ext uri="{FF2B5EF4-FFF2-40B4-BE49-F238E27FC236}">
                <a16:creationId xmlns:a16="http://schemas.microsoft.com/office/drawing/2014/main" id="{0A76E967-401D-49A6-871D-0D644BB21FCD}"/>
              </a:ext>
            </a:extLst>
          </p:cNvPr>
          <p:cNvSpPr>
            <a:spLocks noGrp="1"/>
          </p:cNvSpPr>
          <p:nvPr>
            <p:ph type="body" sz="quarter" idx="11" hasCustomPrompt="1"/>
          </p:nvPr>
        </p:nvSpPr>
        <p:spPr>
          <a:xfrm>
            <a:off x="2533404" y="1929113"/>
            <a:ext cx="7107357" cy="1595979"/>
          </a:xfrm>
          <a:prstGeom prst="rect">
            <a:avLst/>
          </a:prstGeom>
        </p:spPr>
        <p:txBody>
          <a:bodyPr/>
          <a:lstStyle>
            <a:lvl1pPr marL="0" indent="0" algn="ctr">
              <a:buFontTx/>
              <a:buNone/>
              <a:defRPr sz="3200" b="1" i="0">
                <a:solidFill>
                  <a:schemeClr val="bg1"/>
                </a:solidFill>
                <a:latin typeface="Arial" panose="020B0604020202020204" pitchFamily="34" charset="0"/>
                <a:cs typeface="Arial" panose="020B0604020202020204" pitchFamily="34" charset="0"/>
              </a:defRPr>
            </a:lvl1pPr>
            <a:lvl2pPr marL="609585" indent="0">
              <a:buFontTx/>
              <a:buNone/>
              <a:defRPr sz="3200" b="1" i="0">
                <a:latin typeface="Arial" panose="020B0604020202020204" pitchFamily="34" charset="0"/>
                <a:cs typeface="Arial" panose="020B0604020202020204" pitchFamily="34" charset="0"/>
              </a:defRPr>
            </a:lvl2pPr>
            <a:lvl3pPr marL="1219170" indent="0">
              <a:buFontTx/>
              <a:buNone/>
              <a:defRPr sz="3200" b="1" i="0">
                <a:latin typeface="Arial" panose="020B0604020202020204" pitchFamily="34" charset="0"/>
                <a:cs typeface="Arial" panose="020B0604020202020204" pitchFamily="34" charset="0"/>
              </a:defRPr>
            </a:lvl3pPr>
            <a:lvl4pPr marL="1828754" indent="0">
              <a:buFontTx/>
              <a:buNone/>
              <a:defRPr sz="3200" b="1" i="0">
                <a:latin typeface="Arial" panose="020B0604020202020204" pitchFamily="34" charset="0"/>
                <a:cs typeface="Arial" panose="020B0604020202020204" pitchFamily="34" charset="0"/>
              </a:defRPr>
            </a:lvl4pPr>
            <a:lvl5pPr marL="2438339" indent="0">
              <a:buFontTx/>
              <a:buNone/>
              <a:defRPr sz="3200" b="1" i="0">
                <a:latin typeface="Arial" panose="020B0604020202020204" pitchFamily="34" charset="0"/>
                <a:cs typeface="Arial" panose="020B0604020202020204" pitchFamily="34" charset="0"/>
              </a:defRPr>
            </a:lvl5pPr>
          </a:lstStyle>
          <a:p>
            <a:pPr lvl="0"/>
            <a:r>
              <a:rPr lang="en-US" dirty="0"/>
              <a:t>Click to add header</a:t>
            </a:r>
          </a:p>
        </p:txBody>
      </p:sp>
      <p:sp>
        <p:nvSpPr>
          <p:cNvPr id="5" name="Text Placeholder 13">
            <a:extLst>
              <a:ext uri="{FF2B5EF4-FFF2-40B4-BE49-F238E27FC236}">
                <a16:creationId xmlns:a16="http://schemas.microsoft.com/office/drawing/2014/main" id="{F846C47C-DD15-0BEF-400F-6E42C572EB4C}"/>
              </a:ext>
            </a:extLst>
          </p:cNvPr>
          <p:cNvSpPr>
            <a:spLocks noGrp="1"/>
          </p:cNvSpPr>
          <p:nvPr>
            <p:ph type="body" sz="quarter" idx="12" hasCustomPrompt="1"/>
          </p:nvPr>
        </p:nvSpPr>
        <p:spPr>
          <a:xfrm>
            <a:off x="2533404" y="3503642"/>
            <a:ext cx="7107357" cy="560247"/>
          </a:xfrm>
          <a:prstGeom prst="rect">
            <a:avLst/>
          </a:prstGeom>
        </p:spPr>
        <p:txBody>
          <a:bodyPr/>
          <a:lstStyle>
            <a:lvl1pPr marL="0" indent="0" algn="ctr">
              <a:buFontTx/>
              <a:buNone/>
              <a:defRPr sz="2133" b="0" i="1">
                <a:solidFill>
                  <a:schemeClr val="accent5"/>
                </a:solidFill>
                <a:latin typeface="Arial" panose="020B0604020202020204" pitchFamily="34" charset="0"/>
                <a:cs typeface="Arial" panose="020B0604020202020204" pitchFamily="34" charset="0"/>
              </a:defRPr>
            </a:lvl1pPr>
            <a:lvl2pPr marL="609585" indent="0">
              <a:buFontTx/>
              <a:buNone/>
              <a:defRPr sz="3200" b="1" i="0">
                <a:latin typeface="Arial" panose="020B0604020202020204" pitchFamily="34" charset="0"/>
                <a:cs typeface="Arial" panose="020B0604020202020204" pitchFamily="34" charset="0"/>
              </a:defRPr>
            </a:lvl2pPr>
            <a:lvl3pPr marL="1219170" indent="0">
              <a:buFontTx/>
              <a:buNone/>
              <a:defRPr sz="3200" b="1" i="0">
                <a:latin typeface="Arial" panose="020B0604020202020204" pitchFamily="34" charset="0"/>
                <a:cs typeface="Arial" panose="020B0604020202020204" pitchFamily="34" charset="0"/>
              </a:defRPr>
            </a:lvl3pPr>
            <a:lvl4pPr marL="1828754" indent="0">
              <a:buFontTx/>
              <a:buNone/>
              <a:defRPr sz="3200" b="1" i="0">
                <a:latin typeface="Arial" panose="020B0604020202020204" pitchFamily="34" charset="0"/>
                <a:cs typeface="Arial" panose="020B0604020202020204" pitchFamily="34" charset="0"/>
              </a:defRPr>
            </a:lvl4pPr>
            <a:lvl5pPr marL="2438339" indent="0">
              <a:buFontTx/>
              <a:buNone/>
              <a:defRPr sz="3200" b="1" i="0">
                <a:latin typeface="Arial" panose="020B0604020202020204" pitchFamily="34" charset="0"/>
                <a:cs typeface="Arial" panose="020B0604020202020204" pitchFamily="34" charset="0"/>
              </a:defRPr>
            </a:lvl5pPr>
          </a:lstStyle>
          <a:p>
            <a:pPr lvl="0"/>
            <a:r>
              <a:rPr lang="en-US" dirty="0"/>
              <a:t>Click to add subhead</a:t>
            </a:r>
          </a:p>
        </p:txBody>
      </p:sp>
      <p:pic>
        <p:nvPicPr>
          <p:cNvPr id="10" name="Picture 9">
            <a:extLst>
              <a:ext uri="{FF2B5EF4-FFF2-40B4-BE49-F238E27FC236}">
                <a16:creationId xmlns:a16="http://schemas.microsoft.com/office/drawing/2014/main" id="{AB72440F-B854-89FD-E44F-4CA859BF5B14}"/>
              </a:ext>
            </a:extLst>
          </p:cNvPr>
          <p:cNvPicPr>
            <a:picLocks noChangeAspect="1"/>
          </p:cNvPicPr>
          <p:nvPr userDrawn="1"/>
        </p:nvPicPr>
        <p:blipFill>
          <a:blip r:embed="rId3"/>
          <a:stretch>
            <a:fillRect/>
          </a:stretch>
        </p:blipFill>
        <p:spPr>
          <a:xfrm>
            <a:off x="10329421" y="232705"/>
            <a:ext cx="1786097" cy="789455"/>
          </a:xfrm>
          <a:prstGeom prst="rect">
            <a:avLst/>
          </a:prstGeom>
        </p:spPr>
      </p:pic>
    </p:spTree>
    <p:extLst>
      <p:ext uri="{BB962C8B-B14F-4D97-AF65-F5344CB8AC3E}">
        <p14:creationId xmlns:p14="http://schemas.microsoft.com/office/powerpoint/2010/main" val="31076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ullets, subheads, budget footer">
    <p:bg>
      <p:bgPr>
        <a:solidFill>
          <a:schemeClr val="bg1"/>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B59FFBB8-5926-EB3D-4BF6-CA4ED89F32BC}"/>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5" name="Text Placeholder 24">
            <a:extLst>
              <a:ext uri="{FF2B5EF4-FFF2-40B4-BE49-F238E27FC236}">
                <a16:creationId xmlns:a16="http://schemas.microsoft.com/office/drawing/2014/main" id="{4B002CA2-18CE-5B55-7EE7-8DDE322D4207}"/>
              </a:ext>
            </a:extLst>
          </p:cNvPr>
          <p:cNvSpPr>
            <a:spLocks noGrp="1"/>
          </p:cNvSpPr>
          <p:nvPr>
            <p:ph type="body" sz="quarter" idx="10" hasCustomPrompt="1"/>
          </p:nvPr>
        </p:nvSpPr>
        <p:spPr>
          <a:xfrm>
            <a:off x="1232381" y="432560"/>
            <a:ext cx="9125697" cy="584792"/>
          </a:xfrm>
          <a:prstGeom prst="rect">
            <a:avLst/>
          </a:prstGeom>
        </p:spPr>
        <p:txBody>
          <a:bodyPr/>
          <a:lstStyle>
            <a:lvl1pPr marL="0" indent="0">
              <a:buFontTx/>
              <a:buNone/>
              <a:defRPr sz="3200" b="1" i="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Headline will go here</a:t>
            </a:r>
          </a:p>
        </p:txBody>
      </p:sp>
      <p:sp>
        <p:nvSpPr>
          <p:cNvPr id="43" name="Picture Placeholder 42">
            <a:extLst>
              <a:ext uri="{FF2B5EF4-FFF2-40B4-BE49-F238E27FC236}">
                <a16:creationId xmlns:a16="http://schemas.microsoft.com/office/drawing/2014/main" id="{67E94DC7-133B-E0FD-BABD-0CF0CF1CA6C8}"/>
              </a:ext>
            </a:extLst>
          </p:cNvPr>
          <p:cNvSpPr>
            <a:spLocks noGrp="1"/>
          </p:cNvSpPr>
          <p:nvPr>
            <p:ph type="pic" sz="quarter" idx="13"/>
          </p:nvPr>
        </p:nvSpPr>
        <p:spPr>
          <a:xfrm>
            <a:off x="1232380" y="1449913"/>
            <a:ext cx="4261736" cy="4648840"/>
          </a:xfrm>
          <a:prstGeom prst="rect">
            <a:avLst/>
          </a:prstGeom>
        </p:spPr>
        <p:txBody>
          <a:bodyPr/>
          <a:lstStyle>
            <a:lvl1pPr marL="0" indent="0">
              <a:buFontTx/>
              <a:buNone/>
              <a:defRPr sz="1600" b="0" i="0">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8" name="Text Placeholder 24">
            <a:extLst>
              <a:ext uri="{FF2B5EF4-FFF2-40B4-BE49-F238E27FC236}">
                <a16:creationId xmlns:a16="http://schemas.microsoft.com/office/drawing/2014/main" id="{79B1F559-6A8A-EBAD-23B5-241B4100BBAB}"/>
              </a:ext>
            </a:extLst>
          </p:cNvPr>
          <p:cNvSpPr>
            <a:spLocks noGrp="1"/>
          </p:cNvSpPr>
          <p:nvPr>
            <p:ph type="body" sz="quarter" idx="14" hasCustomPrompt="1"/>
          </p:nvPr>
        </p:nvSpPr>
        <p:spPr>
          <a:xfrm>
            <a:off x="5710177" y="1449913"/>
            <a:ext cx="4768353" cy="346804"/>
          </a:xfrm>
          <a:prstGeom prst="rect">
            <a:avLst/>
          </a:prstGeom>
        </p:spPr>
        <p:txBody>
          <a:bodyPr/>
          <a:lstStyle>
            <a:lvl1pPr marL="0" indent="0">
              <a:spcBef>
                <a:spcPts val="0"/>
              </a:spcBef>
              <a:buFontTx/>
              <a:buNone/>
              <a:defRPr sz="2133" b="1" i="0" cap="all" baseline="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Copy header</a:t>
            </a:r>
          </a:p>
        </p:txBody>
      </p:sp>
      <p:sp>
        <p:nvSpPr>
          <p:cNvPr id="49" name="Text Placeholder 24">
            <a:extLst>
              <a:ext uri="{FF2B5EF4-FFF2-40B4-BE49-F238E27FC236}">
                <a16:creationId xmlns:a16="http://schemas.microsoft.com/office/drawing/2014/main" id="{D8C0C2CD-77B6-D9D5-E54A-139BFA7D32E2}"/>
              </a:ext>
            </a:extLst>
          </p:cNvPr>
          <p:cNvSpPr>
            <a:spLocks noGrp="1"/>
          </p:cNvSpPr>
          <p:nvPr>
            <p:ph type="body" sz="quarter" idx="15" hasCustomPrompt="1"/>
          </p:nvPr>
        </p:nvSpPr>
        <p:spPr>
          <a:xfrm>
            <a:off x="5710177" y="1945145"/>
            <a:ext cx="4768352" cy="4153608"/>
          </a:xfrm>
          <a:prstGeom prst="rect">
            <a:avLst/>
          </a:prstGeom>
        </p:spPr>
        <p:txBody>
          <a:bodyPr/>
          <a:lstStyle>
            <a:lvl1pPr marL="228594" indent="-228594">
              <a:lnSpc>
                <a:spcPct val="120000"/>
              </a:lnSpc>
              <a:spcBef>
                <a:spcPts val="0"/>
              </a:spcBef>
              <a:buSzPct val="75000"/>
              <a:buFontTx/>
              <a:buBlip>
                <a:blip r:embed="rId2"/>
              </a:buBlip>
              <a:defRPr sz="1867" b="0" i="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Copy bullets</a:t>
            </a:r>
          </a:p>
        </p:txBody>
      </p:sp>
      <p:pic>
        <p:nvPicPr>
          <p:cNvPr id="2" name="Picture 1">
            <a:extLst>
              <a:ext uri="{FF2B5EF4-FFF2-40B4-BE49-F238E27FC236}">
                <a16:creationId xmlns:a16="http://schemas.microsoft.com/office/drawing/2014/main" id="{7987D70F-32EF-84E0-A6F4-782D5B37F863}"/>
              </a:ext>
            </a:extLst>
          </p:cNvPr>
          <p:cNvPicPr>
            <a:picLocks noChangeAspect="1"/>
          </p:cNvPicPr>
          <p:nvPr userDrawn="1"/>
        </p:nvPicPr>
        <p:blipFill>
          <a:blip r:embed="rId3"/>
          <a:stretch>
            <a:fillRect/>
          </a:stretch>
        </p:blipFill>
        <p:spPr>
          <a:xfrm>
            <a:off x="10328430" y="260874"/>
            <a:ext cx="1786095" cy="789453"/>
          </a:xfrm>
          <a:prstGeom prst="rect">
            <a:avLst/>
          </a:prstGeom>
        </p:spPr>
      </p:pic>
    </p:spTree>
    <p:extLst>
      <p:ext uri="{BB962C8B-B14F-4D97-AF65-F5344CB8AC3E}">
        <p14:creationId xmlns:p14="http://schemas.microsoft.com/office/powerpoint/2010/main" val="1841958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bullets pic">
    <p:bg>
      <p:bgPr>
        <a:solidFill>
          <a:schemeClr val="bg1"/>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B59FFBB8-5926-EB3D-4BF6-CA4ED89F32BC}"/>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5" name="Text Placeholder 24">
            <a:extLst>
              <a:ext uri="{FF2B5EF4-FFF2-40B4-BE49-F238E27FC236}">
                <a16:creationId xmlns:a16="http://schemas.microsoft.com/office/drawing/2014/main" id="{4B002CA2-18CE-5B55-7EE7-8DDE322D4207}"/>
              </a:ext>
            </a:extLst>
          </p:cNvPr>
          <p:cNvSpPr>
            <a:spLocks noGrp="1"/>
          </p:cNvSpPr>
          <p:nvPr>
            <p:ph type="body" sz="quarter" idx="10" hasCustomPrompt="1"/>
          </p:nvPr>
        </p:nvSpPr>
        <p:spPr>
          <a:xfrm>
            <a:off x="1232381" y="432560"/>
            <a:ext cx="9125697" cy="584792"/>
          </a:xfrm>
          <a:prstGeom prst="rect">
            <a:avLst/>
          </a:prstGeom>
        </p:spPr>
        <p:txBody>
          <a:bodyPr/>
          <a:lstStyle>
            <a:lvl1pPr marL="0" indent="0">
              <a:buFontTx/>
              <a:buNone/>
              <a:defRPr sz="3200" b="1" i="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Headline will go here</a:t>
            </a:r>
          </a:p>
        </p:txBody>
      </p:sp>
      <p:sp>
        <p:nvSpPr>
          <p:cNvPr id="43" name="Picture Placeholder 42">
            <a:extLst>
              <a:ext uri="{FF2B5EF4-FFF2-40B4-BE49-F238E27FC236}">
                <a16:creationId xmlns:a16="http://schemas.microsoft.com/office/drawing/2014/main" id="{67E94DC7-133B-E0FD-BABD-0CF0CF1CA6C8}"/>
              </a:ext>
            </a:extLst>
          </p:cNvPr>
          <p:cNvSpPr>
            <a:spLocks noGrp="1"/>
          </p:cNvSpPr>
          <p:nvPr>
            <p:ph type="pic" sz="quarter" idx="13" hasCustomPrompt="1"/>
          </p:nvPr>
        </p:nvSpPr>
        <p:spPr>
          <a:xfrm>
            <a:off x="7830402" y="1384460"/>
            <a:ext cx="2527676" cy="4898515"/>
          </a:xfrm>
          <a:prstGeom prst="rect">
            <a:avLst/>
          </a:prstGeom>
        </p:spPr>
        <p:txBody>
          <a:bodyPr/>
          <a:lstStyle>
            <a:lvl1pPr marL="0" indent="0">
              <a:buFontTx/>
              <a:buNone/>
              <a:defRPr sz="1333" b="0" i="0">
                <a:solidFill>
                  <a:schemeClr val="accent1"/>
                </a:solidFill>
                <a:latin typeface="Arial" panose="020B0604020202020204" pitchFamily="34" charset="0"/>
                <a:cs typeface="Arial" panose="020B0604020202020204" pitchFamily="34" charset="0"/>
              </a:defRPr>
            </a:lvl1pPr>
          </a:lstStyle>
          <a:p>
            <a:r>
              <a:rPr lang="en-US" dirty="0"/>
              <a:t>Click to add picture</a:t>
            </a:r>
          </a:p>
        </p:txBody>
      </p:sp>
      <p:sp>
        <p:nvSpPr>
          <p:cNvPr id="48" name="Text Placeholder 24">
            <a:extLst>
              <a:ext uri="{FF2B5EF4-FFF2-40B4-BE49-F238E27FC236}">
                <a16:creationId xmlns:a16="http://schemas.microsoft.com/office/drawing/2014/main" id="{79B1F559-6A8A-EBAD-23B5-241B4100BBAB}"/>
              </a:ext>
            </a:extLst>
          </p:cNvPr>
          <p:cNvSpPr>
            <a:spLocks noGrp="1"/>
          </p:cNvSpPr>
          <p:nvPr>
            <p:ph type="body" sz="quarter" idx="14" hasCustomPrompt="1"/>
          </p:nvPr>
        </p:nvSpPr>
        <p:spPr>
          <a:xfrm>
            <a:off x="1232383" y="1379062"/>
            <a:ext cx="6415323" cy="276525"/>
          </a:xfrm>
          <a:prstGeom prst="rect">
            <a:avLst/>
          </a:prstGeom>
        </p:spPr>
        <p:txBody>
          <a:bodyPr/>
          <a:lstStyle>
            <a:lvl1pPr marL="0" indent="0">
              <a:spcBef>
                <a:spcPts val="0"/>
              </a:spcBef>
              <a:buFontTx/>
              <a:buNone/>
              <a:defRPr sz="2133" b="1" i="0" cap="all" baseline="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Copy header</a:t>
            </a:r>
          </a:p>
        </p:txBody>
      </p:sp>
      <p:sp>
        <p:nvSpPr>
          <p:cNvPr id="49" name="Text Placeholder 24">
            <a:extLst>
              <a:ext uri="{FF2B5EF4-FFF2-40B4-BE49-F238E27FC236}">
                <a16:creationId xmlns:a16="http://schemas.microsoft.com/office/drawing/2014/main" id="{D8C0C2CD-77B6-D9D5-E54A-139BFA7D32E2}"/>
              </a:ext>
            </a:extLst>
          </p:cNvPr>
          <p:cNvSpPr>
            <a:spLocks noGrp="1"/>
          </p:cNvSpPr>
          <p:nvPr>
            <p:ph type="body" sz="quarter" idx="15" hasCustomPrompt="1"/>
          </p:nvPr>
        </p:nvSpPr>
        <p:spPr>
          <a:xfrm>
            <a:off x="1232381" y="1997950"/>
            <a:ext cx="6415324" cy="4285039"/>
          </a:xfrm>
          <a:prstGeom prst="rect">
            <a:avLst/>
          </a:prstGeom>
        </p:spPr>
        <p:txBody>
          <a:bodyPr/>
          <a:lstStyle>
            <a:lvl1pPr marL="228594" indent="-228594">
              <a:lnSpc>
                <a:spcPct val="120000"/>
              </a:lnSpc>
              <a:spcBef>
                <a:spcPts val="0"/>
              </a:spcBef>
              <a:buSzPct val="75000"/>
              <a:buFontTx/>
              <a:buBlip>
                <a:blip r:embed="rId2"/>
              </a:buBlip>
              <a:defRPr sz="1867" b="0" i="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Copy bullets</a:t>
            </a:r>
          </a:p>
        </p:txBody>
      </p:sp>
      <p:pic>
        <p:nvPicPr>
          <p:cNvPr id="2" name="Picture 1">
            <a:extLst>
              <a:ext uri="{FF2B5EF4-FFF2-40B4-BE49-F238E27FC236}">
                <a16:creationId xmlns:a16="http://schemas.microsoft.com/office/drawing/2014/main" id="{393828D8-867B-2FDC-A381-AD73C80918E9}"/>
              </a:ext>
            </a:extLst>
          </p:cNvPr>
          <p:cNvPicPr>
            <a:picLocks noChangeAspect="1"/>
          </p:cNvPicPr>
          <p:nvPr userDrawn="1"/>
        </p:nvPicPr>
        <p:blipFill>
          <a:blip r:embed="rId3"/>
          <a:stretch>
            <a:fillRect/>
          </a:stretch>
        </p:blipFill>
        <p:spPr>
          <a:xfrm>
            <a:off x="10328430" y="247246"/>
            <a:ext cx="1786095" cy="789453"/>
          </a:xfrm>
          <a:prstGeom prst="rect">
            <a:avLst/>
          </a:prstGeom>
        </p:spPr>
      </p:pic>
    </p:spTree>
    <p:extLst>
      <p:ext uri="{BB962C8B-B14F-4D97-AF65-F5344CB8AC3E}">
        <p14:creationId xmlns:p14="http://schemas.microsoft.com/office/powerpoint/2010/main" val="1253075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eadline blank">
    <p:bg>
      <p:bgPr>
        <a:solidFill>
          <a:schemeClr val="bg1"/>
        </a:solidFill>
        <a:effectLst/>
      </p:bgPr>
    </p:bg>
    <p:spTree>
      <p:nvGrpSpPr>
        <p:cNvPr id="1" name=""/>
        <p:cNvGrpSpPr/>
        <p:nvPr/>
      </p:nvGrpSpPr>
      <p:grpSpPr>
        <a:xfrm>
          <a:off x="0" y="0"/>
          <a:ext cx="0" cy="0"/>
          <a:chOff x="0" y="0"/>
          <a:chExt cx="0" cy="0"/>
        </a:xfrm>
      </p:grpSpPr>
      <p:pic>
        <p:nvPicPr>
          <p:cNvPr id="6" name="main pic">
            <a:extLst>
              <a:ext uri="{FF2B5EF4-FFF2-40B4-BE49-F238E27FC236}">
                <a16:creationId xmlns:a16="http://schemas.microsoft.com/office/drawing/2014/main" id="{D724191F-9FF1-EB47-4329-C6911E2F31FD}"/>
              </a:ext>
            </a:extLst>
          </p:cNvPr>
          <p:cNvPicPr>
            <a:picLocks noChangeAspect="1"/>
          </p:cNvPicPr>
          <p:nvPr userDrawn="1"/>
        </p:nvPicPr>
        <p:blipFill>
          <a:blip r:embed="rId2"/>
          <a:stretch>
            <a:fillRect/>
          </a:stretch>
        </p:blipFill>
        <p:spPr>
          <a:xfrm>
            <a:off x="15015" y="0"/>
            <a:ext cx="12161971" cy="6858000"/>
          </a:xfrm>
          <a:prstGeom prst="rect">
            <a:avLst/>
          </a:prstGeom>
        </p:spPr>
      </p:pic>
      <p:sp>
        <p:nvSpPr>
          <p:cNvPr id="5" name="gray">
            <a:extLst>
              <a:ext uri="{FF2B5EF4-FFF2-40B4-BE49-F238E27FC236}">
                <a16:creationId xmlns:a16="http://schemas.microsoft.com/office/drawing/2014/main" id="{994C13D1-8A07-BA06-F8B5-62E9EF8C0E1B}"/>
              </a:ext>
            </a:extLst>
          </p:cNvPr>
          <p:cNvSpPr/>
          <p:nvPr userDrawn="1"/>
        </p:nvSpPr>
        <p:spPr>
          <a:xfrm>
            <a:off x="0" y="0"/>
            <a:ext cx="12192000" cy="7052603"/>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 Placeholder 24">
            <a:extLst>
              <a:ext uri="{FF2B5EF4-FFF2-40B4-BE49-F238E27FC236}">
                <a16:creationId xmlns:a16="http://schemas.microsoft.com/office/drawing/2014/main" id="{4B002CA2-18CE-5B55-7EE7-8DDE322D4207}"/>
              </a:ext>
            </a:extLst>
          </p:cNvPr>
          <p:cNvSpPr>
            <a:spLocks noGrp="1"/>
          </p:cNvSpPr>
          <p:nvPr>
            <p:ph type="body" sz="quarter" idx="10" hasCustomPrompt="1"/>
          </p:nvPr>
        </p:nvSpPr>
        <p:spPr>
          <a:xfrm>
            <a:off x="1232381" y="432560"/>
            <a:ext cx="9125697" cy="584792"/>
          </a:xfrm>
          <a:prstGeom prst="rect">
            <a:avLst/>
          </a:prstGeom>
        </p:spPr>
        <p:txBody>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Headline will go here</a:t>
            </a:r>
          </a:p>
        </p:txBody>
      </p:sp>
      <p:sp>
        <p:nvSpPr>
          <p:cNvPr id="2" name="Rectangle 1">
            <a:extLst>
              <a:ext uri="{FF2B5EF4-FFF2-40B4-BE49-F238E27FC236}">
                <a16:creationId xmlns:a16="http://schemas.microsoft.com/office/drawing/2014/main" id="{9F1CD217-8C42-0DCC-CDDE-3CE26A5F8B48}"/>
              </a:ext>
            </a:extLst>
          </p:cNvPr>
          <p:cNvSpPr/>
          <p:nvPr userDrawn="1"/>
        </p:nvSpPr>
        <p:spPr>
          <a:xfrm>
            <a:off x="5288924" y="-987380"/>
            <a:ext cx="1888901" cy="274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ight Triangle 2">
            <a:extLst>
              <a:ext uri="{FF2B5EF4-FFF2-40B4-BE49-F238E27FC236}">
                <a16:creationId xmlns:a16="http://schemas.microsoft.com/office/drawing/2014/main" id="{BAB2384C-99D7-3EC0-2BDB-03FB3038B214}"/>
              </a:ext>
            </a:extLst>
          </p:cNvPr>
          <p:cNvSpPr/>
          <p:nvPr userDrawn="1"/>
        </p:nvSpPr>
        <p:spPr>
          <a:xfrm rot="5400000">
            <a:off x="1" y="1"/>
            <a:ext cx="1232380" cy="1232380"/>
          </a:xfrm>
          <a:prstGeom prst="rtTriangle">
            <a:avLst/>
          </a:prstGeom>
          <a:solidFill>
            <a:schemeClr val="accent5"/>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AAA3D062-888A-70AB-412D-7DEC60F7B207}"/>
              </a:ext>
            </a:extLst>
          </p:cNvPr>
          <p:cNvPicPr>
            <a:picLocks noChangeAspect="1"/>
          </p:cNvPicPr>
          <p:nvPr userDrawn="1"/>
        </p:nvPicPr>
        <p:blipFill>
          <a:blip r:embed="rId3"/>
          <a:stretch>
            <a:fillRect/>
          </a:stretch>
        </p:blipFill>
        <p:spPr>
          <a:xfrm>
            <a:off x="10329421" y="232705"/>
            <a:ext cx="1786097" cy="789455"/>
          </a:xfrm>
          <a:prstGeom prst="rect">
            <a:avLst/>
          </a:prstGeom>
        </p:spPr>
      </p:pic>
    </p:spTree>
    <p:extLst>
      <p:ext uri="{BB962C8B-B14F-4D97-AF65-F5344CB8AC3E}">
        <p14:creationId xmlns:p14="http://schemas.microsoft.com/office/powerpoint/2010/main" val="297094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blank">
    <p:bg>
      <p:bgPr>
        <a:solidFill>
          <a:srgbClr val="004987"/>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B59FFBB8-5926-EB3D-4BF6-CA4ED89F32BC}"/>
              </a:ext>
            </a:extLst>
          </p:cNvPr>
          <p:cNvSpPr/>
          <p:nvPr userDrawn="1"/>
        </p:nvSpPr>
        <p:spPr>
          <a:xfrm rot="5400000">
            <a:off x="1" y="1"/>
            <a:ext cx="1232380" cy="1232380"/>
          </a:xfrm>
          <a:prstGeom prst="rtTriangle">
            <a:avLst/>
          </a:prstGeom>
          <a:solidFill>
            <a:srgbClr val="F0C03C"/>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15" name="Right Triangle 14">
            <a:extLst>
              <a:ext uri="{FF2B5EF4-FFF2-40B4-BE49-F238E27FC236}">
                <a16:creationId xmlns:a16="http://schemas.microsoft.com/office/drawing/2014/main" id="{779E9C6C-39B3-4A57-88C3-57612CE24705}"/>
              </a:ext>
            </a:extLst>
          </p:cNvPr>
          <p:cNvSpPr/>
          <p:nvPr userDrawn="1"/>
        </p:nvSpPr>
        <p:spPr>
          <a:xfrm rot="16200000">
            <a:off x="11219112" y="5885111"/>
            <a:ext cx="972888" cy="972888"/>
          </a:xfrm>
          <a:prstGeom prst="rtTriangle">
            <a:avLst/>
          </a:prstGeom>
          <a:solidFill>
            <a:srgbClr val="FFFFFF">
              <a:alpha val="4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5" name="Text Placeholder 24">
            <a:extLst>
              <a:ext uri="{FF2B5EF4-FFF2-40B4-BE49-F238E27FC236}">
                <a16:creationId xmlns:a16="http://schemas.microsoft.com/office/drawing/2014/main" id="{4B002CA2-18CE-5B55-7EE7-8DDE322D4207}"/>
              </a:ext>
            </a:extLst>
          </p:cNvPr>
          <p:cNvSpPr>
            <a:spLocks noGrp="1"/>
          </p:cNvSpPr>
          <p:nvPr>
            <p:ph type="body" sz="quarter" idx="10" hasCustomPrompt="1"/>
          </p:nvPr>
        </p:nvSpPr>
        <p:spPr>
          <a:xfrm>
            <a:off x="1232381" y="432560"/>
            <a:ext cx="9125697" cy="584792"/>
          </a:xfrm>
          <a:prstGeom prst="rect">
            <a:avLst/>
          </a:prstGeom>
        </p:spPr>
        <p:txBody>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Headline will go here</a:t>
            </a:r>
          </a:p>
        </p:txBody>
      </p:sp>
      <p:sp>
        <p:nvSpPr>
          <p:cNvPr id="2" name="Rectangle 1">
            <a:extLst>
              <a:ext uri="{FF2B5EF4-FFF2-40B4-BE49-F238E27FC236}">
                <a16:creationId xmlns:a16="http://schemas.microsoft.com/office/drawing/2014/main" id="{9F1CD217-8C42-0DCC-CDDE-3CE26A5F8B48}"/>
              </a:ext>
            </a:extLst>
          </p:cNvPr>
          <p:cNvSpPr/>
          <p:nvPr userDrawn="1"/>
        </p:nvSpPr>
        <p:spPr>
          <a:xfrm>
            <a:off x="5288924" y="-987380"/>
            <a:ext cx="1888901" cy="274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A2F38088-2B76-EA6D-A6DC-2464966D103B}"/>
              </a:ext>
            </a:extLst>
          </p:cNvPr>
          <p:cNvPicPr>
            <a:picLocks noChangeAspect="1"/>
          </p:cNvPicPr>
          <p:nvPr userDrawn="1"/>
        </p:nvPicPr>
        <p:blipFill rotWithShape="1">
          <a:blip r:embed="rId2"/>
          <a:srcRect t="-44" b="-48"/>
          <a:stretch/>
        </p:blipFill>
        <p:spPr>
          <a:xfrm>
            <a:off x="0" y="-983225"/>
            <a:ext cx="12192000" cy="6853084"/>
          </a:xfrm>
          <a:prstGeom prst="rect">
            <a:avLst/>
          </a:prstGeom>
        </p:spPr>
      </p:pic>
      <p:sp>
        <p:nvSpPr>
          <p:cNvPr id="4" name="Right Triangle 3">
            <a:extLst>
              <a:ext uri="{FF2B5EF4-FFF2-40B4-BE49-F238E27FC236}">
                <a16:creationId xmlns:a16="http://schemas.microsoft.com/office/drawing/2014/main" id="{29AF81E2-BBD3-7031-A7FA-16DA7A4C92DC}"/>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3C51F2AE-90B1-1B68-72FF-050BB243A1F5}"/>
              </a:ext>
            </a:extLst>
          </p:cNvPr>
          <p:cNvSpPr/>
          <p:nvPr userDrawn="1"/>
        </p:nvSpPr>
        <p:spPr>
          <a:xfrm>
            <a:off x="0" y="2576185"/>
            <a:ext cx="12880259" cy="4281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3739769F-CD2A-A25D-47E0-E274D9D73C64}"/>
              </a:ext>
            </a:extLst>
          </p:cNvPr>
          <p:cNvPicPr>
            <a:picLocks noChangeAspect="1"/>
          </p:cNvPicPr>
          <p:nvPr userDrawn="1"/>
        </p:nvPicPr>
        <p:blipFill>
          <a:blip r:embed="rId3"/>
          <a:stretch>
            <a:fillRect/>
          </a:stretch>
        </p:blipFill>
        <p:spPr>
          <a:xfrm>
            <a:off x="10329421" y="232705"/>
            <a:ext cx="1786097" cy="789455"/>
          </a:xfrm>
          <a:prstGeom prst="rect">
            <a:avLst/>
          </a:prstGeom>
        </p:spPr>
      </p:pic>
    </p:spTree>
    <p:extLst>
      <p:ext uri="{BB962C8B-B14F-4D97-AF65-F5344CB8AC3E}">
        <p14:creationId xmlns:p14="http://schemas.microsoft.com/office/powerpoint/2010/main" val="14636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EB83DE-F89C-4FD2-B317-F3DB24A4BF21}"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3163445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bullets no pic">
    <p:bg>
      <p:bgPr>
        <a:solidFill>
          <a:schemeClr val="bg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A94B03D-873E-E876-3EDE-6FE198487C73}"/>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4BFEE7E3-E7E2-92A1-D0F0-8655C1042FBC}"/>
              </a:ext>
            </a:extLst>
          </p:cNvPr>
          <p:cNvSpPr txBox="1">
            <a:spLocks/>
          </p:cNvSpPr>
          <p:nvPr userDrawn="1"/>
        </p:nvSpPr>
        <p:spPr>
          <a:xfrm>
            <a:off x="1219200" y="426720"/>
            <a:ext cx="9795641" cy="585216"/>
          </a:xfrm>
          <a:prstGeom prst="rect">
            <a:avLst/>
          </a:prstGeom>
        </p:spPr>
        <p:txBody>
          <a:bodyPr anchor="ct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Arial"/>
              </a:rPr>
              <a:t>Title</a:t>
            </a:r>
          </a:p>
        </p:txBody>
      </p:sp>
      <p:sp>
        <p:nvSpPr>
          <p:cNvPr id="10" name="TextBox 9">
            <a:extLst>
              <a:ext uri="{FF2B5EF4-FFF2-40B4-BE49-F238E27FC236}">
                <a16:creationId xmlns:a16="http://schemas.microsoft.com/office/drawing/2014/main" id="{90150A9E-999F-3F27-ACC5-6AD551EA65FF}"/>
              </a:ext>
            </a:extLst>
          </p:cNvPr>
          <p:cNvSpPr txBox="1"/>
          <p:nvPr userDrawn="1"/>
        </p:nvSpPr>
        <p:spPr>
          <a:xfrm>
            <a:off x="6543625" y="2022184"/>
            <a:ext cx="4893179" cy="1159228"/>
          </a:xfrm>
          <a:prstGeom prst="rect">
            <a:avLst/>
          </a:prstGeom>
          <a:noFill/>
        </p:spPr>
        <p:txBody>
          <a:bodyPr wrap="square">
            <a:spAutoFit/>
          </a:bodyPr>
          <a:lstStyle/>
          <a:p>
            <a:pPr algn="ctr"/>
            <a:r>
              <a:rPr kumimoji="0" lang="en-US" sz="2667" b="1" i="0" u="none" strike="noStrike" kern="0" cap="none" spc="0" normalizeH="0" baseline="0" noProof="0" dirty="0">
                <a:ln>
                  <a:noFill/>
                </a:ln>
                <a:solidFill>
                  <a:schemeClr val="accent1"/>
                </a:solidFill>
                <a:effectLst/>
                <a:uLnTx/>
                <a:uFillTx/>
                <a:latin typeface="Arial"/>
                <a:cs typeface="Arial"/>
                <a:sym typeface="Arial"/>
              </a:rPr>
              <a:t>Header</a:t>
            </a:r>
          </a:p>
          <a:p>
            <a:pPr algn="ctr"/>
            <a:endParaRPr kumimoji="0" lang="en-US" sz="2133" i="0" u="none" strike="noStrike" kern="0" cap="none" spc="0" normalizeH="0" baseline="0" noProof="0" dirty="0">
              <a:ln>
                <a:noFill/>
              </a:ln>
              <a:solidFill>
                <a:schemeClr val="accent1"/>
              </a:solidFill>
              <a:effectLst/>
              <a:uLnTx/>
              <a:uFillTx/>
              <a:latin typeface="Arial"/>
              <a:cs typeface="Arial"/>
              <a:sym typeface="Arial"/>
            </a:endParaRPr>
          </a:p>
          <a:p>
            <a:pPr algn="ctr"/>
            <a:r>
              <a:rPr kumimoji="0" lang="en-US" sz="2133" i="0" u="none" strike="noStrike" kern="0" cap="none" spc="0" normalizeH="0" baseline="0" noProof="0" dirty="0">
                <a:ln>
                  <a:noFill/>
                </a:ln>
                <a:solidFill>
                  <a:schemeClr val="accent1"/>
                </a:solidFill>
                <a:effectLst/>
                <a:uLnTx/>
                <a:uFillTx/>
                <a:latin typeface="Arial"/>
                <a:cs typeface="Arial"/>
                <a:sym typeface="Arial"/>
              </a:rPr>
              <a:t>Body</a:t>
            </a:r>
          </a:p>
        </p:txBody>
      </p:sp>
      <p:sp>
        <p:nvSpPr>
          <p:cNvPr id="12" name="Picture Placeholder 42">
            <a:extLst>
              <a:ext uri="{FF2B5EF4-FFF2-40B4-BE49-F238E27FC236}">
                <a16:creationId xmlns:a16="http://schemas.microsoft.com/office/drawing/2014/main" id="{451A5428-E02C-BE4C-04F2-43CBD23333C1}"/>
              </a:ext>
            </a:extLst>
          </p:cNvPr>
          <p:cNvSpPr>
            <a:spLocks noGrp="1"/>
          </p:cNvSpPr>
          <p:nvPr>
            <p:ph type="pic" sz="quarter" idx="13" hasCustomPrompt="1"/>
          </p:nvPr>
        </p:nvSpPr>
        <p:spPr>
          <a:xfrm>
            <a:off x="1574158" y="1756684"/>
            <a:ext cx="4074217" cy="3782843"/>
          </a:xfrm>
          <a:prstGeom prst="rect">
            <a:avLst/>
          </a:prstGeom>
        </p:spPr>
        <p:txBody>
          <a:bodyPr/>
          <a:lstStyle>
            <a:lvl1pPr marL="0" indent="0">
              <a:buFontTx/>
              <a:buNone/>
              <a:defRPr sz="1333" b="0" i="0">
                <a:solidFill>
                  <a:srgbClr val="004987"/>
                </a:solidFill>
                <a:latin typeface="Arial" panose="020B0604020202020204" pitchFamily="34" charset="0"/>
                <a:cs typeface="Arial" panose="020B0604020202020204" pitchFamily="34" charset="0"/>
              </a:defRPr>
            </a:lvl1pPr>
          </a:lstStyle>
          <a:p>
            <a:r>
              <a:rPr lang="en-US" dirty="0"/>
              <a:t>Click to add picture</a:t>
            </a:r>
          </a:p>
        </p:txBody>
      </p:sp>
      <p:pic>
        <p:nvPicPr>
          <p:cNvPr id="13" name="Picture 12">
            <a:extLst>
              <a:ext uri="{FF2B5EF4-FFF2-40B4-BE49-F238E27FC236}">
                <a16:creationId xmlns:a16="http://schemas.microsoft.com/office/drawing/2014/main" id="{5F0AB224-20C8-5D44-8BA9-3AC792E84C74}"/>
              </a:ext>
            </a:extLst>
          </p:cNvPr>
          <p:cNvPicPr>
            <a:picLocks noChangeAspect="1"/>
          </p:cNvPicPr>
          <p:nvPr userDrawn="1"/>
        </p:nvPicPr>
        <p:blipFill>
          <a:blip r:embed="rId2"/>
          <a:stretch>
            <a:fillRect/>
          </a:stretch>
        </p:blipFill>
        <p:spPr>
          <a:xfrm>
            <a:off x="10328430" y="260874"/>
            <a:ext cx="1786095" cy="789453"/>
          </a:xfrm>
          <a:prstGeom prst="rect">
            <a:avLst/>
          </a:prstGeom>
        </p:spPr>
      </p:pic>
    </p:spTree>
    <p:extLst>
      <p:ext uri="{BB962C8B-B14F-4D97-AF65-F5344CB8AC3E}">
        <p14:creationId xmlns:p14="http://schemas.microsoft.com/office/powerpoint/2010/main" val="15243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bullets no pic">
    <p:bg>
      <p:bgPr>
        <a:solidFill>
          <a:schemeClr val="bg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A94B03D-873E-E876-3EDE-6FE198487C73}"/>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4BFEE7E3-E7E2-92A1-D0F0-8655C1042FBC}"/>
              </a:ext>
            </a:extLst>
          </p:cNvPr>
          <p:cNvSpPr txBox="1">
            <a:spLocks/>
          </p:cNvSpPr>
          <p:nvPr userDrawn="1"/>
        </p:nvSpPr>
        <p:spPr>
          <a:xfrm>
            <a:off x="1219200" y="426720"/>
            <a:ext cx="9795641" cy="585216"/>
          </a:xfrm>
          <a:prstGeom prst="rect">
            <a:avLst/>
          </a:prstGeom>
        </p:spPr>
        <p:txBody>
          <a:bodyPr anchor="ct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Arial"/>
              </a:rPr>
              <a:t>Title</a:t>
            </a:r>
          </a:p>
        </p:txBody>
      </p:sp>
      <p:sp>
        <p:nvSpPr>
          <p:cNvPr id="10" name="TextBox 9">
            <a:extLst>
              <a:ext uri="{FF2B5EF4-FFF2-40B4-BE49-F238E27FC236}">
                <a16:creationId xmlns:a16="http://schemas.microsoft.com/office/drawing/2014/main" id="{90150A9E-999F-3F27-ACC5-6AD551EA65FF}"/>
              </a:ext>
            </a:extLst>
          </p:cNvPr>
          <p:cNvSpPr txBox="1"/>
          <p:nvPr userDrawn="1"/>
        </p:nvSpPr>
        <p:spPr>
          <a:xfrm>
            <a:off x="1219200" y="2238931"/>
            <a:ext cx="4185921" cy="1159228"/>
          </a:xfrm>
          <a:prstGeom prst="rect">
            <a:avLst/>
          </a:prstGeom>
          <a:noFill/>
        </p:spPr>
        <p:txBody>
          <a:bodyPr wrap="square">
            <a:spAutoFit/>
          </a:bodyPr>
          <a:lstStyle/>
          <a:p>
            <a:pPr algn="ctr"/>
            <a:r>
              <a:rPr kumimoji="0" lang="en-US" sz="2667" b="1" i="0" u="none" strike="noStrike" kern="0" cap="none" spc="0" normalizeH="0" baseline="0" noProof="0" dirty="0">
                <a:ln>
                  <a:noFill/>
                </a:ln>
                <a:solidFill>
                  <a:schemeClr val="accent1"/>
                </a:solidFill>
                <a:effectLst/>
                <a:uLnTx/>
                <a:uFillTx/>
                <a:latin typeface="Arial"/>
                <a:cs typeface="Arial"/>
                <a:sym typeface="Arial"/>
              </a:rPr>
              <a:t>Header</a:t>
            </a:r>
          </a:p>
          <a:p>
            <a:pPr algn="ctr"/>
            <a:endParaRPr kumimoji="0" lang="en-US" sz="2133" i="0" u="none" strike="noStrike" kern="0" cap="none" spc="0" normalizeH="0" baseline="0" noProof="0" dirty="0">
              <a:ln>
                <a:noFill/>
              </a:ln>
              <a:solidFill>
                <a:schemeClr val="accent1"/>
              </a:solidFill>
              <a:effectLst/>
              <a:uLnTx/>
              <a:uFillTx/>
              <a:latin typeface="Arial"/>
              <a:cs typeface="Arial"/>
              <a:sym typeface="Arial"/>
            </a:endParaRPr>
          </a:p>
          <a:p>
            <a:pPr algn="ctr"/>
            <a:r>
              <a:rPr kumimoji="0" lang="en-US" sz="2133" i="0" u="none" strike="noStrike" kern="0" cap="none" spc="0" normalizeH="0" baseline="0" noProof="0" dirty="0">
                <a:ln>
                  <a:noFill/>
                </a:ln>
                <a:solidFill>
                  <a:schemeClr val="accent1"/>
                </a:solidFill>
                <a:effectLst/>
                <a:uLnTx/>
                <a:uFillTx/>
                <a:latin typeface="Arial"/>
                <a:cs typeface="Arial"/>
                <a:sym typeface="Arial"/>
              </a:rPr>
              <a:t>Body</a:t>
            </a:r>
          </a:p>
        </p:txBody>
      </p:sp>
      <p:sp>
        <p:nvSpPr>
          <p:cNvPr id="12" name="Picture Placeholder 42">
            <a:extLst>
              <a:ext uri="{FF2B5EF4-FFF2-40B4-BE49-F238E27FC236}">
                <a16:creationId xmlns:a16="http://schemas.microsoft.com/office/drawing/2014/main" id="{451A5428-E02C-BE4C-04F2-43CBD23333C1}"/>
              </a:ext>
            </a:extLst>
          </p:cNvPr>
          <p:cNvSpPr>
            <a:spLocks noGrp="1"/>
          </p:cNvSpPr>
          <p:nvPr>
            <p:ph type="pic" sz="quarter" idx="13" hasCustomPrompt="1"/>
          </p:nvPr>
        </p:nvSpPr>
        <p:spPr>
          <a:xfrm>
            <a:off x="5703148" y="1910081"/>
            <a:ext cx="5518329" cy="4372895"/>
          </a:xfrm>
          <a:prstGeom prst="rect">
            <a:avLst/>
          </a:prstGeom>
        </p:spPr>
        <p:txBody>
          <a:bodyPr/>
          <a:lstStyle>
            <a:lvl1pPr marL="0" indent="0">
              <a:buFontTx/>
              <a:buNone/>
              <a:defRPr sz="1333" b="0" i="0">
                <a:solidFill>
                  <a:srgbClr val="004987"/>
                </a:solidFill>
                <a:latin typeface="Arial" panose="020B0604020202020204" pitchFamily="34" charset="0"/>
                <a:cs typeface="Arial" panose="020B0604020202020204" pitchFamily="34" charset="0"/>
              </a:defRPr>
            </a:lvl1pPr>
          </a:lstStyle>
          <a:p>
            <a:r>
              <a:rPr lang="en-US" dirty="0"/>
              <a:t>Click to add picture</a:t>
            </a:r>
          </a:p>
        </p:txBody>
      </p:sp>
      <p:pic>
        <p:nvPicPr>
          <p:cNvPr id="13" name="Picture 12">
            <a:extLst>
              <a:ext uri="{FF2B5EF4-FFF2-40B4-BE49-F238E27FC236}">
                <a16:creationId xmlns:a16="http://schemas.microsoft.com/office/drawing/2014/main" id="{5F0AB224-20C8-5D44-8BA9-3AC792E84C74}"/>
              </a:ext>
            </a:extLst>
          </p:cNvPr>
          <p:cNvPicPr>
            <a:picLocks noChangeAspect="1"/>
          </p:cNvPicPr>
          <p:nvPr userDrawn="1"/>
        </p:nvPicPr>
        <p:blipFill>
          <a:blip r:embed="rId2"/>
          <a:stretch>
            <a:fillRect/>
          </a:stretch>
        </p:blipFill>
        <p:spPr>
          <a:xfrm>
            <a:off x="10328430" y="260874"/>
            <a:ext cx="1786095" cy="789453"/>
          </a:xfrm>
          <a:prstGeom prst="rect">
            <a:avLst/>
          </a:prstGeom>
        </p:spPr>
      </p:pic>
    </p:spTree>
    <p:extLst>
      <p:ext uri="{BB962C8B-B14F-4D97-AF65-F5344CB8AC3E}">
        <p14:creationId xmlns:p14="http://schemas.microsoft.com/office/powerpoint/2010/main" val="241194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p:bg>
      <p:bgPr>
        <a:solidFill>
          <a:schemeClr val="bg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B002CA2-18CE-5B55-7EE7-8DDE322D4207}"/>
              </a:ext>
            </a:extLst>
          </p:cNvPr>
          <p:cNvSpPr>
            <a:spLocks noGrp="1"/>
          </p:cNvSpPr>
          <p:nvPr>
            <p:ph type="body" sz="quarter" idx="10" hasCustomPrompt="1"/>
          </p:nvPr>
        </p:nvSpPr>
        <p:spPr>
          <a:xfrm>
            <a:off x="1232381" y="432560"/>
            <a:ext cx="9125697" cy="584792"/>
          </a:xfrm>
          <a:prstGeom prst="rect">
            <a:avLst/>
          </a:prstGeom>
        </p:spPr>
        <p:txBody>
          <a:bodyPr/>
          <a:lstStyle>
            <a:lvl1pPr marL="0" indent="0">
              <a:buFontTx/>
              <a:buNone/>
              <a:defRPr sz="3200" b="1" i="0">
                <a:solidFill>
                  <a:schemeClr val="accent1"/>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Headline will go here</a:t>
            </a:r>
          </a:p>
        </p:txBody>
      </p:sp>
      <p:sp>
        <p:nvSpPr>
          <p:cNvPr id="49" name="Text Placeholder 24">
            <a:extLst>
              <a:ext uri="{FF2B5EF4-FFF2-40B4-BE49-F238E27FC236}">
                <a16:creationId xmlns:a16="http://schemas.microsoft.com/office/drawing/2014/main" id="{D8C0C2CD-77B6-D9D5-E54A-139BFA7D32E2}"/>
              </a:ext>
            </a:extLst>
          </p:cNvPr>
          <p:cNvSpPr>
            <a:spLocks noGrp="1"/>
          </p:cNvSpPr>
          <p:nvPr>
            <p:ph type="body" sz="quarter" idx="15" hasCustomPrompt="1"/>
          </p:nvPr>
        </p:nvSpPr>
        <p:spPr>
          <a:xfrm>
            <a:off x="1232380" y="1379061"/>
            <a:ext cx="9125697" cy="4761800"/>
          </a:xfrm>
          <a:prstGeom prst="rect">
            <a:avLst/>
          </a:prstGeom>
        </p:spPr>
        <p:txBody>
          <a:bodyPr/>
          <a:lstStyle>
            <a:lvl1pPr marL="228594" indent="-228594">
              <a:lnSpc>
                <a:spcPct val="120000"/>
              </a:lnSpc>
              <a:spcBef>
                <a:spcPts val="0"/>
              </a:spcBef>
              <a:buSzPct val="75000"/>
              <a:buFontTx/>
              <a:buBlip>
                <a:blip r:embed="rId2"/>
              </a:buBlip>
              <a:defRPr sz="2133" b="0" i="0">
                <a:solidFill>
                  <a:srgbClr val="004987"/>
                </a:solidFill>
                <a:latin typeface="Arial" panose="020B0604020202020204" pitchFamily="34" charset="0"/>
                <a:cs typeface="Arial" panose="020B0604020202020204" pitchFamily="34" charset="0"/>
              </a:defRPr>
            </a:lvl1pPr>
            <a:lvl2pPr marL="609585" indent="0">
              <a:buFontTx/>
              <a:buNone/>
              <a:defRPr sz="3200" b="1" i="0">
                <a:solidFill>
                  <a:schemeClr val="bg1"/>
                </a:solidFill>
                <a:latin typeface="Arial" panose="020B0604020202020204" pitchFamily="34" charset="0"/>
                <a:cs typeface="Arial" panose="020B0604020202020204" pitchFamily="34" charset="0"/>
              </a:defRPr>
            </a:lvl2pPr>
            <a:lvl3pPr marL="1219170" indent="0">
              <a:buFontTx/>
              <a:buNone/>
              <a:defRPr sz="3200" b="1" i="0">
                <a:solidFill>
                  <a:schemeClr val="bg1"/>
                </a:solidFill>
                <a:latin typeface="Arial" panose="020B0604020202020204" pitchFamily="34" charset="0"/>
                <a:cs typeface="Arial" panose="020B0604020202020204" pitchFamily="34" charset="0"/>
              </a:defRPr>
            </a:lvl3pPr>
            <a:lvl4pPr marL="1828754" indent="0">
              <a:buFontTx/>
              <a:buNone/>
              <a:defRPr sz="3200" b="1" i="0">
                <a:solidFill>
                  <a:schemeClr val="bg1"/>
                </a:solidFill>
                <a:latin typeface="Arial" panose="020B0604020202020204" pitchFamily="34" charset="0"/>
                <a:cs typeface="Arial" panose="020B0604020202020204" pitchFamily="34" charset="0"/>
              </a:defRPr>
            </a:lvl4pPr>
            <a:lvl5pPr marL="2438339" indent="0">
              <a:buFontTx/>
              <a:buNone/>
              <a:defRPr sz="3200" b="1" i="0">
                <a:solidFill>
                  <a:schemeClr val="bg1"/>
                </a:solidFill>
                <a:latin typeface="Arial" panose="020B0604020202020204" pitchFamily="34" charset="0"/>
                <a:cs typeface="Arial" panose="020B0604020202020204" pitchFamily="34" charset="0"/>
              </a:defRPr>
            </a:lvl5pPr>
          </a:lstStyle>
          <a:p>
            <a:pPr lvl="0"/>
            <a:r>
              <a:rPr lang="en-US" dirty="0"/>
              <a:t>Bullets</a:t>
            </a:r>
          </a:p>
        </p:txBody>
      </p:sp>
      <p:sp>
        <p:nvSpPr>
          <p:cNvPr id="4" name="Right Triangle 3">
            <a:extLst>
              <a:ext uri="{FF2B5EF4-FFF2-40B4-BE49-F238E27FC236}">
                <a16:creationId xmlns:a16="http://schemas.microsoft.com/office/drawing/2014/main" id="{39AA76A4-0586-FFAA-3943-73C7A9F422C4}"/>
              </a:ext>
            </a:extLst>
          </p:cNvPr>
          <p:cNvSpPr/>
          <p:nvPr userDrawn="1"/>
        </p:nvSpPr>
        <p:spPr>
          <a:xfrm rot="5400000">
            <a:off x="1" y="1"/>
            <a:ext cx="1232380" cy="1232380"/>
          </a:xfrm>
          <a:prstGeom prst="rtTriangle">
            <a:avLst/>
          </a:prstGeom>
          <a:solidFill>
            <a:schemeClr val="accent1"/>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45B77825-8F1B-F002-E8F8-6E3FD60B6C5A}"/>
              </a:ext>
            </a:extLst>
          </p:cNvPr>
          <p:cNvPicPr>
            <a:picLocks noChangeAspect="1"/>
          </p:cNvPicPr>
          <p:nvPr userDrawn="1"/>
        </p:nvPicPr>
        <p:blipFill>
          <a:blip r:embed="rId3"/>
          <a:stretch>
            <a:fillRect/>
          </a:stretch>
        </p:blipFill>
        <p:spPr>
          <a:xfrm>
            <a:off x="10328430" y="260874"/>
            <a:ext cx="1786095" cy="789453"/>
          </a:xfrm>
          <a:prstGeom prst="rect">
            <a:avLst/>
          </a:prstGeom>
        </p:spPr>
      </p:pic>
    </p:spTree>
    <p:extLst>
      <p:ext uri="{BB962C8B-B14F-4D97-AF65-F5344CB8AC3E}">
        <p14:creationId xmlns:p14="http://schemas.microsoft.com/office/powerpoint/2010/main" val="2983932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rgbClr val="308FB4"/>
        </a:solidFill>
        <a:effectLst/>
      </p:bgPr>
    </p:bg>
    <p:spTree>
      <p:nvGrpSpPr>
        <p:cNvPr id="1" name=""/>
        <p:cNvGrpSpPr/>
        <p:nvPr/>
      </p:nvGrpSpPr>
      <p:grpSpPr>
        <a:xfrm>
          <a:off x="0" y="0"/>
          <a:ext cx="0" cy="0"/>
          <a:chOff x="0" y="0"/>
          <a:chExt cx="0" cy="0"/>
        </a:xfrm>
      </p:grpSpPr>
      <p:pic>
        <p:nvPicPr>
          <p:cNvPr id="14" name="Picture 13" descr="A group of men wearing hard hats&#10;&#10;Description automatically generated">
            <a:extLst>
              <a:ext uri="{FF2B5EF4-FFF2-40B4-BE49-F238E27FC236}">
                <a16:creationId xmlns:a16="http://schemas.microsoft.com/office/drawing/2014/main" id="{C2EE5123-E20A-7A5A-4665-D40E661D4E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8E47DFF-2CD0-A15D-0C4E-736159825F25}"/>
              </a:ext>
            </a:extLst>
          </p:cNvPr>
          <p:cNvSpPr/>
          <p:nvPr userDrawn="1"/>
        </p:nvSpPr>
        <p:spPr>
          <a:xfrm>
            <a:off x="0" y="-14968"/>
            <a:ext cx="12192000" cy="6889416"/>
          </a:xfrm>
          <a:prstGeom prst="rect">
            <a:avLst/>
          </a:prstGeom>
          <a:solidFill>
            <a:schemeClr val="accent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ight Triangle 7">
            <a:extLst>
              <a:ext uri="{FF2B5EF4-FFF2-40B4-BE49-F238E27FC236}">
                <a16:creationId xmlns:a16="http://schemas.microsoft.com/office/drawing/2014/main" id="{93C5084B-3D03-FC57-02F6-E78E336306D7}"/>
              </a:ext>
            </a:extLst>
          </p:cNvPr>
          <p:cNvSpPr/>
          <p:nvPr userDrawn="1"/>
        </p:nvSpPr>
        <p:spPr>
          <a:xfrm rot="16200000">
            <a:off x="10696376" y="5378824"/>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ight Triangle 8">
            <a:extLst>
              <a:ext uri="{FF2B5EF4-FFF2-40B4-BE49-F238E27FC236}">
                <a16:creationId xmlns:a16="http://schemas.microsoft.com/office/drawing/2014/main" id="{59D162D7-CD90-D793-2669-E074CA454328}"/>
              </a:ext>
            </a:extLst>
          </p:cNvPr>
          <p:cNvSpPr/>
          <p:nvPr userDrawn="1"/>
        </p:nvSpPr>
        <p:spPr>
          <a:xfrm rot="5400000">
            <a:off x="1" y="-46382"/>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0C9B935-DCDA-BD16-FF95-FFFFBDC95A87}"/>
              </a:ext>
            </a:extLst>
          </p:cNvPr>
          <p:cNvSpPr/>
          <p:nvPr userDrawn="1"/>
        </p:nvSpPr>
        <p:spPr>
          <a:xfrm>
            <a:off x="4288339" y="2870893"/>
            <a:ext cx="3470941" cy="1214443"/>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ight Triangle 10">
            <a:extLst>
              <a:ext uri="{FF2B5EF4-FFF2-40B4-BE49-F238E27FC236}">
                <a16:creationId xmlns:a16="http://schemas.microsoft.com/office/drawing/2014/main" id="{1438FC8C-8B39-2B66-C3C9-1BC9A8596596}"/>
              </a:ext>
            </a:extLst>
          </p:cNvPr>
          <p:cNvSpPr/>
          <p:nvPr userDrawn="1"/>
        </p:nvSpPr>
        <p:spPr>
          <a:xfrm rot="5400000">
            <a:off x="4288339" y="2870895"/>
            <a:ext cx="387680" cy="387680"/>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1619B711-1375-48F8-18F6-C8EA5ED91B3C}"/>
              </a:ext>
            </a:extLst>
          </p:cNvPr>
          <p:cNvSpPr txBox="1"/>
          <p:nvPr userDrawn="1"/>
        </p:nvSpPr>
        <p:spPr>
          <a:xfrm>
            <a:off x="4780925" y="5143373"/>
            <a:ext cx="2469867" cy="297454"/>
          </a:xfrm>
          <a:prstGeom prst="rect">
            <a:avLst/>
          </a:prstGeom>
          <a:noFill/>
        </p:spPr>
        <p:txBody>
          <a:bodyPr wrap="square">
            <a:spAutoFit/>
          </a:bodyPr>
          <a:lstStyle/>
          <a:p>
            <a:pPr algn="ctr"/>
            <a:r>
              <a:rPr lang="en-US" sz="1333" b="0" i="1" dirty="0" err="1">
                <a:solidFill>
                  <a:schemeClr val="bg1"/>
                </a:solidFill>
                <a:effectLst/>
                <a:latin typeface="Arial" panose="020B0604020202020204" pitchFamily="34" charset="0"/>
                <a:cs typeface="Arial" panose="020B0604020202020204" pitchFamily="34" charset="0"/>
              </a:rPr>
              <a:t>OpportunityLouisiana.com</a:t>
            </a:r>
            <a:endParaRPr lang="en-US" sz="1333" b="0" i="1" dirty="0">
              <a:solidFill>
                <a:schemeClr val="bg1"/>
              </a:solidFill>
              <a:effectLst/>
              <a:latin typeface="Arial" panose="020B0604020202020204" pitchFamily="34" charset="0"/>
              <a:cs typeface="Arial" panose="020B0604020202020204" pitchFamily="34" charset="0"/>
            </a:endParaRPr>
          </a:p>
        </p:txBody>
      </p:sp>
      <p:pic>
        <p:nvPicPr>
          <p:cNvPr id="4" name="Picture 3" descr="A blue and white emblem with a bird and a nest&#10;&#10;Description automatically generated">
            <a:extLst>
              <a:ext uri="{FF2B5EF4-FFF2-40B4-BE49-F238E27FC236}">
                <a16:creationId xmlns:a16="http://schemas.microsoft.com/office/drawing/2014/main" id="{7699D3E1-1484-134C-C606-B0A67B2EA23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6019" y="3170007"/>
            <a:ext cx="651332" cy="651332"/>
          </a:xfrm>
          <a:prstGeom prst="rect">
            <a:avLst/>
          </a:prstGeom>
        </p:spPr>
      </p:pic>
      <p:pic>
        <p:nvPicPr>
          <p:cNvPr id="6" name="Picture 5">
            <a:extLst>
              <a:ext uri="{FF2B5EF4-FFF2-40B4-BE49-F238E27FC236}">
                <a16:creationId xmlns:a16="http://schemas.microsoft.com/office/drawing/2014/main" id="{B0FB97B2-5B9B-F1C8-8E86-A1A69A0E0AAA}"/>
              </a:ext>
            </a:extLst>
          </p:cNvPr>
          <p:cNvPicPr>
            <a:picLocks noChangeAspect="1"/>
          </p:cNvPicPr>
          <p:nvPr userDrawn="1"/>
        </p:nvPicPr>
        <p:blipFill>
          <a:blip r:embed="rId4"/>
          <a:stretch>
            <a:fillRect/>
          </a:stretch>
        </p:blipFill>
        <p:spPr>
          <a:xfrm>
            <a:off x="5266545" y="3025535"/>
            <a:ext cx="2297299" cy="1015407"/>
          </a:xfrm>
          <a:prstGeom prst="rect">
            <a:avLst/>
          </a:prstGeom>
        </p:spPr>
      </p:pic>
    </p:spTree>
    <p:extLst>
      <p:ext uri="{BB962C8B-B14F-4D97-AF65-F5344CB8AC3E}">
        <p14:creationId xmlns:p14="http://schemas.microsoft.com/office/powerpoint/2010/main" val="71775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2" grpId="0"/>
      <p:bldP spid="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EB83DE-F89C-4FD2-B317-F3DB24A4BF21}"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410750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EB83DE-F89C-4FD2-B317-F3DB24A4BF21}" type="datetimeFigureOut">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205149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EB83DE-F89C-4FD2-B317-F3DB24A4BF21}" type="datetimeFigureOut">
              <a:rPr lang="en-US" smtClean="0"/>
              <a:t>4/21/25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186236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EB83DE-F89C-4FD2-B317-F3DB24A4BF21}" type="datetimeFigureOut">
              <a:rPr lang="en-US" smtClean="0"/>
              <a:t>4/21/25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163011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B83DE-F89C-4FD2-B317-F3DB24A4BF21}" type="datetimeFigureOut">
              <a:rPr lang="en-US" smtClean="0"/>
              <a:t>4/21/25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65428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B83DE-F89C-4FD2-B317-F3DB24A4BF21}" type="datetimeFigureOut">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2472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B83DE-F89C-4FD2-B317-F3DB24A4BF21}" type="datetimeFigureOut">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A25D8-EEBB-4AAD-89E7-861F57712E39}" type="slidenum">
              <a:rPr lang="en-US" smtClean="0"/>
              <a:t>‹#›</a:t>
            </a:fld>
            <a:endParaRPr lang="en-US"/>
          </a:p>
        </p:txBody>
      </p:sp>
    </p:spTree>
    <p:extLst>
      <p:ext uri="{BB962C8B-B14F-4D97-AF65-F5344CB8AC3E}">
        <p14:creationId xmlns:p14="http://schemas.microsoft.com/office/powerpoint/2010/main" val="132525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B83DE-F89C-4FD2-B317-F3DB24A4BF21}" type="datetimeFigureOut">
              <a:rPr lang="en-US" smtClean="0"/>
              <a:t>4/21/25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A25D8-EEBB-4AAD-89E7-861F57712E39}" type="slidenum">
              <a:rPr lang="en-US" smtClean="0"/>
              <a:t>‹#›</a:t>
            </a:fld>
            <a:endParaRPr lang="en-US"/>
          </a:p>
        </p:txBody>
      </p:sp>
    </p:spTree>
    <p:extLst>
      <p:ext uri="{BB962C8B-B14F-4D97-AF65-F5344CB8AC3E}">
        <p14:creationId xmlns:p14="http://schemas.microsoft.com/office/powerpoint/2010/main" val="1481746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hidden="1">
            <a:extLst>
              <a:ext uri="{FF2B5EF4-FFF2-40B4-BE49-F238E27FC236}">
                <a16:creationId xmlns:a16="http://schemas.microsoft.com/office/drawing/2014/main" id="{B2D7E958-A2BD-E572-BF66-58D8F4E0E215}"/>
              </a:ext>
            </a:extLst>
          </p:cNvPr>
          <p:cNvGrpSpPr/>
          <p:nvPr userDrawn="1"/>
        </p:nvGrpSpPr>
        <p:grpSpPr>
          <a:xfrm>
            <a:off x="-540396" y="0"/>
            <a:ext cx="358589" cy="3290688"/>
            <a:chOff x="-837560" y="0"/>
            <a:chExt cx="268942" cy="2468016"/>
          </a:xfrm>
        </p:grpSpPr>
        <p:sp>
          <p:nvSpPr>
            <p:cNvPr id="2" name="Rectangle 1">
              <a:extLst>
                <a:ext uri="{FF2B5EF4-FFF2-40B4-BE49-F238E27FC236}">
                  <a16:creationId xmlns:a16="http://schemas.microsoft.com/office/drawing/2014/main" id="{10261645-D084-DFB4-8F0B-37932A7CD9BA}"/>
                </a:ext>
              </a:extLst>
            </p:cNvPr>
            <p:cNvSpPr/>
            <p:nvPr userDrawn="1"/>
          </p:nvSpPr>
          <p:spPr>
            <a:xfrm flipV="1">
              <a:off x="-837560" y="0"/>
              <a:ext cx="268942" cy="268942"/>
            </a:xfrm>
            <a:prstGeom prst="rect">
              <a:avLst/>
            </a:prstGeom>
            <a:solidFill>
              <a:srgbClr val="0747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1559AB11-3A15-8592-B81F-63F515956860}"/>
                </a:ext>
              </a:extLst>
            </p:cNvPr>
            <p:cNvSpPr/>
            <p:nvPr userDrawn="1"/>
          </p:nvSpPr>
          <p:spPr>
            <a:xfrm flipV="1">
              <a:off x="-837560" y="331270"/>
              <a:ext cx="268942" cy="268942"/>
            </a:xfrm>
            <a:prstGeom prst="rect">
              <a:avLst/>
            </a:prstGeom>
            <a:solidFill>
              <a:srgbClr val="FEC0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739F4507-A47A-4B42-470D-BA332D274EB2}"/>
                </a:ext>
              </a:extLst>
            </p:cNvPr>
            <p:cNvSpPr/>
            <p:nvPr userDrawn="1"/>
          </p:nvSpPr>
          <p:spPr>
            <a:xfrm flipV="1">
              <a:off x="-837560" y="807249"/>
              <a:ext cx="268942" cy="268942"/>
            </a:xfrm>
            <a:prstGeom prst="rect">
              <a:avLst/>
            </a:prstGeom>
            <a:solidFill>
              <a:srgbClr val="1494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7CDE8E67-5305-77CC-DCFA-40DF1BF9AFB2}"/>
                </a:ext>
              </a:extLst>
            </p:cNvPr>
            <p:cNvSpPr/>
            <p:nvPr userDrawn="1"/>
          </p:nvSpPr>
          <p:spPr>
            <a:xfrm flipV="1">
              <a:off x="-837560" y="1115181"/>
              <a:ext cx="268942" cy="268942"/>
            </a:xfrm>
            <a:prstGeom prst="rect">
              <a:avLst/>
            </a:prstGeom>
            <a:solidFill>
              <a:srgbClr val="3FAD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3DE28D11-9646-375A-23CD-17B70CC45AA7}"/>
                </a:ext>
              </a:extLst>
            </p:cNvPr>
            <p:cNvSpPr/>
            <p:nvPr userDrawn="1"/>
          </p:nvSpPr>
          <p:spPr>
            <a:xfrm flipV="1">
              <a:off x="-837560" y="1423113"/>
              <a:ext cx="268942" cy="268942"/>
            </a:xfrm>
            <a:prstGeom prst="rect">
              <a:avLst/>
            </a:prstGeom>
            <a:solidFill>
              <a:srgbClr val="DB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DE75C7F-1025-B496-6A09-D9C13F8FB25F}"/>
                </a:ext>
              </a:extLst>
            </p:cNvPr>
            <p:cNvSpPr/>
            <p:nvPr userDrawn="1"/>
          </p:nvSpPr>
          <p:spPr>
            <a:xfrm flipV="1">
              <a:off x="-837560" y="1731045"/>
              <a:ext cx="268942" cy="268942"/>
            </a:xfrm>
            <a:prstGeom prst="rect">
              <a:avLst/>
            </a:prstGeom>
            <a:solidFill>
              <a:srgbClr val="978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4A6D1831-AA80-6106-7F19-C181E2DC54CE}"/>
                </a:ext>
              </a:extLst>
            </p:cNvPr>
            <p:cNvSpPr/>
            <p:nvPr userDrawn="1"/>
          </p:nvSpPr>
          <p:spPr>
            <a:xfrm flipV="1">
              <a:off x="-837560" y="2199074"/>
              <a:ext cx="268942" cy="268942"/>
            </a:xfrm>
            <a:prstGeom prst="rect">
              <a:avLst/>
            </a:prstGeom>
            <a:solidFill>
              <a:srgbClr val="E6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851970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4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Restoration Tax Abatement Program</a:t>
            </a:r>
          </a:p>
        </p:txBody>
      </p:sp>
      <p:sp>
        <p:nvSpPr>
          <p:cNvPr id="4" name="Text Placeholder 3">
            <a:extLst>
              <a:ext uri="{FF2B5EF4-FFF2-40B4-BE49-F238E27FC236}">
                <a16:creationId xmlns:a16="http://schemas.microsoft.com/office/drawing/2014/main" id="{BD0335D5-A9AD-FE19-47AF-72160187396B}"/>
              </a:ext>
            </a:extLst>
          </p:cNvPr>
          <p:cNvSpPr>
            <a:spLocks noGrp="1"/>
          </p:cNvSpPr>
          <p:nvPr>
            <p:ph type="body" sz="quarter" idx="15"/>
          </p:nvPr>
        </p:nvSpPr>
        <p:spPr>
          <a:xfrm>
            <a:off x="513924" y="1444376"/>
            <a:ext cx="8284844" cy="4761800"/>
          </a:xfrm>
        </p:spPr>
        <p:txBody>
          <a:bodyPr>
            <a:normAutofit/>
          </a:bodyPr>
          <a:lstStyle/>
          <a:p>
            <a:pPr fontAlgn="t"/>
            <a:r>
              <a:rPr lang="en-US" sz="2000" dirty="0"/>
              <a:t>Provides up-to 10-year abatement of property taxes (ad valorem) on increased value of property from renovations and improvements </a:t>
            </a:r>
          </a:p>
          <a:p>
            <a:pPr fontAlgn="t"/>
            <a:endParaRPr lang="en-US" sz="2000" dirty="0"/>
          </a:p>
          <a:p>
            <a:pPr fontAlgn="t"/>
            <a:r>
              <a:rPr lang="en-US" sz="2000" dirty="0"/>
              <a:t>Eligibility: existing commercial structures, owner-occupied residences within economic development districts, historic districts, downtown development districts and OZs</a:t>
            </a:r>
          </a:p>
          <a:p>
            <a:pPr fontAlgn="t"/>
            <a:endParaRPr lang="en-US" sz="2000" dirty="0"/>
          </a:p>
          <a:p>
            <a:pPr fontAlgn="t"/>
            <a:r>
              <a:rPr lang="en-US" sz="2000" dirty="0"/>
              <a:t>Non-eligible: Acquisition cost of structure/land; movable and personal property</a:t>
            </a:r>
          </a:p>
          <a:p>
            <a:pPr fontAlgn="t"/>
            <a:endParaRPr lang="en-US" sz="2000" dirty="0"/>
          </a:p>
          <a:p>
            <a:pPr fontAlgn="t"/>
            <a:r>
              <a:rPr lang="en-US" sz="2000" dirty="0"/>
              <a:t>Subject to approval of local governing authority and Board of Commerce &amp; Industry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8921" y="2132896"/>
            <a:ext cx="2771216" cy="2771216"/>
          </a:xfrm>
          <a:prstGeom prst="rect">
            <a:avLst/>
          </a:prstGeom>
        </p:spPr>
      </p:pic>
    </p:spTree>
    <p:extLst>
      <p:ext uri="{BB962C8B-B14F-4D97-AF65-F5344CB8AC3E}">
        <p14:creationId xmlns:p14="http://schemas.microsoft.com/office/powerpoint/2010/main" val="165857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LED Site Certification</a:t>
            </a:r>
          </a:p>
        </p:txBody>
      </p:sp>
      <p:sp>
        <p:nvSpPr>
          <p:cNvPr id="4" name="Text Placeholder 3">
            <a:extLst>
              <a:ext uri="{FF2B5EF4-FFF2-40B4-BE49-F238E27FC236}">
                <a16:creationId xmlns:a16="http://schemas.microsoft.com/office/drawing/2014/main" id="{BD0335D5-A9AD-FE19-47AF-72160187396B}"/>
              </a:ext>
            </a:extLst>
          </p:cNvPr>
          <p:cNvSpPr>
            <a:spLocks noGrp="1"/>
          </p:cNvSpPr>
          <p:nvPr>
            <p:ph type="body" sz="quarter" idx="15"/>
          </p:nvPr>
        </p:nvSpPr>
        <p:spPr>
          <a:xfrm>
            <a:off x="513924" y="1444376"/>
            <a:ext cx="8284844" cy="4761800"/>
          </a:xfrm>
        </p:spPr>
        <p:txBody>
          <a:bodyPr>
            <a:noAutofit/>
          </a:bodyPr>
          <a:lstStyle/>
          <a:p>
            <a:pPr fontAlgn="t"/>
            <a:r>
              <a:rPr lang="en-US" sz="2000" dirty="0"/>
              <a:t>LED certification is granted after an extensive application process and third-party review</a:t>
            </a:r>
          </a:p>
          <a:p>
            <a:pPr fontAlgn="t"/>
            <a:endParaRPr lang="en-US" sz="2000" dirty="0"/>
          </a:p>
          <a:p>
            <a:pPr fontAlgn="t"/>
            <a:r>
              <a:rPr lang="en-US" sz="2000" dirty="0"/>
              <a:t>Industrial Sites: 25+ contiguous acres (plant sites, manufacturing, distribution, port sites)</a:t>
            </a:r>
          </a:p>
          <a:p>
            <a:pPr fontAlgn="t"/>
            <a:endParaRPr lang="en-US" sz="2000" dirty="0"/>
          </a:p>
          <a:p>
            <a:pPr fontAlgn="t"/>
            <a:r>
              <a:rPr lang="en-US" sz="2000" dirty="0"/>
              <a:t>Business Sites: 10-24 acres (light industrial, office, warehouse, or mixed-use sites)</a:t>
            </a:r>
          </a:p>
          <a:p>
            <a:pPr marL="0" indent="0" fontAlgn="t">
              <a:buNone/>
            </a:pPr>
            <a:endParaRPr lang="en-US" sz="2000" dirty="0"/>
          </a:p>
          <a:p>
            <a:pPr fontAlgn="t"/>
            <a:r>
              <a:rPr lang="en-US" sz="2000" dirty="0"/>
              <a:t>Review includes site inspections, Initial Site Evaluation, due diligence</a:t>
            </a:r>
          </a:p>
          <a:p>
            <a:pPr fontAlgn="t"/>
            <a:endParaRPr lang="en-US" sz="2000" dirty="0"/>
          </a:p>
          <a:p>
            <a:pPr fontAlgn="t"/>
            <a:r>
              <a:rPr lang="en-US" sz="2000" dirty="0"/>
              <a:t>Benefits include certification of site’s suitability and readiness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063" y="2297222"/>
            <a:ext cx="2952676" cy="2524643"/>
          </a:xfrm>
          <a:prstGeom prst="rect">
            <a:avLst/>
          </a:prstGeom>
        </p:spPr>
      </p:pic>
    </p:spTree>
    <p:extLst>
      <p:ext uri="{BB962C8B-B14F-4D97-AF65-F5344CB8AC3E}">
        <p14:creationId xmlns:p14="http://schemas.microsoft.com/office/powerpoint/2010/main" val="383943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10000"/>
          </a:bodyPr>
          <a:lstStyle/>
          <a:p>
            <a:r>
              <a:rPr lang="en-US" dirty="0"/>
              <a:t>Development-Ready Sites Keep Louisiana Competitive</a:t>
            </a:r>
          </a:p>
        </p:txBody>
      </p:sp>
      <p:sp>
        <p:nvSpPr>
          <p:cNvPr id="4" name="Text Placeholder 3">
            <a:extLst>
              <a:ext uri="{FF2B5EF4-FFF2-40B4-BE49-F238E27FC236}">
                <a16:creationId xmlns:a16="http://schemas.microsoft.com/office/drawing/2014/main" id="{BD0335D5-A9AD-FE19-47AF-72160187396B}"/>
              </a:ext>
            </a:extLst>
          </p:cNvPr>
          <p:cNvSpPr>
            <a:spLocks noGrp="1"/>
          </p:cNvSpPr>
          <p:nvPr>
            <p:ph type="body" sz="quarter" idx="15"/>
          </p:nvPr>
        </p:nvSpPr>
        <p:spPr>
          <a:xfrm>
            <a:off x="1123993" y="2976580"/>
            <a:ext cx="10176542" cy="3351559"/>
          </a:xfrm>
        </p:spPr>
        <p:txBody>
          <a:bodyPr>
            <a:noAutofit/>
          </a:bodyPr>
          <a:lstStyle/>
          <a:p>
            <a:r>
              <a:rPr lang="en-US" sz="2000" dirty="0"/>
              <a:t>Identifying a site early on is critical when a project has a very large land requirement, and heavy or unique infrastructure needs</a:t>
            </a:r>
          </a:p>
          <a:p>
            <a:pPr marL="0" indent="0">
              <a:buNone/>
            </a:pPr>
            <a:endParaRPr lang="en-US" sz="2000" dirty="0"/>
          </a:p>
          <a:p>
            <a:r>
              <a:rPr lang="en-US" sz="2000" dirty="0"/>
              <a:t>Certified Sites have undergone due diligence (e.g. environmental, geotechnical protected species, archaeological/cultural)</a:t>
            </a:r>
          </a:p>
          <a:p>
            <a:endParaRPr lang="en-US" sz="2000" dirty="0"/>
          </a:p>
          <a:p>
            <a:r>
              <a:rPr lang="en-US" sz="2000" dirty="0"/>
              <a:t>Certified Sites are available in Louisiana, but are not all development-ready</a:t>
            </a:r>
          </a:p>
          <a:p>
            <a:pPr marL="0" indent="0">
              <a:buNone/>
            </a:pPr>
            <a:endParaRPr lang="en-US" sz="2000" dirty="0"/>
          </a:p>
          <a:p>
            <a:r>
              <a:rPr lang="en-US" sz="2000" dirty="0"/>
              <a:t>Development-ready takes a site beyond certification designation, with site work and infrastructure improvements</a:t>
            </a:r>
          </a:p>
        </p:txBody>
      </p:sp>
      <p:grpSp>
        <p:nvGrpSpPr>
          <p:cNvPr id="9" name="Group 8"/>
          <p:cNvGrpSpPr/>
          <p:nvPr/>
        </p:nvGrpSpPr>
        <p:grpSpPr>
          <a:xfrm>
            <a:off x="2130458" y="851791"/>
            <a:ext cx="4713401" cy="1323439"/>
            <a:chOff x="3186260" y="754799"/>
            <a:chExt cx="4713401" cy="1323439"/>
          </a:xfrm>
        </p:grpSpPr>
        <p:sp>
          <p:nvSpPr>
            <p:cNvPr id="5" name="TextBox 4"/>
            <p:cNvSpPr txBox="1"/>
            <p:nvPr/>
          </p:nvSpPr>
          <p:spPr>
            <a:xfrm>
              <a:off x="3186260" y="754799"/>
              <a:ext cx="1894788" cy="1323439"/>
            </a:xfrm>
            <a:prstGeom prst="rect">
              <a:avLst/>
            </a:prstGeom>
            <a:noFill/>
          </p:spPr>
          <p:txBody>
            <a:bodyPr wrap="square" rtlCol="0">
              <a:spAutoFit/>
            </a:bodyPr>
            <a:lstStyle/>
            <a:p>
              <a:r>
                <a:rPr lang="en-US" sz="8000" dirty="0">
                  <a:solidFill>
                    <a:srgbClr val="FFA520"/>
                  </a:solidFill>
                  <a:latin typeface="Times New Roman" panose="02020603050405020304" pitchFamily="18" charset="0"/>
                  <a:cs typeface="Times New Roman" panose="02020603050405020304" pitchFamily="18" charset="0"/>
                </a:rPr>
                <a:t>118</a:t>
              </a:r>
            </a:p>
          </p:txBody>
        </p:sp>
        <p:sp>
          <p:nvSpPr>
            <p:cNvPr id="8" name="TextBox 7"/>
            <p:cNvSpPr txBox="1"/>
            <p:nvPr/>
          </p:nvSpPr>
          <p:spPr>
            <a:xfrm>
              <a:off x="4700426" y="1088872"/>
              <a:ext cx="3199235" cy="707886"/>
            </a:xfrm>
            <a:prstGeom prst="rect">
              <a:avLst/>
            </a:prstGeom>
            <a:noFill/>
          </p:spPr>
          <p:txBody>
            <a:bodyPr wrap="square" rtlCol="0">
              <a:spAutoFit/>
            </a:bodyPr>
            <a:lstStyle/>
            <a:p>
              <a:r>
                <a:rPr lang="en-US" sz="2000" dirty="0">
                  <a:solidFill>
                    <a:srgbClr val="004987"/>
                  </a:solidFill>
                  <a:latin typeface="Times New Roman" panose="02020603050405020304" pitchFamily="18" charset="0"/>
                  <a:cs typeface="Times New Roman" panose="02020603050405020304" pitchFamily="18" charset="0"/>
                </a:rPr>
                <a:t>ACTIVE SHOVEL-READY CERTIFIED SITES</a:t>
              </a:r>
            </a:p>
          </p:txBody>
        </p:sp>
      </p:grpSp>
      <p:grpSp>
        <p:nvGrpSpPr>
          <p:cNvPr id="11" name="Group 10"/>
          <p:cNvGrpSpPr/>
          <p:nvPr/>
        </p:nvGrpSpPr>
        <p:grpSpPr>
          <a:xfrm>
            <a:off x="3540929" y="1653141"/>
            <a:ext cx="6264112" cy="1323439"/>
            <a:chOff x="3228680" y="1670770"/>
            <a:chExt cx="6264112" cy="1323439"/>
          </a:xfrm>
        </p:grpSpPr>
        <p:sp>
          <p:nvSpPr>
            <p:cNvPr id="6" name="TextBox 5"/>
            <p:cNvSpPr txBox="1"/>
            <p:nvPr/>
          </p:nvSpPr>
          <p:spPr>
            <a:xfrm>
              <a:off x="5890589" y="1670770"/>
              <a:ext cx="3602203" cy="1323439"/>
            </a:xfrm>
            <a:prstGeom prst="rect">
              <a:avLst/>
            </a:prstGeom>
            <a:noFill/>
          </p:spPr>
          <p:txBody>
            <a:bodyPr wrap="square" rtlCol="0">
              <a:spAutoFit/>
            </a:bodyPr>
            <a:lstStyle/>
            <a:p>
              <a:r>
                <a:rPr lang="en-US" sz="8000" dirty="0">
                  <a:solidFill>
                    <a:srgbClr val="FFA520"/>
                  </a:solidFill>
                  <a:latin typeface="Times New Roman" panose="02020603050405020304" pitchFamily="18" charset="0"/>
                  <a:cs typeface="Times New Roman" panose="02020603050405020304" pitchFamily="18" charset="0"/>
                </a:rPr>
                <a:t>~25,000</a:t>
              </a:r>
            </a:p>
          </p:txBody>
        </p:sp>
        <p:sp>
          <p:nvSpPr>
            <p:cNvPr id="10" name="TextBox 9"/>
            <p:cNvSpPr txBox="1"/>
            <p:nvPr/>
          </p:nvSpPr>
          <p:spPr>
            <a:xfrm>
              <a:off x="3228680" y="2171466"/>
              <a:ext cx="2733568" cy="400110"/>
            </a:xfrm>
            <a:prstGeom prst="rect">
              <a:avLst/>
            </a:prstGeom>
            <a:noFill/>
          </p:spPr>
          <p:txBody>
            <a:bodyPr wrap="square" rtlCol="0">
              <a:spAutoFit/>
            </a:bodyPr>
            <a:lstStyle/>
            <a:p>
              <a:r>
                <a:rPr lang="en-US" sz="2000" dirty="0">
                  <a:solidFill>
                    <a:srgbClr val="004987"/>
                  </a:solidFill>
                  <a:latin typeface="Times New Roman" panose="02020603050405020304" pitchFamily="18" charset="0"/>
                  <a:cs typeface="Times New Roman" panose="02020603050405020304" pitchFamily="18" charset="0"/>
                </a:rPr>
                <a:t>CERTIFIED ACREAGE</a:t>
              </a:r>
            </a:p>
          </p:txBody>
        </p:sp>
      </p:grpSp>
    </p:spTree>
    <p:extLst>
      <p:ext uri="{BB962C8B-B14F-4D97-AF65-F5344CB8AC3E}">
        <p14:creationId xmlns:p14="http://schemas.microsoft.com/office/powerpoint/2010/main" val="199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F99D05B-E7BB-0D80-6A6E-148E36D1D8A2}"/>
              </a:ext>
            </a:extLst>
          </p:cNvPr>
          <p:cNvSpPr>
            <a:spLocks noGrp="1"/>
          </p:cNvSpPr>
          <p:nvPr>
            <p:ph type="body" sz="quarter" idx="10"/>
          </p:nvPr>
        </p:nvSpPr>
        <p:spPr/>
        <p:txBody>
          <a:bodyPr>
            <a:noAutofit/>
          </a:bodyPr>
          <a:lstStyle/>
          <a:p>
            <a:r>
              <a:rPr lang="en-US" dirty="0"/>
              <a:t>Recent Site Development Investments</a:t>
            </a:r>
          </a:p>
        </p:txBody>
      </p:sp>
      <p:graphicFrame>
        <p:nvGraphicFramePr>
          <p:cNvPr id="6" name="Chart 5"/>
          <p:cNvGraphicFramePr/>
          <p:nvPr>
            <p:extLst>
              <p:ext uri="{D42A27DB-BD31-4B8C-83A1-F6EECF244321}">
                <p14:modId xmlns:p14="http://schemas.microsoft.com/office/powerpoint/2010/main" val="127477531"/>
              </p:ext>
            </p:extLst>
          </p:nvPr>
        </p:nvGraphicFramePr>
        <p:xfrm>
          <a:off x="1362653" y="1017352"/>
          <a:ext cx="10031104" cy="61563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5"/>
          <p:cNvSpPr>
            <a:spLocks noGrp="1"/>
          </p:cNvSpPr>
          <p:nvPr>
            <p:ph type="body" sz="quarter" idx="4294967295"/>
          </p:nvPr>
        </p:nvSpPr>
        <p:spPr>
          <a:xfrm>
            <a:off x="1670124" y="1281028"/>
            <a:ext cx="8406717" cy="672496"/>
          </a:xfrm>
          <a:prstGeom prst="rect">
            <a:avLst/>
          </a:prstGeom>
        </p:spPr>
        <p:txBody>
          <a:bodyPr>
            <a:noAutofit/>
          </a:bodyPr>
          <a:lstStyle/>
          <a:p>
            <a:pPr marL="0" indent="0" algn="ctr">
              <a:buNone/>
            </a:pPr>
            <a:r>
              <a:rPr lang="en-US" sz="2000" i="0" dirty="0">
                <a:solidFill>
                  <a:srgbClr val="004987"/>
                </a:solidFill>
                <a:latin typeface="Arial" panose="020B0604020202020204" pitchFamily="34" charset="0"/>
                <a:cs typeface="Arial" panose="020B0604020202020204" pitchFamily="34" charset="0"/>
              </a:rPr>
              <a:t>“Project schedules are getting delayed or cancelled due to a lack of industrial sites.” </a:t>
            </a:r>
            <a:r>
              <a:rPr lang="en-US" sz="2000" dirty="0">
                <a:solidFill>
                  <a:srgbClr val="004987"/>
                </a:solidFill>
                <a:latin typeface="Arial" panose="020B0604020202020204" pitchFamily="34" charset="0"/>
                <a:cs typeface="Arial" panose="020B0604020202020204" pitchFamily="34" charset="0"/>
              </a:rPr>
              <a:t>– </a:t>
            </a:r>
            <a:r>
              <a:rPr lang="en-US" sz="2000" b="1" i="1" dirty="0">
                <a:solidFill>
                  <a:srgbClr val="004987"/>
                </a:solidFill>
                <a:latin typeface="Arial" panose="020B0604020202020204" pitchFamily="34" charset="0"/>
                <a:cs typeface="Arial" panose="020B0604020202020204" pitchFamily="34" charset="0"/>
              </a:rPr>
              <a:t>State of Site Selection, Site Selectors Guild</a:t>
            </a:r>
          </a:p>
        </p:txBody>
      </p:sp>
    </p:spTree>
    <p:extLst>
      <p:ext uri="{BB962C8B-B14F-4D97-AF65-F5344CB8AC3E}">
        <p14:creationId xmlns:p14="http://schemas.microsoft.com/office/powerpoint/2010/main" val="364078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Site Investment and Improvement Fund</a:t>
            </a:r>
          </a:p>
        </p:txBody>
      </p:sp>
      <p:sp>
        <p:nvSpPr>
          <p:cNvPr id="4" name="Text Placeholder 3">
            <a:extLst>
              <a:ext uri="{FF2B5EF4-FFF2-40B4-BE49-F238E27FC236}">
                <a16:creationId xmlns:a16="http://schemas.microsoft.com/office/drawing/2014/main" id="{BD0335D5-A9AD-FE19-47AF-72160187396B}"/>
              </a:ext>
            </a:extLst>
          </p:cNvPr>
          <p:cNvSpPr>
            <a:spLocks noGrp="1"/>
          </p:cNvSpPr>
          <p:nvPr>
            <p:ph type="body" sz="quarter" idx="15"/>
          </p:nvPr>
        </p:nvSpPr>
        <p:spPr>
          <a:xfrm>
            <a:off x="1091469" y="1689779"/>
            <a:ext cx="9266609" cy="3885397"/>
          </a:xfrm>
        </p:spPr>
        <p:txBody>
          <a:bodyPr>
            <a:noAutofit/>
          </a:bodyPr>
          <a:lstStyle/>
          <a:p>
            <a:r>
              <a:rPr lang="en-US" sz="2000" dirty="0"/>
              <a:t>LED supported House Bill 433 creates a </a:t>
            </a:r>
            <a:r>
              <a:rPr lang="en-US" sz="2000" b="1" dirty="0"/>
              <a:t>Site Investment and Infrastructure Improvement Fund</a:t>
            </a:r>
          </a:p>
          <a:p>
            <a:endParaRPr lang="en-US" sz="2000" dirty="0"/>
          </a:p>
          <a:p>
            <a:r>
              <a:rPr lang="en-US" sz="2000" dirty="0"/>
              <a:t>Provides the state with resources to further develop sites and take them from shovel-ready to development-ready.</a:t>
            </a:r>
          </a:p>
          <a:p>
            <a:endParaRPr lang="en-US" sz="2000" dirty="0"/>
          </a:p>
          <a:p>
            <a:r>
              <a:rPr lang="en-US" sz="2000" dirty="0"/>
              <a:t>As filed, initial funding will consist of </a:t>
            </a:r>
            <a:r>
              <a:rPr lang="en-US" sz="2000" b="1" dirty="0"/>
              <a:t>$150M </a:t>
            </a:r>
            <a:r>
              <a:rPr lang="en-US" sz="2000" dirty="0"/>
              <a:t>along with a recurring annual investment up to </a:t>
            </a:r>
            <a:r>
              <a:rPr lang="en-US" sz="2000" b="1" dirty="0"/>
              <a:t>$50M</a:t>
            </a:r>
            <a:r>
              <a:rPr lang="en-US" sz="2000" dirty="0"/>
              <a:t>. </a:t>
            </a:r>
          </a:p>
          <a:p>
            <a:endParaRPr lang="en-US" sz="2000" dirty="0"/>
          </a:p>
          <a:p>
            <a:r>
              <a:rPr lang="en-US" sz="2000" dirty="0"/>
              <a:t>Initial investment alone represents a </a:t>
            </a:r>
            <a:r>
              <a:rPr lang="en-US" sz="2000" b="1" dirty="0"/>
              <a:t>1,750%</a:t>
            </a:r>
            <a:r>
              <a:rPr lang="en-US" sz="2000" dirty="0"/>
              <a:t> increase from prior state investment.</a:t>
            </a:r>
          </a:p>
        </p:txBody>
      </p:sp>
    </p:spTree>
    <p:extLst>
      <p:ext uri="{BB962C8B-B14F-4D97-AF65-F5344CB8AC3E}">
        <p14:creationId xmlns:p14="http://schemas.microsoft.com/office/powerpoint/2010/main" val="3133796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LED at Work</a:t>
            </a:r>
          </a:p>
        </p:txBody>
      </p:sp>
      <p:sp>
        <p:nvSpPr>
          <p:cNvPr id="4" name="Text Placeholder 2"/>
          <p:cNvSpPr txBox="1">
            <a:spLocks/>
          </p:cNvSpPr>
          <p:nvPr/>
        </p:nvSpPr>
        <p:spPr>
          <a:xfrm>
            <a:off x="980455" y="2892489"/>
            <a:ext cx="10626827" cy="3500298"/>
          </a:xfrm>
          <a:prstGeom prst="rect">
            <a:avLst/>
          </a:prstGeom>
        </p:spPr>
        <p:txBody>
          <a:bodyPr vert="horz" lIns="91440" tIns="45720" rIns="91440" bIns="45720" rtlCol="0">
            <a:normAutofit/>
          </a:bodyPr>
          <a:lstStyle>
            <a:lvl1pPr marL="228594" indent="-228594" algn="l" defTabSz="914400" rtl="0" eaLnBrk="1" latinLnBrk="0" hangingPunct="1">
              <a:lnSpc>
                <a:spcPct val="120000"/>
              </a:lnSpc>
              <a:spcBef>
                <a:spcPts val="0"/>
              </a:spcBef>
              <a:buSzPct val="75000"/>
              <a:buFontTx/>
              <a:buBlip>
                <a:blip r:embed="rId3"/>
              </a:buBlip>
              <a:defRPr sz="2133" b="0" i="0" kern="1200">
                <a:solidFill>
                  <a:srgbClr val="004987"/>
                </a:solidFill>
                <a:latin typeface="Arial" panose="020B0604020202020204" pitchFamily="34" charset="0"/>
                <a:ea typeface="+mn-ea"/>
                <a:cs typeface="Arial" panose="020B0604020202020204" pitchFamily="34" charset="0"/>
              </a:defRPr>
            </a:lvl1pPr>
            <a:lvl2pPr marL="609585" indent="0" algn="l" defTabSz="914400" rtl="0" eaLnBrk="1" latinLnBrk="0" hangingPunct="1">
              <a:lnSpc>
                <a:spcPct val="90000"/>
              </a:lnSpc>
              <a:spcBef>
                <a:spcPts val="500"/>
              </a:spcBef>
              <a:buFontTx/>
              <a:buNone/>
              <a:defRPr sz="3200" b="1" i="0" kern="1200">
                <a:solidFill>
                  <a:schemeClr val="bg1"/>
                </a:solidFill>
                <a:latin typeface="Arial" panose="020B0604020202020204" pitchFamily="34" charset="0"/>
                <a:ea typeface="+mn-ea"/>
                <a:cs typeface="Arial" panose="020B0604020202020204" pitchFamily="34" charset="0"/>
              </a:defRPr>
            </a:lvl2pPr>
            <a:lvl3pPr marL="1219170" indent="0" algn="l" defTabSz="914400" rtl="0" eaLnBrk="1" latinLnBrk="0" hangingPunct="1">
              <a:lnSpc>
                <a:spcPct val="90000"/>
              </a:lnSpc>
              <a:spcBef>
                <a:spcPts val="500"/>
              </a:spcBef>
              <a:buFontTx/>
              <a:buNone/>
              <a:defRPr sz="3200" b="1" i="0" kern="1200">
                <a:solidFill>
                  <a:schemeClr val="bg1"/>
                </a:solidFill>
                <a:latin typeface="Arial" panose="020B0604020202020204" pitchFamily="34" charset="0"/>
                <a:ea typeface="+mn-ea"/>
                <a:cs typeface="Arial" panose="020B0604020202020204" pitchFamily="34" charset="0"/>
              </a:defRPr>
            </a:lvl3pPr>
            <a:lvl4pPr marL="1828754" indent="0" algn="l" defTabSz="914400" rtl="0" eaLnBrk="1" latinLnBrk="0" hangingPunct="1">
              <a:lnSpc>
                <a:spcPct val="90000"/>
              </a:lnSpc>
              <a:spcBef>
                <a:spcPts val="500"/>
              </a:spcBef>
              <a:buFontTx/>
              <a:buNone/>
              <a:defRPr sz="3200" b="1" i="0" kern="1200">
                <a:solidFill>
                  <a:schemeClr val="bg1"/>
                </a:solidFill>
                <a:latin typeface="Arial" panose="020B0604020202020204" pitchFamily="34" charset="0"/>
                <a:ea typeface="+mn-ea"/>
                <a:cs typeface="Arial" panose="020B0604020202020204" pitchFamily="34" charset="0"/>
              </a:defRPr>
            </a:lvl4pPr>
            <a:lvl5pPr marL="2438339" indent="0" algn="l" defTabSz="914400" rtl="0" eaLnBrk="1" latinLnBrk="0" hangingPunct="1">
              <a:lnSpc>
                <a:spcPct val="90000"/>
              </a:lnSpc>
              <a:spcBef>
                <a:spcPts val="500"/>
              </a:spcBef>
              <a:buFontTx/>
              <a:buNone/>
              <a:defRPr sz="32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400" rtl="0" eaLnBrk="1" fontAlgn="t" latinLnBrk="0" hangingPunct="1">
              <a:lnSpc>
                <a:spcPct val="100000"/>
              </a:lnSpc>
              <a:spcBef>
                <a:spcPts val="0"/>
              </a:spcBef>
              <a:spcAft>
                <a:spcPts val="0"/>
              </a:spcAft>
              <a:buClrTx/>
              <a:buSzPct val="75000"/>
              <a:buFontTx/>
              <a:buBlip>
                <a:blip r:embed="rId3"/>
              </a:buBlip>
              <a:tabLst/>
              <a:defRPr/>
            </a:pPr>
            <a:r>
              <a:rPr kumimoji="0" lang="en-US" sz="1600" b="0" i="0" u="none" strike="noStrike" kern="1200" cap="none" spc="0" normalizeH="0" baseline="0" noProof="0" dirty="0">
                <a:ln>
                  <a:noFill/>
                </a:ln>
                <a:solidFill>
                  <a:srgbClr val="004987"/>
                </a:solidFill>
                <a:effectLst/>
                <a:uLnTx/>
                <a:uFillTx/>
              </a:rPr>
              <a:t>Since January 2024, LED has announced more than 40 projects spanning the state, accounting for the following:</a:t>
            </a:r>
          </a:p>
          <a:p>
            <a:pPr marL="952485" marR="0" lvl="1" indent="-342900" algn="l" defTabSz="914400" rtl="0" eaLnBrk="1" fontAlgn="t"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4987"/>
                </a:solidFill>
                <a:effectLst/>
                <a:uLnTx/>
                <a:uFillTx/>
              </a:rPr>
              <a:t>Capital Expenditure: </a:t>
            </a:r>
            <a:r>
              <a:rPr lang="en-US" sz="1600" dirty="0">
                <a:solidFill>
                  <a:srgbClr val="004987"/>
                </a:solidFill>
              </a:rPr>
              <a:t>Nearly $45 Billion</a:t>
            </a:r>
            <a:endParaRPr kumimoji="0" lang="en-US" sz="1600" b="1" i="0" u="none" strike="noStrike" kern="1200" cap="none" spc="0" normalizeH="0" baseline="0" noProof="0" dirty="0">
              <a:ln>
                <a:noFill/>
              </a:ln>
              <a:solidFill>
                <a:srgbClr val="004987"/>
              </a:solidFill>
              <a:effectLst/>
              <a:uLnTx/>
              <a:uFillTx/>
            </a:endParaRPr>
          </a:p>
          <a:p>
            <a:pPr marL="895335" marR="0" lvl="1" indent="-285750" algn="l" defTabSz="914400" rtl="0" eaLnBrk="1" fontAlgn="t"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4987"/>
                </a:solidFill>
                <a:effectLst/>
                <a:uLnTx/>
                <a:uFillTx/>
              </a:rPr>
              <a:t> New Jobs: </a:t>
            </a:r>
            <a:r>
              <a:rPr lang="en-US" sz="1600" dirty="0">
                <a:solidFill>
                  <a:srgbClr val="004987"/>
                </a:solidFill>
              </a:rPr>
              <a:t>Nearly 5,0</a:t>
            </a:r>
            <a:r>
              <a:rPr kumimoji="0" lang="en-US" sz="1600" b="1" i="0" u="none" strike="noStrike" kern="1200" cap="none" spc="0" normalizeH="0" baseline="0" noProof="0" dirty="0">
                <a:ln>
                  <a:noFill/>
                </a:ln>
                <a:solidFill>
                  <a:srgbClr val="004987"/>
                </a:solidFill>
                <a:effectLst/>
                <a:uLnTx/>
                <a:uFillTx/>
              </a:rPr>
              <a:t>00</a:t>
            </a:r>
          </a:p>
          <a:p>
            <a:pPr marL="895335" marR="0" lvl="1" indent="-285750" algn="l" defTabSz="914400" rtl="0" eaLnBrk="1" fontAlgn="t"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4987"/>
                </a:solidFill>
                <a:effectLst/>
                <a:uLnTx/>
                <a:uFillTx/>
              </a:rPr>
              <a:t> Retained Jobs: </a:t>
            </a:r>
            <a:r>
              <a:rPr kumimoji="0" lang="en-US" sz="1600" b="1" i="0" u="none" strike="noStrike" kern="1200" cap="none" spc="0" normalizeH="0" baseline="0" noProof="0" dirty="0">
                <a:ln>
                  <a:noFill/>
                </a:ln>
                <a:solidFill>
                  <a:srgbClr val="004987"/>
                </a:solidFill>
                <a:effectLst/>
                <a:uLnTx/>
                <a:uFillTx/>
              </a:rPr>
              <a:t>4,400+</a:t>
            </a:r>
          </a:p>
          <a:p>
            <a:pPr marL="0" marR="0" lvl="0" indent="0" algn="l" defTabSz="914400" rtl="0" eaLnBrk="1" fontAlgn="t" latinLnBrk="0" hangingPunct="1">
              <a:lnSpc>
                <a:spcPct val="100000"/>
              </a:lnSpc>
              <a:spcBef>
                <a:spcPts val="0"/>
              </a:spcBef>
              <a:spcAft>
                <a:spcPts val="0"/>
              </a:spcAft>
              <a:buClrTx/>
              <a:buSzPct val="75000"/>
              <a:buNone/>
              <a:tabLst/>
              <a:defRPr/>
            </a:pPr>
            <a:endParaRPr kumimoji="0" lang="en-US" sz="1600" b="0" i="0" u="none" strike="noStrike" kern="1200" cap="none" spc="0" normalizeH="0" baseline="0" noProof="0" dirty="0">
              <a:ln>
                <a:noFill/>
              </a:ln>
              <a:solidFill>
                <a:srgbClr val="004987"/>
              </a:solidFill>
              <a:effectLst/>
              <a:uLnTx/>
              <a:uFillTx/>
            </a:endParaRPr>
          </a:p>
          <a:p>
            <a:pPr marL="0" marR="0" lvl="0" indent="0" algn="l" defTabSz="914400" rtl="0" eaLnBrk="1" fontAlgn="t" latinLnBrk="0" hangingPunct="1">
              <a:lnSpc>
                <a:spcPct val="100000"/>
              </a:lnSpc>
              <a:spcBef>
                <a:spcPts val="0"/>
              </a:spcBef>
              <a:spcAft>
                <a:spcPts val="0"/>
              </a:spcAft>
              <a:buClrTx/>
              <a:buSzPct val="75000"/>
              <a:buNone/>
              <a:tabLst/>
              <a:defRPr/>
            </a:pPr>
            <a:endParaRPr kumimoji="0" lang="en-US" sz="1600" b="0" i="0" u="none" strike="noStrike" kern="1200" cap="none" spc="0" normalizeH="0" baseline="0" noProof="0" dirty="0">
              <a:ln>
                <a:noFill/>
              </a:ln>
              <a:solidFill>
                <a:srgbClr val="004987"/>
              </a:solidFill>
              <a:effectLst/>
              <a:uLnTx/>
              <a:uFillTx/>
            </a:endParaRPr>
          </a:p>
          <a:p>
            <a:pPr marL="228594" marR="0" lvl="0" indent="-228594" algn="l" defTabSz="914400" rtl="0" eaLnBrk="1" fontAlgn="t" latinLnBrk="0" hangingPunct="1">
              <a:lnSpc>
                <a:spcPct val="100000"/>
              </a:lnSpc>
              <a:spcBef>
                <a:spcPts val="0"/>
              </a:spcBef>
              <a:spcAft>
                <a:spcPts val="0"/>
              </a:spcAft>
              <a:buClrTx/>
              <a:buSzPct val="75000"/>
              <a:buFontTx/>
              <a:buBlip>
                <a:blip r:embed="rId3"/>
              </a:buBlip>
              <a:tabLst/>
              <a:defRPr/>
            </a:pPr>
            <a:r>
              <a:rPr kumimoji="0" lang="en-US" sz="1600" b="1" i="0" u="none" strike="noStrike" kern="1200" cap="none" spc="0" normalizeH="0" baseline="0" noProof="0" dirty="0">
                <a:ln>
                  <a:noFill/>
                </a:ln>
                <a:solidFill>
                  <a:srgbClr val="004987"/>
                </a:solidFill>
                <a:effectLst/>
                <a:uLnTx/>
                <a:uFillTx/>
              </a:rPr>
              <a:t>Site Selection’s</a:t>
            </a:r>
            <a:r>
              <a:rPr kumimoji="0" lang="en-US" sz="1600" b="0" i="0" u="none" strike="noStrike" kern="1200" cap="none" spc="0" normalizeH="0" baseline="0" noProof="0" dirty="0">
                <a:ln>
                  <a:noFill/>
                </a:ln>
                <a:solidFill>
                  <a:srgbClr val="004987"/>
                </a:solidFill>
                <a:effectLst/>
                <a:uLnTx/>
                <a:uFillTx/>
              </a:rPr>
              <a:t> </a:t>
            </a:r>
            <a:r>
              <a:rPr kumimoji="0" lang="en-US" sz="1600" b="0" i="1" u="none" strike="noStrike" kern="1200" cap="none" spc="0" normalizeH="0" baseline="0" noProof="0" dirty="0">
                <a:ln>
                  <a:noFill/>
                </a:ln>
                <a:solidFill>
                  <a:srgbClr val="004987"/>
                </a:solidFill>
                <a:effectLst/>
                <a:uLnTx/>
                <a:uFillTx/>
              </a:rPr>
              <a:t>2024 Governor’s Cup Rankings </a:t>
            </a:r>
            <a:r>
              <a:rPr kumimoji="0" lang="en-US" sz="1600" b="0" i="0" u="none" strike="noStrike" kern="1200" cap="none" spc="0" normalizeH="0" baseline="0" noProof="0" dirty="0">
                <a:ln>
                  <a:noFill/>
                </a:ln>
                <a:solidFill>
                  <a:srgbClr val="004987"/>
                </a:solidFill>
                <a:effectLst/>
                <a:uLnTx/>
                <a:uFillTx/>
              </a:rPr>
              <a:t>– Louisiana ranked </a:t>
            </a:r>
            <a:r>
              <a:rPr kumimoji="0" lang="en-US" sz="1600" b="1" i="0" u="none" strike="noStrike" kern="1200" cap="none" spc="0" normalizeH="0" baseline="0" noProof="0" dirty="0">
                <a:ln>
                  <a:noFill/>
                </a:ln>
                <a:solidFill>
                  <a:srgbClr val="004987"/>
                </a:solidFill>
                <a:effectLst/>
                <a:uLnTx/>
                <a:uFillTx/>
              </a:rPr>
              <a:t>10</a:t>
            </a:r>
            <a:r>
              <a:rPr kumimoji="0" lang="en-US" sz="1600" b="1" i="0" u="none" strike="noStrike" kern="1200" cap="none" spc="0" normalizeH="0" baseline="30000" noProof="0" dirty="0">
                <a:ln>
                  <a:noFill/>
                </a:ln>
                <a:solidFill>
                  <a:srgbClr val="004987"/>
                </a:solidFill>
                <a:effectLst/>
                <a:uLnTx/>
                <a:uFillTx/>
              </a:rPr>
              <a:t>th</a:t>
            </a:r>
            <a:r>
              <a:rPr kumimoji="0" lang="en-US" sz="1600" b="0" i="0" u="none" strike="noStrike" kern="1200" cap="none" spc="0" normalizeH="0" baseline="0" noProof="0" dirty="0">
                <a:ln>
                  <a:noFill/>
                </a:ln>
                <a:solidFill>
                  <a:srgbClr val="004987"/>
                </a:solidFill>
                <a:effectLst/>
                <a:uLnTx/>
                <a:uFillTx/>
              </a:rPr>
              <a:t> nationally in projects per capita</a:t>
            </a:r>
          </a:p>
          <a:p>
            <a:pPr marL="609585" marR="0" lvl="1" indent="0" algn="l" defTabSz="914400" rtl="0" eaLnBrk="1" fontAlgn="t"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4987"/>
                </a:solidFill>
                <a:effectLst/>
                <a:uLnTx/>
                <a:uFillTx/>
              </a:rPr>
              <a:t>  Both New Orleans (</a:t>
            </a:r>
            <a:r>
              <a:rPr kumimoji="0" lang="en-US" sz="1600" b="1" i="0" u="none" strike="noStrike" kern="1200" cap="none" spc="0" normalizeH="0" baseline="0" noProof="0" dirty="0">
                <a:ln>
                  <a:noFill/>
                </a:ln>
                <a:solidFill>
                  <a:srgbClr val="004987"/>
                </a:solidFill>
                <a:effectLst/>
                <a:uLnTx/>
                <a:uFillTx/>
              </a:rPr>
              <a:t>2nd</a:t>
            </a:r>
            <a:r>
              <a:rPr kumimoji="0" lang="en-US" sz="1600" b="0" i="0" u="none" strike="noStrike" kern="1200" cap="none" spc="0" normalizeH="0" baseline="0" noProof="0" dirty="0">
                <a:ln>
                  <a:noFill/>
                </a:ln>
                <a:solidFill>
                  <a:srgbClr val="004987"/>
                </a:solidFill>
                <a:effectLst/>
                <a:uLnTx/>
                <a:uFillTx/>
              </a:rPr>
              <a:t>) and Baton Rouge (</a:t>
            </a:r>
            <a:r>
              <a:rPr kumimoji="0" lang="en-US" sz="1600" b="1" i="0" u="none" strike="noStrike" kern="1200" cap="none" spc="0" normalizeH="0" baseline="0" noProof="0" dirty="0">
                <a:ln>
                  <a:noFill/>
                </a:ln>
                <a:solidFill>
                  <a:srgbClr val="004987"/>
                </a:solidFill>
                <a:effectLst/>
                <a:uLnTx/>
                <a:uFillTx/>
              </a:rPr>
              <a:t>7th</a:t>
            </a:r>
            <a:r>
              <a:rPr kumimoji="0" lang="en-US" sz="1600" b="0" i="0" u="none" strike="noStrike" kern="1200" cap="none" spc="0" normalizeH="0" baseline="0" noProof="0" dirty="0">
                <a:ln>
                  <a:noFill/>
                </a:ln>
                <a:solidFill>
                  <a:srgbClr val="004987"/>
                </a:solidFill>
                <a:effectLst/>
                <a:uLnTx/>
                <a:uFillTx/>
              </a:rPr>
              <a:t>) ranked in the top ten tier two metros (200,000 -1,000,000) for number of projects.</a:t>
            </a:r>
            <a:endParaRPr kumimoji="0" lang="en-US" sz="1600" b="1" i="0" u="none" strike="noStrike" kern="1200" cap="none" spc="0" normalizeH="0" baseline="0" noProof="0" dirty="0">
              <a:ln>
                <a:noFill/>
              </a:ln>
              <a:solidFill>
                <a:sysClr val="window" lastClr="FFFFFF"/>
              </a:solidFill>
              <a:effectLst/>
              <a:uLnTx/>
              <a:uFillTx/>
            </a:endParaRPr>
          </a:p>
          <a:p>
            <a:pPr marL="0" marR="0" lvl="0" indent="0" algn="l" defTabSz="914400" rtl="0" eaLnBrk="1" fontAlgn="t" latinLnBrk="0" hangingPunct="1">
              <a:lnSpc>
                <a:spcPct val="100000"/>
              </a:lnSpc>
              <a:spcBef>
                <a:spcPts val="0"/>
              </a:spcBef>
              <a:spcAft>
                <a:spcPts val="0"/>
              </a:spcAft>
              <a:buClrTx/>
              <a:buSzPct val="75000"/>
              <a:buNone/>
              <a:tabLst/>
              <a:defRPr/>
            </a:pPr>
            <a:endParaRPr kumimoji="0" lang="en-US" sz="1600" b="0" i="0" u="none" strike="noStrike" kern="1200" cap="none" spc="0" normalizeH="0" baseline="0" noProof="0" dirty="0">
              <a:ln>
                <a:noFill/>
              </a:ln>
              <a:solidFill>
                <a:srgbClr val="004987"/>
              </a:solidFill>
              <a:effectLst/>
              <a:uLnTx/>
              <a:uFillTx/>
            </a:endParaRPr>
          </a:p>
          <a:p>
            <a:pPr marL="0" marR="0" lvl="0" indent="0" algn="l" defTabSz="914400" rtl="0" eaLnBrk="1" fontAlgn="t" latinLnBrk="0" hangingPunct="1">
              <a:lnSpc>
                <a:spcPct val="100000"/>
              </a:lnSpc>
              <a:spcBef>
                <a:spcPts val="0"/>
              </a:spcBef>
              <a:spcAft>
                <a:spcPts val="0"/>
              </a:spcAft>
              <a:buClrTx/>
              <a:buSzPct val="75000"/>
              <a:buNone/>
              <a:tabLst/>
              <a:defRPr/>
            </a:pPr>
            <a:endParaRPr kumimoji="0" lang="en-US" sz="1600" b="0" i="0" u="none" strike="noStrike" kern="1200" cap="none" spc="0" normalizeH="0" baseline="0" noProof="0" dirty="0">
              <a:ln>
                <a:noFill/>
              </a:ln>
              <a:solidFill>
                <a:srgbClr val="004987"/>
              </a:solidFill>
              <a:effectLst/>
              <a:uLnTx/>
              <a:uFillTx/>
            </a:endParaRPr>
          </a:p>
          <a:p>
            <a:pPr marL="228594" marR="0" lvl="0" indent="-228594" algn="l" defTabSz="914400" rtl="0" eaLnBrk="1" fontAlgn="t" latinLnBrk="0" hangingPunct="1">
              <a:lnSpc>
                <a:spcPct val="100000"/>
              </a:lnSpc>
              <a:spcBef>
                <a:spcPts val="0"/>
              </a:spcBef>
              <a:spcAft>
                <a:spcPts val="0"/>
              </a:spcAft>
              <a:buClrTx/>
              <a:buSzPct val="75000"/>
              <a:buFontTx/>
              <a:buBlip>
                <a:blip r:embed="rId3"/>
              </a:buBlip>
              <a:tabLst/>
              <a:defRPr/>
            </a:pPr>
            <a:r>
              <a:rPr kumimoji="0" lang="en-US" sz="1600" b="1" i="0" u="none" strike="noStrike" kern="1200" cap="none" spc="0" normalizeH="0" baseline="0" noProof="0" dirty="0">
                <a:ln>
                  <a:noFill/>
                </a:ln>
                <a:solidFill>
                  <a:srgbClr val="004987"/>
                </a:solidFill>
                <a:effectLst/>
                <a:uLnTx/>
                <a:uFillTx/>
              </a:rPr>
              <a:t>Business Facilities </a:t>
            </a:r>
            <a:r>
              <a:rPr kumimoji="0" lang="en-US" sz="1600" b="0" i="1" u="none" strike="noStrike" kern="1200" cap="none" spc="0" normalizeH="0" baseline="0" noProof="0" dirty="0">
                <a:ln>
                  <a:noFill/>
                </a:ln>
                <a:solidFill>
                  <a:srgbClr val="004987"/>
                </a:solidFill>
                <a:effectLst/>
                <a:uLnTx/>
                <a:uFillTx/>
              </a:rPr>
              <a:t>2024 Platinum Deal of the Year </a:t>
            </a:r>
            <a:r>
              <a:rPr kumimoji="0" lang="en-US" sz="1600" b="0" i="0" u="none" strike="noStrike" kern="1200" cap="none" spc="0" normalizeH="0" baseline="0" noProof="0" dirty="0">
                <a:ln>
                  <a:noFill/>
                </a:ln>
                <a:solidFill>
                  <a:srgbClr val="004987"/>
                </a:solidFill>
                <a:effectLst/>
                <a:uLnTx/>
                <a:uFillTx/>
              </a:rPr>
              <a:t>- Meta AI Datacenter announcement, Richland Parish</a:t>
            </a:r>
          </a:p>
          <a:p>
            <a:pPr marL="228594" marR="0" lvl="0" indent="-228594" algn="l" defTabSz="914400" rtl="0" eaLnBrk="1" fontAlgn="t" latinLnBrk="0" hangingPunct="1">
              <a:lnSpc>
                <a:spcPct val="100000"/>
              </a:lnSpc>
              <a:spcBef>
                <a:spcPts val="0"/>
              </a:spcBef>
              <a:spcAft>
                <a:spcPts val="0"/>
              </a:spcAft>
              <a:buClrTx/>
              <a:buSzPct val="75000"/>
              <a:buFontTx/>
              <a:buBlip>
                <a:blip r:embed="rId3"/>
              </a:buBlip>
              <a:tabLst/>
              <a:defRPr/>
            </a:pPr>
            <a:endParaRPr kumimoji="0" lang="en-US" sz="1600" b="1" i="0" u="none" strike="noStrike" kern="1200" cap="none" spc="0" normalizeH="0" baseline="0" noProof="0" dirty="0">
              <a:ln>
                <a:noFill/>
              </a:ln>
              <a:solidFill>
                <a:srgbClr val="004987"/>
              </a:solidFill>
              <a:effectLst/>
              <a:uLnTx/>
              <a:uFillTx/>
            </a:endParaRPr>
          </a:p>
          <a:p>
            <a:pPr marL="0" marR="0" lvl="0" indent="0" algn="l" defTabSz="914400" rtl="0" eaLnBrk="1" fontAlgn="t" latinLnBrk="0" hangingPunct="1">
              <a:lnSpc>
                <a:spcPct val="100000"/>
              </a:lnSpc>
              <a:spcBef>
                <a:spcPts val="0"/>
              </a:spcBef>
              <a:spcAft>
                <a:spcPts val="0"/>
              </a:spcAft>
              <a:buClrTx/>
              <a:buSzPct val="75000"/>
              <a:buFontTx/>
              <a:buNone/>
              <a:tabLst/>
              <a:defRPr/>
            </a:pPr>
            <a:endParaRPr kumimoji="0" lang="en-US" sz="1600" b="1" i="0" u="none" strike="noStrike" kern="1200" cap="none" spc="0" normalizeH="0" baseline="0" noProof="0" dirty="0">
              <a:ln>
                <a:noFill/>
              </a:ln>
              <a:solidFill>
                <a:srgbClr val="004987"/>
              </a:solidFill>
              <a:effectLst/>
              <a:uLnTx/>
              <a:uFillTx/>
            </a:endParaRPr>
          </a:p>
          <a:p>
            <a:pPr marL="0" marR="0" lvl="0" indent="0" algn="l" defTabSz="914400" rtl="0" eaLnBrk="1" fontAlgn="t" latinLnBrk="0" hangingPunct="1">
              <a:lnSpc>
                <a:spcPct val="100000"/>
              </a:lnSpc>
              <a:spcBef>
                <a:spcPts val="0"/>
              </a:spcBef>
              <a:spcAft>
                <a:spcPts val="0"/>
              </a:spcAft>
              <a:buClrTx/>
              <a:buSzPct val="75000"/>
              <a:buFontTx/>
              <a:buNone/>
              <a:tabLst/>
              <a:defRPr/>
            </a:pPr>
            <a:endParaRPr kumimoji="0" lang="en-US" sz="1600" b="1" i="0" u="none" strike="noStrike" kern="1200" cap="none" spc="0" normalizeH="0" baseline="0" noProof="0" dirty="0">
              <a:ln>
                <a:noFill/>
              </a:ln>
              <a:solidFill>
                <a:srgbClr val="004987"/>
              </a:solidFill>
              <a:effectLst/>
              <a:uLnTx/>
              <a:uFillTx/>
            </a:endParaRPr>
          </a:p>
        </p:txBody>
      </p:sp>
    </p:spTree>
    <p:extLst>
      <p:ext uri="{BB962C8B-B14F-4D97-AF65-F5344CB8AC3E}">
        <p14:creationId xmlns:p14="http://schemas.microsoft.com/office/powerpoint/2010/main" val="2443545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488592" y="2248677"/>
            <a:ext cx="4282753" cy="4282753"/>
          </a:xfrm>
          <a:prstGeom prst="rect">
            <a:avLst/>
          </a:prstGeom>
        </p:spPr>
      </p:pic>
      <p:sp>
        <p:nvSpPr>
          <p:cNvPr id="2" name="Text Placeholder 1"/>
          <p:cNvSpPr>
            <a:spLocks noGrp="1"/>
          </p:cNvSpPr>
          <p:nvPr>
            <p:ph type="body" sz="quarter" idx="10"/>
          </p:nvPr>
        </p:nvSpPr>
        <p:spPr/>
        <p:txBody>
          <a:bodyPr/>
          <a:lstStyle/>
          <a:p>
            <a:r>
              <a:rPr lang="en-US" dirty="0"/>
              <a:t>Project Spotlight - META</a:t>
            </a:r>
          </a:p>
          <a:p>
            <a:endParaRPr lang="en-US" dirty="0"/>
          </a:p>
        </p:txBody>
      </p:sp>
      <p:pic>
        <p:nvPicPr>
          <p:cNvPr id="2054" name="Picture 6" descr="File:Meta Platforms Inc. logo.svg - Wikiped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6" t="-8468" r="67481" b="-13932"/>
          <a:stretch/>
        </p:blipFill>
        <p:spPr bwMode="auto">
          <a:xfrm>
            <a:off x="6167535" y="391886"/>
            <a:ext cx="839755" cy="58782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2GW Louisiana data center campus ..."/>
          <p:cNvSpPr>
            <a:spLocks noGrp="1" noChangeAspect="1" noChangeArrowheads="1"/>
          </p:cNvSpPr>
          <p:nvPr>
            <p:ph type="body" sz="quarter" idx="15"/>
          </p:nvPr>
        </p:nvSpPr>
        <p:spPr bwMode="auto">
          <a:xfrm>
            <a:off x="354563" y="1379061"/>
            <a:ext cx="7203233" cy="48537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US" sz="1600" dirty="0"/>
              <a:t>December 2024, Facebook and Instagram parent company Meta announced a </a:t>
            </a:r>
            <a:r>
              <a:rPr lang="en-US" sz="1600" b="1" dirty="0"/>
              <a:t>$10 billion</a:t>
            </a:r>
            <a:r>
              <a:rPr lang="en-US" sz="1600" dirty="0"/>
              <a:t> artificial intelligence data center in Richland Parish. </a:t>
            </a:r>
          </a:p>
          <a:p>
            <a:endParaRPr lang="en-US" sz="1600" dirty="0"/>
          </a:p>
          <a:p>
            <a:r>
              <a:rPr lang="en-US" sz="1600" dirty="0"/>
              <a:t>This AI data center will be the </a:t>
            </a:r>
            <a:r>
              <a:rPr lang="en-US" sz="1600" b="1" dirty="0"/>
              <a:t>largest</a:t>
            </a:r>
            <a:r>
              <a:rPr lang="en-US" sz="1600" dirty="0"/>
              <a:t> in Meta's global fleet</a:t>
            </a:r>
          </a:p>
          <a:p>
            <a:endParaRPr lang="en-US" sz="1600" dirty="0"/>
          </a:p>
          <a:p>
            <a:r>
              <a:rPr lang="en-US" sz="1600" dirty="0"/>
              <a:t>Will create </a:t>
            </a:r>
            <a:r>
              <a:rPr lang="en-US" sz="1600" b="1" dirty="0"/>
              <a:t>500+</a:t>
            </a:r>
            <a:r>
              <a:rPr lang="en-US" sz="1600" dirty="0"/>
              <a:t> direct jobs with an average salary greater than </a:t>
            </a:r>
            <a:r>
              <a:rPr lang="en-US" sz="1600" b="1" dirty="0"/>
              <a:t>150%</a:t>
            </a:r>
            <a:r>
              <a:rPr lang="en-US" sz="1600" dirty="0"/>
              <a:t> of the parish average. </a:t>
            </a:r>
          </a:p>
          <a:p>
            <a:endParaRPr lang="en-US" sz="1600" dirty="0"/>
          </a:p>
          <a:p>
            <a:r>
              <a:rPr lang="en-US" sz="1600" dirty="0"/>
              <a:t>Community Win: Outside of job creation and investment, Meta is joining the Northeastern, LA community as an active member – committing </a:t>
            </a:r>
            <a:r>
              <a:rPr lang="en-US" sz="1600" b="1" dirty="0"/>
              <a:t>$200M+ </a:t>
            </a:r>
            <a:r>
              <a:rPr lang="en-US" sz="1600" dirty="0"/>
              <a:t>to infrastructure improvements and partnering with local education organizations to expand STEAM education and skills.</a:t>
            </a:r>
          </a:p>
          <a:p>
            <a:endParaRPr lang="en-US" sz="1600" dirty="0"/>
          </a:p>
          <a:p>
            <a:r>
              <a:rPr lang="en-US" sz="1600" dirty="0"/>
              <a:t>LED Involvement:</a:t>
            </a:r>
          </a:p>
          <a:p>
            <a:pPr marL="1066785" lvl="1" indent="-457200">
              <a:buFont typeface="Arial" panose="020B0604020202020204" pitchFamily="34" charset="0"/>
              <a:buChar char="•"/>
            </a:pPr>
            <a:r>
              <a:rPr lang="en-US" sz="1600" b="0" dirty="0">
                <a:solidFill>
                  <a:srgbClr val="004987"/>
                </a:solidFill>
              </a:rPr>
              <a:t>Located on a Louisiana-owned, certified site</a:t>
            </a:r>
          </a:p>
          <a:p>
            <a:pPr marL="1066785" lvl="1" indent="-457200">
              <a:buFont typeface="Arial" panose="020B0604020202020204" pitchFamily="34" charset="0"/>
              <a:buChar char="•"/>
            </a:pPr>
            <a:r>
              <a:rPr lang="en-US" sz="1600" b="0" dirty="0">
                <a:solidFill>
                  <a:srgbClr val="004987"/>
                </a:solidFill>
              </a:rPr>
              <a:t>Partnership with LCTCS for workforce upskilling</a:t>
            </a:r>
          </a:p>
        </p:txBody>
      </p:sp>
    </p:spTree>
    <p:extLst>
      <p:ext uri="{BB962C8B-B14F-4D97-AF65-F5344CB8AC3E}">
        <p14:creationId xmlns:p14="http://schemas.microsoft.com/office/powerpoint/2010/main" val="2297517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93260" y="3337975"/>
            <a:ext cx="4587162" cy="3058108"/>
          </a:xfrm>
          <a:prstGeom prst="rect">
            <a:avLst/>
          </a:prstGeom>
        </p:spPr>
      </p:pic>
      <p:sp>
        <p:nvSpPr>
          <p:cNvPr id="2" name="Text Placeholder 1"/>
          <p:cNvSpPr>
            <a:spLocks noGrp="1"/>
          </p:cNvSpPr>
          <p:nvPr>
            <p:ph type="body" sz="quarter" idx="10"/>
          </p:nvPr>
        </p:nvSpPr>
        <p:spPr/>
        <p:txBody>
          <a:bodyPr/>
          <a:lstStyle/>
          <a:p>
            <a:r>
              <a:rPr lang="en-US" dirty="0"/>
              <a:t>Project Spotlight – Hyundai </a:t>
            </a:r>
          </a:p>
          <a:p>
            <a:endParaRPr lang="en-US" dirty="0"/>
          </a:p>
        </p:txBody>
      </p:sp>
      <p:sp>
        <p:nvSpPr>
          <p:cNvPr id="3" name="Text Placeholder 2"/>
          <p:cNvSpPr>
            <a:spLocks noGrp="1"/>
          </p:cNvSpPr>
          <p:nvPr>
            <p:ph type="body" sz="quarter" idx="15"/>
          </p:nvPr>
        </p:nvSpPr>
        <p:spPr>
          <a:xfrm>
            <a:off x="270588" y="1379061"/>
            <a:ext cx="7315200" cy="4761800"/>
          </a:xfrm>
        </p:spPr>
        <p:txBody>
          <a:bodyPr>
            <a:noAutofit/>
          </a:bodyPr>
          <a:lstStyle/>
          <a:p>
            <a:r>
              <a:rPr lang="en-US" sz="1600" dirty="0"/>
              <a:t>March 2025, Hyundai announces its inaugural North American steel facility, establishing its made-in-America supply chain in Donaldsonville, LA.</a:t>
            </a:r>
          </a:p>
          <a:p>
            <a:endParaRPr lang="en-US" sz="1600" dirty="0"/>
          </a:p>
          <a:p>
            <a:r>
              <a:rPr lang="en-US" sz="1600" dirty="0"/>
              <a:t>Will create </a:t>
            </a:r>
            <a:r>
              <a:rPr lang="en-US" sz="1600" b="1" dirty="0"/>
              <a:t>1,300+</a:t>
            </a:r>
            <a:r>
              <a:rPr lang="en-US" sz="1600" dirty="0"/>
              <a:t> direct jobs with an average salary of </a:t>
            </a:r>
            <a:r>
              <a:rPr lang="en-US" sz="1600" b="1" dirty="0"/>
              <a:t>$95,000</a:t>
            </a:r>
            <a:r>
              <a:rPr lang="en-US" sz="1600" dirty="0"/>
              <a:t>. </a:t>
            </a:r>
          </a:p>
          <a:p>
            <a:endParaRPr lang="en-US" sz="1600" dirty="0"/>
          </a:p>
          <a:p>
            <a:r>
              <a:rPr lang="en-US" sz="1600" dirty="0"/>
              <a:t>A portion of the RiverPlex MegaPark site was registered as a </a:t>
            </a:r>
            <a:r>
              <a:rPr lang="en-US" sz="1600" b="1" dirty="0"/>
              <a:t>Louisiana Certified Site</a:t>
            </a:r>
            <a:r>
              <a:rPr lang="en-US" sz="1600" dirty="0"/>
              <a:t> - infrastructure improvements will be made to remaining portions of the site, allowing for additional industry expansion. </a:t>
            </a:r>
          </a:p>
          <a:p>
            <a:endParaRPr lang="en-US" sz="1600" dirty="0"/>
          </a:p>
          <a:p>
            <a:r>
              <a:rPr lang="en-US" sz="1600" dirty="0"/>
              <a:t>Our premier workforce development program (</a:t>
            </a:r>
            <a:r>
              <a:rPr lang="en-US" sz="1600" b="1" dirty="0"/>
              <a:t>LED FastStart</a:t>
            </a:r>
            <a:r>
              <a:rPr lang="en-US" sz="1600" dirty="0"/>
              <a:t>) utilized its partnership with </a:t>
            </a:r>
            <a:r>
              <a:rPr lang="en-US" sz="1600" b="1" dirty="0"/>
              <a:t>LCTCS</a:t>
            </a:r>
            <a:r>
              <a:rPr lang="en-US" sz="1600" dirty="0"/>
              <a:t> to develop and implement a tailored curriculum</a:t>
            </a:r>
          </a:p>
          <a:p>
            <a:endParaRPr lang="en-US" sz="1600" dirty="0"/>
          </a:p>
          <a:p>
            <a:r>
              <a:rPr lang="en-US" sz="1600" dirty="0"/>
              <a:t>The </a:t>
            </a:r>
            <a:r>
              <a:rPr lang="en-US" sz="1600" b="1" dirty="0"/>
              <a:t>Port of South Louisiana</a:t>
            </a:r>
            <a:r>
              <a:rPr lang="en-US" sz="1600" dirty="0"/>
              <a:t> was instrumental, providing deep water dock access to Hyundai as well as future industry partners in the region.</a:t>
            </a:r>
          </a:p>
          <a:p>
            <a:pPr marL="0" indent="0">
              <a:buNone/>
            </a:pPr>
            <a:endParaRPr lang="en-US" sz="1600" dirty="0"/>
          </a:p>
          <a:p>
            <a:r>
              <a:rPr lang="en-US" sz="1600" b="1" dirty="0"/>
              <a:t>Entergy</a:t>
            </a:r>
            <a:r>
              <a:rPr lang="en-US" sz="1600" dirty="0"/>
              <a:t> has remained in contact to insure that energy generation and transmission infrastructure is in place and on-pace for continued statewide investment. </a:t>
            </a:r>
          </a:p>
          <a:p>
            <a:endParaRPr lang="en-US" sz="1600" dirty="0"/>
          </a:p>
        </p:txBody>
      </p:sp>
      <p:pic>
        <p:nvPicPr>
          <p:cNvPr id="1028" name="Picture 4" descr="Hyundai Logo and symbol, meaning, history, PNG,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66" y="247842"/>
            <a:ext cx="1313995" cy="87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113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6866965" y="1586754"/>
            <a:ext cx="4858866" cy="101566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Ileana Ledet</a:t>
            </a:r>
          </a:p>
          <a:p>
            <a:r>
              <a:rPr lang="en-US" sz="2000" dirty="0">
                <a:solidFill>
                  <a:schemeClr val="bg1"/>
                </a:solidFill>
                <a:latin typeface="Arial" panose="020B0604020202020204" pitchFamily="34" charset="0"/>
                <a:cs typeface="Arial" panose="020B0604020202020204" pitchFamily="34" charset="0"/>
              </a:rPr>
              <a:t>Chief Economic Competitiveness Officer</a:t>
            </a:r>
          </a:p>
          <a:p>
            <a:r>
              <a:rPr lang="en-US" sz="2000" dirty="0">
                <a:solidFill>
                  <a:schemeClr val="bg1"/>
                </a:solidFill>
                <a:latin typeface="Arial" panose="020B0604020202020204" pitchFamily="34" charset="0"/>
                <a:cs typeface="Arial" panose="020B0604020202020204" pitchFamily="34" charset="0"/>
              </a:rPr>
              <a:t>Louisiana Economic Development</a:t>
            </a:r>
          </a:p>
        </p:txBody>
      </p:sp>
      <p:sp>
        <p:nvSpPr>
          <p:cNvPr id="3" name="TextBox 2"/>
          <p:cNvSpPr txBox="1"/>
          <p:nvPr/>
        </p:nvSpPr>
        <p:spPr>
          <a:xfrm>
            <a:off x="528917" y="1586754"/>
            <a:ext cx="4491317" cy="101566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Paige Carter</a:t>
            </a:r>
          </a:p>
          <a:p>
            <a:r>
              <a:rPr lang="en-US" sz="2000" dirty="0">
                <a:solidFill>
                  <a:schemeClr val="bg1"/>
                </a:solidFill>
                <a:latin typeface="Arial" panose="020B0604020202020204" pitchFamily="34" charset="0"/>
                <a:cs typeface="Arial" panose="020B0604020202020204" pitchFamily="34" charset="0"/>
              </a:rPr>
              <a:t>Chief Business Development Officer</a:t>
            </a:r>
          </a:p>
          <a:p>
            <a:r>
              <a:rPr lang="en-US" sz="2000" dirty="0">
                <a:solidFill>
                  <a:schemeClr val="bg1"/>
                </a:solidFill>
                <a:latin typeface="Arial" panose="020B0604020202020204" pitchFamily="34" charset="0"/>
                <a:cs typeface="Arial" panose="020B0604020202020204" pitchFamily="34" charset="0"/>
              </a:rPr>
              <a:t>Louisiana Economic Development</a:t>
            </a:r>
          </a:p>
        </p:txBody>
      </p:sp>
    </p:spTree>
    <p:extLst>
      <p:ext uri="{BB962C8B-B14F-4D97-AF65-F5344CB8AC3E}">
        <p14:creationId xmlns:p14="http://schemas.microsoft.com/office/powerpoint/2010/main" val="314250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BBB51-6880-DC16-F12F-94FF2B9D2D7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9A2A05B-A125-C53E-A425-D2866CDE0CC5}"/>
              </a:ext>
            </a:extLst>
          </p:cNvPr>
          <p:cNvSpPr>
            <a:spLocks noGrp="1"/>
          </p:cNvSpPr>
          <p:nvPr>
            <p:ph type="body" sz="quarter" idx="15"/>
          </p:nvPr>
        </p:nvSpPr>
        <p:spPr/>
        <p:txBody>
          <a:bodyPr/>
          <a:lstStyle/>
          <a:p>
            <a:endParaRPr lang="en-US"/>
          </a:p>
        </p:txBody>
      </p:sp>
      <p:pic>
        <p:nvPicPr>
          <p:cNvPr id="4" name="Picture 3">
            <a:extLst>
              <a:ext uri="{FF2B5EF4-FFF2-40B4-BE49-F238E27FC236}">
                <a16:creationId xmlns:a16="http://schemas.microsoft.com/office/drawing/2014/main" id="{C3785950-2AFB-911E-35A0-13FFFC4EA7BA}"/>
              </a:ext>
            </a:extLst>
          </p:cNvPr>
          <p:cNvPicPr>
            <a:picLocks noChangeAspect="1"/>
          </p:cNvPicPr>
          <p:nvPr/>
        </p:nvPicPr>
        <p:blipFill>
          <a:blip r:embed="rId2"/>
          <a:stretch>
            <a:fillRect/>
          </a:stretch>
        </p:blipFill>
        <p:spPr>
          <a:xfrm>
            <a:off x="0" y="1"/>
            <a:ext cx="12192000" cy="6846863"/>
          </a:xfrm>
          <a:prstGeom prst="rect">
            <a:avLst/>
          </a:prstGeom>
        </p:spPr>
      </p:pic>
      <p:sp>
        <p:nvSpPr>
          <p:cNvPr id="5" name="Rectangle 4">
            <a:extLst>
              <a:ext uri="{FF2B5EF4-FFF2-40B4-BE49-F238E27FC236}">
                <a16:creationId xmlns:a16="http://schemas.microsoft.com/office/drawing/2014/main" id="{64E6BEF0-4984-C21F-1D31-FF6AE842C9CF}"/>
              </a:ext>
            </a:extLst>
          </p:cNvPr>
          <p:cNvSpPr/>
          <p:nvPr/>
        </p:nvSpPr>
        <p:spPr>
          <a:xfrm>
            <a:off x="0" y="3829"/>
            <a:ext cx="12192000" cy="6889416"/>
          </a:xfrm>
          <a:prstGeom prst="rect">
            <a:avLst/>
          </a:prstGeom>
          <a:solidFill>
            <a:schemeClr val="accent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ight Triangle 5">
            <a:extLst>
              <a:ext uri="{FF2B5EF4-FFF2-40B4-BE49-F238E27FC236}">
                <a16:creationId xmlns:a16="http://schemas.microsoft.com/office/drawing/2014/main" id="{04D15B54-89DA-5660-66C8-93BAB7573875}"/>
              </a:ext>
            </a:extLst>
          </p:cNvPr>
          <p:cNvSpPr/>
          <p:nvPr/>
        </p:nvSpPr>
        <p:spPr>
          <a:xfrm rot="16200000">
            <a:off x="10696376" y="5378824"/>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ight Triangle 6">
            <a:extLst>
              <a:ext uri="{FF2B5EF4-FFF2-40B4-BE49-F238E27FC236}">
                <a16:creationId xmlns:a16="http://schemas.microsoft.com/office/drawing/2014/main" id="{E93A5FC8-F512-ECCE-ADCD-46BF967AD0EC}"/>
              </a:ext>
            </a:extLst>
          </p:cNvPr>
          <p:cNvSpPr/>
          <p:nvPr/>
        </p:nvSpPr>
        <p:spPr>
          <a:xfrm rot="5400000">
            <a:off x="1" y="11138"/>
            <a:ext cx="1495625" cy="1495625"/>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787AC677-C2AC-5CDE-B67C-DF319B34DFF7}"/>
              </a:ext>
            </a:extLst>
          </p:cNvPr>
          <p:cNvSpPr txBox="1"/>
          <p:nvPr/>
        </p:nvSpPr>
        <p:spPr>
          <a:xfrm>
            <a:off x="3566160" y="6278495"/>
            <a:ext cx="5516880"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OPPORTUNITYLOUISIANA.COM</a:t>
            </a:r>
          </a:p>
        </p:txBody>
      </p:sp>
      <p:pic>
        <p:nvPicPr>
          <p:cNvPr id="9" name="Picture 8">
            <a:extLst>
              <a:ext uri="{FF2B5EF4-FFF2-40B4-BE49-F238E27FC236}">
                <a16:creationId xmlns:a16="http://schemas.microsoft.com/office/drawing/2014/main" id="{12F3CDC2-B197-6169-FCBB-07D3CBE051E4}"/>
              </a:ext>
            </a:extLst>
          </p:cNvPr>
          <p:cNvPicPr>
            <a:picLocks noChangeAspect="1"/>
          </p:cNvPicPr>
          <p:nvPr/>
        </p:nvPicPr>
        <p:blipFill>
          <a:blip r:embed="rId3"/>
          <a:stretch>
            <a:fillRect/>
          </a:stretch>
        </p:blipFill>
        <p:spPr>
          <a:xfrm>
            <a:off x="2314414" y="1863589"/>
            <a:ext cx="7563173" cy="3342921"/>
          </a:xfrm>
          <a:prstGeom prst="rect">
            <a:avLst/>
          </a:prstGeom>
        </p:spPr>
      </p:pic>
    </p:spTree>
    <p:extLst>
      <p:ext uri="{BB962C8B-B14F-4D97-AF65-F5344CB8AC3E}">
        <p14:creationId xmlns:p14="http://schemas.microsoft.com/office/powerpoint/2010/main" val="5511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1CBB6-FD99-DC22-E5EF-7559196B3B0A}"/>
              </a:ext>
            </a:extLst>
          </p:cNvPr>
          <p:cNvSpPr>
            <a:spLocks noGrp="1"/>
          </p:cNvSpPr>
          <p:nvPr>
            <p:ph type="body" sz="quarter" idx="10"/>
          </p:nvPr>
        </p:nvSpPr>
        <p:spPr/>
        <p:txBody>
          <a:bodyPr/>
          <a:lstStyle/>
          <a:p>
            <a:r>
              <a:rPr lang="en-US"/>
              <a:t>A New Strategic Plan</a:t>
            </a:r>
          </a:p>
        </p:txBody>
      </p:sp>
      <p:pic>
        <p:nvPicPr>
          <p:cNvPr id="4" name="Picture 3" descr="A group of blue and orange squares with white text&#10;&#10;AI-generated content may be incorrect.">
            <a:extLst>
              <a:ext uri="{FF2B5EF4-FFF2-40B4-BE49-F238E27FC236}">
                <a16:creationId xmlns:a16="http://schemas.microsoft.com/office/drawing/2014/main" id="{7DB09A31-AD3C-0389-FF46-737FCBABEDE8}"/>
              </a:ext>
            </a:extLst>
          </p:cNvPr>
          <p:cNvPicPr>
            <a:picLocks noChangeAspect="1"/>
          </p:cNvPicPr>
          <p:nvPr/>
        </p:nvPicPr>
        <p:blipFill>
          <a:blip r:embed="rId2"/>
          <a:stretch>
            <a:fillRect/>
          </a:stretch>
        </p:blipFill>
        <p:spPr>
          <a:xfrm>
            <a:off x="0" y="234461"/>
            <a:ext cx="12192000" cy="6858000"/>
          </a:xfrm>
          <a:prstGeom prst="rect">
            <a:avLst/>
          </a:prstGeom>
        </p:spPr>
      </p:pic>
    </p:spTree>
    <p:extLst>
      <p:ext uri="{BB962C8B-B14F-4D97-AF65-F5344CB8AC3E}">
        <p14:creationId xmlns:p14="http://schemas.microsoft.com/office/powerpoint/2010/main" val="2952613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D792D-8E4A-7A22-74AA-B6B587A2CBD9}"/>
              </a:ext>
            </a:extLst>
          </p:cNvPr>
          <p:cNvSpPr>
            <a:spLocks noGrp="1"/>
          </p:cNvSpPr>
          <p:nvPr>
            <p:ph type="body" sz="quarter" idx="10"/>
          </p:nvPr>
        </p:nvSpPr>
        <p:spPr/>
        <p:txBody>
          <a:bodyPr/>
          <a:lstStyle/>
          <a:p>
            <a:r>
              <a:rPr lang="en-US" dirty="0"/>
              <a:t>Accomplishing The Mission</a:t>
            </a:r>
            <a:endParaRPr lang="en-US" sz="2133" i="1" dirty="0"/>
          </a:p>
          <a:p>
            <a:endParaRPr lang="en-US" dirty="0"/>
          </a:p>
        </p:txBody>
      </p:sp>
      <p:sp>
        <p:nvSpPr>
          <p:cNvPr id="4" name="TextBox 3">
            <a:extLst>
              <a:ext uri="{FF2B5EF4-FFF2-40B4-BE49-F238E27FC236}">
                <a16:creationId xmlns:a16="http://schemas.microsoft.com/office/drawing/2014/main" id="{DAED8DF9-235E-4C97-07FC-ADC4CDB357B4}"/>
              </a:ext>
            </a:extLst>
          </p:cNvPr>
          <p:cNvSpPr txBox="1"/>
          <p:nvPr/>
        </p:nvSpPr>
        <p:spPr>
          <a:xfrm>
            <a:off x="952013" y="1490928"/>
            <a:ext cx="4253134" cy="707886"/>
          </a:xfrm>
          <a:prstGeom prst="rect">
            <a:avLst/>
          </a:prstGeom>
          <a:noFill/>
        </p:spPr>
        <p:txBody>
          <a:bodyPr wrap="square" rtlCol="0">
            <a:spAutoFit/>
          </a:bodyPr>
          <a:lstStyle/>
          <a:p>
            <a:pPr>
              <a:buClr>
                <a:srgbClr val="004987"/>
              </a:buClr>
            </a:pPr>
            <a:r>
              <a:rPr lang="en-US" sz="2000" dirty="0">
                <a:solidFill>
                  <a:srgbClr val="004987"/>
                </a:solidFill>
              </a:rPr>
              <a:t>All economic development starts locally.</a:t>
            </a:r>
          </a:p>
        </p:txBody>
      </p:sp>
      <p:sp>
        <p:nvSpPr>
          <p:cNvPr id="5" name="TextBox 4">
            <a:extLst>
              <a:ext uri="{FF2B5EF4-FFF2-40B4-BE49-F238E27FC236}">
                <a16:creationId xmlns:a16="http://schemas.microsoft.com/office/drawing/2014/main" id="{DAED8DF9-235E-4C97-07FC-ADC4CDB357B4}"/>
              </a:ext>
            </a:extLst>
          </p:cNvPr>
          <p:cNvSpPr txBox="1"/>
          <p:nvPr/>
        </p:nvSpPr>
        <p:spPr>
          <a:xfrm>
            <a:off x="5976325" y="1490928"/>
            <a:ext cx="4765547" cy="707886"/>
          </a:xfrm>
          <a:prstGeom prst="rect">
            <a:avLst/>
          </a:prstGeom>
          <a:noFill/>
        </p:spPr>
        <p:txBody>
          <a:bodyPr wrap="square" rtlCol="0">
            <a:spAutoFit/>
          </a:bodyPr>
          <a:lstStyle/>
          <a:p>
            <a:pPr>
              <a:buClr>
                <a:srgbClr val="004987"/>
              </a:buClr>
            </a:pPr>
            <a:r>
              <a:rPr lang="en-US" sz="2000" dirty="0">
                <a:solidFill>
                  <a:srgbClr val="004987"/>
                </a:solidFill>
              </a:rPr>
              <a:t>A whole-of-government approach is necessary.</a:t>
            </a:r>
          </a:p>
        </p:txBody>
      </p:sp>
      <p:sp>
        <p:nvSpPr>
          <p:cNvPr id="6" name="Rectangle 5">
            <a:extLst>
              <a:ext uri="{FF2B5EF4-FFF2-40B4-BE49-F238E27FC236}">
                <a16:creationId xmlns:a16="http://schemas.microsoft.com/office/drawing/2014/main" id="{CBADE3C9-7663-AD17-71ED-A991570A40C0}"/>
              </a:ext>
            </a:extLst>
          </p:cNvPr>
          <p:cNvSpPr/>
          <p:nvPr/>
        </p:nvSpPr>
        <p:spPr>
          <a:xfrm>
            <a:off x="952012" y="2582933"/>
            <a:ext cx="4066141" cy="4012303"/>
          </a:xfrm>
          <a:prstGeom prst="rect">
            <a:avLst/>
          </a:prstGeom>
          <a:solidFill>
            <a:srgbClr val="F0C0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80BA2FAF-3728-ABFC-3482-BDF2C302A70A}"/>
              </a:ext>
            </a:extLst>
          </p:cNvPr>
          <p:cNvPicPr>
            <a:picLocks noChangeAspect="1"/>
          </p:cNvPicPr>
          <p:nvPr/>
        </p:nvPicPr>
        <p:blipFill>
          <a:blip r:embed="rId2"/>
          <a:stretch>
            <a:fillRect/>
          </a:stretch>
        </p:blipFill>
        <p:spPr>
          <a:xfrm>
            <a:off x="1160939" y="2738022"/>
            <a:ext cx="3857213" cy="3857213"/>
          </a:xfrm>
          <a:prstGeom prst="rect">
            <a:avLst/>
          </a:prstGeom>
          <a:ln w="38100">
            <a:solidFill>
              <a:srgbClr val="004987"/>
            </a:solidFill>
          </a:ln>
        </p:spPr>
      </p:pic>
      <p:pic>
        <p:nvPicPr>
          <p:cNvPr id="8" name="Picture 7">
            <a:extLst>
              <a:ext uri="{FF2B5EF4-FFF2-40B4-BE49-F238E27FC236}">
                <a16:creationId xmlns:a16="http://schemas.microsoft.com/office/drawing/2014/main" id="{427F0D40-2756-6109-C24A-0761A658CB0D}"/>
              </a:ext>
            </a:extLst>
          </p:cNvPr>
          <p:cNvPicPr>
            <a:picLocks noChangeAspect="1"/>
          </p:cNvPicPr>
          <p:nvPr/>
        </p:nvPicPr>
        <p:blipFill>
          <a:blip r:embed="rId3"/>
          <a:stretch>
            <a:fillRect/>
          </a:stretch>
        </p:blipFill>
        <p:spPr>
          <a:xfrm>
            <a:off x="5205146" y="2531249"/>
            <a:ext cx="6692125" cy="3764321"/>
          </a:xfrm>
          <a:prstGeom prst="rect">
            <a:avLst/>
          </a:prstGeom>
        </p:spPr>
      </p:pic>
    </p:spTree>
    <p:extLst>
      <p:ext uri="{BB962C8B-B14F-4D97-AF65-F5344CB8AC3E}">
        <p14:creationId xmlns:p14="http://schemas.microsoft.com/office/powerpoint/2010/main" val="113359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Arial"/>
                <a:cs typeface="Arial"/>
              </a:rPr>
              <a:t>The Louisiana Opportunity</a:t>
            </a:r>
            <a:endParaRPr lang="en-US" dirty="0"/>
          </a:p>
          <a:p>
            <a:endParaRPr lang="en-US" dirty="0"/>
          </a:p>
        </p:txBody>
      </p:sp>
      <p:sp>
        <p:nvSpPr>
          <p:cNvPr id="5" name="TextBox 4"/>
          <p:cNvSpPr txBox="1"/>
          <p:nvPr/>
        </p:nvSpPr>
        <p:spPr>
          <a:xfrm>
            <a:off x="7070103" y="1904305"/>
            <a:ext cx="4552944" cy="1938992"/>
          </a:xfrm>
          <a:prstGeom prst="rect">
            <a:avLst/>
          </a:prstGeom>
          <a:noFill/>
        </p:spPr>
        <p:txBody>
          <a:bodyPr wrap="square" rtlCol="0">
            <a:spAutoFit/>
          </a:bodyPr>
          <a:lstStyle/>
          <a:p>
            <a:r>
              <a:rPr lang="en-US" sz="2000" dirty="0">
                <a:solidFill>
                  <a:srgbClr val="004987"/>
                </a:solidFill>
                <a:latin typeface="Arial" panose="020B0604020202020204" pitchFamily="34" charset="0"/>
                <a:cs typeface="Arial" panose="020B0604020202020204" pitchFamily="34" charset="0"/>
              </a:rPr>
              <a:t>LED shared competitive advantages and assets with corporate executives, technology companies, energy leaders and more…</a:t>
            </a:r>
          </a:p>
          <a:p>
            <a:endParaRPr lang="en-US" sz="2000" dirty="0">
              <a:solidFill>
                <a:srgbClr val="004987"/>
              </a:solidFill>
            </a:endParaRPr>
          </a:p>
          <a:p>
            <a:endParaRPr lang="en-US" sz="2000" dirty="0">
              <a:solidFill>
                <a:srgbClr val="004987"/>
              </a:solidFill>
            </a:endParaRPr>
          </a:p>
        </p:txBody>
      </p:sp>
      <p:grpSp>
        <p:nvGrpSpPr>
          <p:cNvPr id="11" name="Group 10"/>
          <p:cNvGrpSpPr/>
          <p:nvPr/>
        </p:nvGrpSpPr>
        <p:grpSpPr>
          <a:xfrm>
            <a:off x="1023638" y="1422532"/>
            <a:ext cx="5175709" cy="4409789"/>
            <a:chOff x="995358" y="1460240"/>
            <a:chExt cx="5175709" cy="4409789"/>
          </a:xfrm>
        </p:grpSpPr>
        <p:grpSp>
          <p:nvGrpSpPr>
            <p:cNvPr id="7" name="Group 6"/>
            <p:cNvGrpSpPr/>
            <p:nvPr/>
          </p:nvGrpSpPr>
          <p:grpSpPr>
            <a:xfrm>
              <a:off x="995358" y="2270311"/>
              <a:ext cx="5036629" cy="3599718"/>
              <a:chOff x="985932" y="2705494"/>
              <a:chExt cx="5036629" cy="3599718"/>
            </a:xfrm>
          </p:grpSpPr>
          <p:sp>
            <p:nvSpPr>
              <p:cNvPr id="3" name="Rectangle 2"/>
              <p:cNvSpPr/>
              <p:nvPr/>
            </p:nvSpPr>
            <p:spPr>
              <a:xfrm flipH="1">
                <a:off x="3643327" y="2705494"/>
                <a:ext cx="301658" cy="169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uisiana woos businesses during New Orleans Super Bowl week | Super Bowl |  nol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932" y="3038916"/>
                <a:ext cx="5036629" cy="32662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995358" y="1460240"/>
              <a:ext cx="5175709" cy="64633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dirty="0"/>
                <a:t>Louisiana Now Pavilion opens up in New Orleans amid Super Bowl week to encourage business in state</a:t>
              </a:r>
            </a:p>
          </p:txBody>
        </p:sp>
        <p:pic>
          <p:nvPicPr>
            <p:cNvPr id="10" name="Picture 9"/>
            <p:cNvPicPr>
              <a:picLocks noChangeAspect="1"/>
            </p:cNvPicPr>
            <p:nvPr/>
          </p:nvPicPr>
          <p:blipFill>
            <a:blip r:embed="rId3"/>
            <a:stretch>
              <a:fillRect/>
            </a:stretch>
          </p:blipFill>
          <p:spPr>
            <a:xfrm>
              <a:off x="1232117" y="2202233"/>
              <a:ext cx="4563112" cy="333422"/>
            </a:xfrm>
            <a:prstGeom prst="rect">
              <a:avLst/>
            </a:prstGeom>
          </p:spPr>
        </p:pic>
      </p:grpSp>
      <p:sp>
        <p:nvSpPr>
          <p:cNvPr id="14" name="Text Placeholder 3">
            <a:extLst>
              <a:ext uri="{FF2B5EF4-FFF2-40B4-BE49-F238E27FC236}">
                <a16:creationId xmlns:a16="http://schemas.microsoft.com/office/drawing/2014/main" id="{BD0335D5-A9AD-FE19-47AF-72160187396B}"/>
              </a:ext>
            </a:extLst>
          </p:cNvPr>
          <p:cNvSpPr>
            <a:spLocks noGrp="1"/>
          </p:cNvSpPr>
          <p:nvPr>
            <p:ph type="body" sz="quarter" idx="15"/>
          </p:nvPr>
        </p:nvSpPr>
        <p:spPr>
          <a:xfrm>
            <a:off x="7513163" y="3348590"/>
            <a:ext cx="3287975" cy="2392333"/>
          </a:xfrm>
        </p:spPr>
        <p:txBody>
          <a:bodyPr>
            <a:noAutofit/>
          </a:bodyPr>
          <a:lstStyle/>
          <a:p>
            <a:pPr fontAlgn="t"/>
            <a:r>
              <a:rPr lang="en-US" sz="1600" b="1" dirty="0"/>
              <a:t>4,000+ </a:t>
            </a:r>
            <a:r>
              <a:rPr lang="en-US" sz="1600" dirty="0"/>
              <a:t>Business Leaders</a:t>
            </a:r>
          </a:p>
          <a:p>
            <a:pPr fontAlgn="t"/>
            <a:endParaRPr lang="en-US" sz="1600" dirty="0"/>
          </a:p>
          <a:p>
            <a:pPr fontAlgn="t"/>
            <a:r>
              <a:rPr lang="en-US" sz="1600" b="1" dirty="0"/>
              <a:t>200+</a:t>
            </a:r>
            <a:r>
              <a:rPr lang="en-US" sz="1600" dirty="0"/>
              <a:t> Members of Media </a:t>
            </a:r>
          </a:p>
          <a:p>
            <a:pPr fontAlgn="t"/>
            <a:endParaRPr lang="en-US" sz="2000" dirty="0"/>
          </a:p>
        </p:txBody>
      </p:sp>
    </p:spTree>
    <p:extLst>
      <p:ext uri="{BB962C8B-B14F-4D97-AF65-F5344CB8AC3E}">
        <p14:creationId xmlns:p14="http://schemas.microsoft.com/office/powerpoint/2010/main" val="3346671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The Louisiana Opportunity</a:t>
            </a:r>
          </a:p>
        </p:txBody>
      </p:sp>
      <p:sp>
        <p:nvSpPr>
          <p:cNvPr id="4" name="Text Placeholder 3">
            <a:extLst>
              <a:ext uri="{FF2B5EF4-FFF2-40B4-BE49-F238E27FC236}">
                <a16:creationId xmlns:a16="http://schemas.microsoft.com/office/drawing/2014/main" id="{DD98DB14-8A89-0049-7DE6-B97031EECA33}"/>
              </a:ext>
            </a:extLst>
          </p:cNvPr>
          <p:cNvSpPr txBox="1">
            <a:spLocks noGrp="1"/>
          </p:cNvSpPr>
          <p:nvPr>
            <p:ph type="body" sz="quarter" idx="15"/>
          </p:nvPr>
        </p:nvSpPr>
        <p:spPr>
          <a:prstGeom prst="rect">
            <a:avLst/>
          </a:prstGeom>
        </p:spPr>
        <p:txBody>
          <a:bodyPr lIns="121920" tIns="60960" rIns="121920" bIns="6096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Affordable Energy. Most recent average annual industrial energy rates (EIA) Electricity – </a:t>
            </a:r>
            <a:r>
              <a:rPr lang="en-US" sz="2000" b="1" dirty="0">
                <a:solidFill>
                  <a:srgbClr val="004987"/>
                </a:solidFill>
                <a:latin typeface="Arial" panose="020B0604020202020204" pitchFamily="34" charset="0"/>
                <a:cs typeface="Arial" panose="020B0604020202020204" pitchFamily="34" charset="0"/>
              </a:rPr>
              <a:t>2</a:t>
            </a:r>
            <a:r>
              <a:rPr lang="en-US" sz="2000" b="1" baseline="30000" dirty="0">
                <a:solidFill>
                  <a:srgbClr val="004987"/>
                </a:solidFill>
                <a:latin typeface="Arial" panose="020B0604020202020204" pitchFamily="34" charset="0"/>
                <a:cs typeface="Arial" panose="020B0604020202020204" pitchFamily="34" charset="0"/>
              </a:rPr>
              <a:t>nd</a:t>
            </a:r>
            <a:r>
              <a:rPr lang="en-US" sz="2000" b="1" dirty="0">
                <a:solidFill>
                  <a:srgbClr val="004987"/>
                </a:solidFill>
                <a:latin typeface="Arial" panose="020B0604020202020204" pitchFamily="34" charset="0"/>
                <a:cs typeface="Arial" panose="020B0604020202020204" pitchFamily="34" charset="0"/>
              </a:rPr>
              <a:t> lowest </a:t>
            </a:r>
            <a:r>
              <a:rPr lang="en-US" sz="2000" dirty="0">
                <a:solidFill>
                  <a:srgbClr val="004987"/>
                </a:solidFill>
                <a:latin typeface="Arial" panose="020B0604020202020204" pitchFamily="34" charset="0"/>
                <a:cs typeface="Arial" panose="020B0604020202020204" pitchFamily="34" charset="0"/>
              </a:rPr>
              <a:t>nationally; Natural Gas – </a:t>
            </a:r>
            <a:r>
              <a:rPr lang="en-US" sz="2000" b="1" dirty="0">
                <a:solidFill>
                  <a:srgbClr val="004987"/>
                </a:solidFill>
                <a:latin typeface="Arial" panose="020B0604020202020204" pitchFamily="34" charset="0"/>
                <a:cs typeface="Arial" panose="020B0604020202020204" pitchFamily="34" charset="0"/>
              </a:rPr>
              <a:t>4</a:t>
            </a:r>
            <a:r>
              <a:rPr lang="en-US" sz="2000" b="1" baseline="30000" dirty="0">
                <a:solidFill>
                  <a:srgbClr val="004987"/>
                </a:solidFill>
                <a:latin typeface="Arial" panose="020B0604020202020204" pitchFamily="34" charset="0"/>
                <a:cs typeface="Arial" panose="020B0604020202020204" pitchFamily="34" charset="0"/>
              </a:rPr>
              <a:t>th</a:t>
            </a:r>
            <a:r>
              <a:rPr lang="en-US" sz="2000" b="1" dirty="0">
                <a:solidFill>
                  <a:srgbClr val="004987"/>
                </a:solidFill>
                <a:latin typeface="Arial" panose="020B0604020202020204" pitchFamily="34" charset="0"/>
                <a:cs typeface="Arial" panose="020B0604020202020204" pitchFamily="34" charset="0"/>
              </a:rPr>
              <a:t> lowest </a:t>
            </a:r>
            <a:r>
              <a:rPr lang="en-US" sz="2000" dirty="0">
                <a:solidFill>
                  <a:srgbClr val="004987"/>
                </a:solidFill>
                <a:latin typeface="Arial" panose="020B0604020202020204" pitchFamily="34" charset="0"/>
                <a:cs typeface="Arial" panose="020B0604020202020204" pitchFamily="34" charset="0"/>
              </a:rPr>
              <a:t>nationally</a:t>
            </a:r>
          </a:p>
          <a:p>
            <a:pPr marL="0" indent="0">
              <a:buClr>
                <a:schemeClr val="accent4"/>
              </a:buClr>
              <a:buNone/>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Low Property Tax. Louisiana ranks </a:t>
            </a:r>
            <a:r>
              <a:rPr lang="en-US" sz="2000" b="1" dirty="0">
                <a:solidFill>
                  <a:srgbClr val="004987"/>
                </a:solidFill>
                <a:latin typeface="Arial" panose="020B0604020202020204" pitchFamily="34" charset="0"/>
                <a:cs typeface="Arial" panose="020B0604020202020204" pitchFamily="34" charset="0"/>
              </a:rPr>
              <a:t>11</a:t>
            </a:r>
            <a:r>
              <a:rPr lang="en-US" sz="2000" b="1" baseline="30000" dirty="0">
                <a:solidFill>
                  <a:srgbClr val="004987"/>
                </a:solidFill>
                <a:latin typeface="Arial" panose="020B0604020202020204" pitchFamily="34" charset="0"/>
                <a:cs typeface="Arial" panose="020B0604020202020204" pitchFamily="34" charset="0"/>
              </a:rPr>
              <a:t>th</a:t>
            </a:r>
            <a:r>
              <a:rPr lang="en-US" sz="2000" b="1" dirty="0">
                <a:solidFill>
                  <a:srgbClr val="004987"/>
                </a:solidFill>
                <a:latin typeface="Arial" panose="020B0604020202020204" pitchFamily="34" charset="0"/>
                <a:cs typeface="Arial" panose="020B0604020202020204" pitchFamily="34" charset="0"/>
              </a:rPr>
              <a:t> lowest </a:t>
            </a:r>
            <a:r>
              <a:rPr lang="en-US" sz="2000" dirty="0">
                <a:solidFill>
                  <a:srgbClr val="004987"/>
                </a:solidFill>
                <a:latin typeface="Arial" panose="020B0604020202020204" pitchFamily="34" charset="0"/>
                <a:cs typeface="Arial" panose="020B0604020202020204" pitchFamily="34" charset="0"/>
              </a:rPr>
              <a:t>in the country for property taxes (Tax Foundation)</a:t>
            </a:r>
          </a:p>
          <a:p>
            <a:pPr marL="0" indent="0">
              <a:buClr>
                <a:schemeClr val="accent4"/>
              </a:buClr>
              <a:buNone/>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Infrastructure. Louisiana boasts </a:t>
            </a:r>
            <a:r>
              <a:rPr lang="en-US" sz="2000" b="1" dirty="0">
                <a:solidFill>
                  <a:srgbClr val="004987"/>
                </a:solidFill>
                <a:latin typeface="Arial" panose="020B0604020202020204" pitchFamily="34" charset="0"/>
                <a:cs typeface="Arial" panose="020B0604020202020204" pitchFamily="34" charset="0"/>
              </a:rPr>
              <a:t>6 deep water ports </a:t>
            </a:r>
            <a:r>
              <a:rPr lang="en-US" sz="2000" dirty="0">
                <a:solidFill>
                  <a:srgbClr val="004987"/>
                </a:solidFill>
                <a:latin typeface="Arial" panose="020B0604020202020204" pitchFamily="34" charset="0"/>
                <a:cs typeface="Arial" panose="020B0604020202020204" pitchFamily="34" charset="0"/>
              </a:rPr>
              <a:t>along the Mississippi River and Gulf Coast, as well as </a:t>
            </a:r>
            <a:r>
              <a:rPr lang="en-US" sz="2000" b="1" dirty="0">
                <a:solidFill>
                  <a:srgbClr val="004987"/>
                </a:solidFill>
                <a:latin typeface="Arial" panose="020B0604020202020204" pitchFamily="34" charset="0"/>
                <a:cs typeface="Arial" panose="020B0604020202020204" pitchFamily="34" charset="0"/>
              </a:rPr>
              <a:t>6 Class 1 railroads </a:t>
            </a:r>
            <a:r>
              <a:rPr lang="en-US" sz="2000" dirty="0">
                <a:solidFill>
                  <a:srgbClr val="004987"/>
                </a:solidFill>
                <a:latin typeface="Arial" panose="020B0604020202020204" pitchFamily="34" charset="0"/>
                <a:cs typeface="Arial" panose="020B0604020202020204" pitchFamily="34" charset="0"/>
              </a:rPr>
              <a:t>and </a:t>
            </a:r>
            <a:r>
              <a:rPr lang="en-US" sz="2000" b="1" dirty="0">
                <a:solidFill>
                  <a:srgbClr val="004987"/>
                </a:solidFill>
                <a:latin typeface="Arial" panose="020B0604020202020204" pitchFamily="34" charset="0"/>
                <a:cs typeface="Arial" panose="020B0604020202020204" pitchFamily="34" charset="0"/>
              </a:rPr>
              <a:t>6 interstate highway </a:t>
            </a:r>
            <a:r>
              <a:rPr lang="en-US" sz="2000" dirty="0">
                <a:solidFill>
                  <a:srgbClr val="004987"/>
                </a:solidFill>
                <a:latin typeface="Arial" panose="020B0604020202020204" pitchFamily="34" charset="0"/>
                <a:cs typeface="Arial" panose="020B0604020202020204" pitchFamily="34" charset="0"/>
              </a:rPr>
              <a:t>systems</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Ports. </a:t>
            </a:r>
            <a:r>
              <a:rPr lang="en-US" sz="2000" b="1" dirty="0">
                <a:solidFill>
                  <a:srgbClr val="004987"/>
                </a:solidFill>
                <a:latin typeface="Arial" panose="020B0604020202020204" pitchFamily="34" charset="0"/>
                <a:cs typeface="Arial" panose="020B0604020202020204" pitchFamily="34" charset="0"/>
              </a:rPr>
              <a:t>5 of the top 15 </a:t>
            </a:r>
            <a:r>
              <a:rPr lang="en-US" sz="2000" dirty="0">
                <a:solidFill>
                  <a:srgbClr val="004987"/>
                </a:solidFill>
                <a:latin typeface="Arial" panose="020B0604020202020204" pitchFamily="34" charset="0"/>
                <a:cs typeface="Arial" panose="020B0604020202020204" pitchFamily="34" charset="0"/>
              </a:rPr>
              <a:t>ports in the U.S. are in Louisiana</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Pipelines. Louisiana has </a:t>
            </a:r>
            <a:r>
              <a:rPr lang="en-US" sz="2000" b="1" dirty="0">
                <a:solidFill>
                  <a:srgbClr val="004987"/>
                </a:solidFill>
                <a:latin typeface="Arial" panose="020B0604020202020204" pitchFamily="34" charset="0"/>
                <a:cs typeface="Arial" panose="020B0604020202020204" pitchFamily="34" charset="0"/>
              </a:rPr>
              <a:t>50,000 miles </a:t>
            </a:r>
            <a:r>
              <a:rPr lang="en-US" sz="2000" dirty="0">
                <a:solidFill>
                  <a:srgbClr val="004987"/>
                </a:solidFill>
                <a:latin typeface="Arial" panose="020B0604020202020204" pitchFamily="34" charset="0"/>
                <a:cs typeface="Arial" panose="020B0604020202020204" pitchFamily="34" charset="0"/>
              </a:rPr>
              <a:t>of pipeline</a:t>
            </a:r>
          </a:p>
        </p:txBody>
      </p:sp>
    </p:spTree>
    <p:extLst>
      <p:ext uri="{BB962C8B-B14F-4D97-AF65-F5344CB8AC3E}">
        <p14:creationId xmlns:p14="http://schemas.microsoft.com/office/powerpoint/2010/main" val="408656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Nationally Recognized Gains</a:t>
            </a:r>
          </a:p>
        </p:txBody>
      </p:sp>
      <p:sp>
        <p:nvSpPr>
          <p:cNvPr id="6" name="TextBox 5">
            <a:extLst>
              <a:ext uri="{FF2B5EF4-FFF2-40B4-BE49-F238E27FC236}">
                <a16:creationId xmlns:a16="http://schemas.microsoft.com/office/drawing/2014/main" id="{3B7FA1F9-A090-427E-B53D-2B0F11FEB266}"/>
              </a:ext>
            </a:extLst>
          </p:cNvPr>
          <p:cNvSpPr txBox="1"/>
          <p:nvPr/>
        </p:nvSpPr>
        <p:spPr>
          <a:xfrm>
            <a:off x="2351591" y="6460604"/>
            <a:ext cx="82990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004987"/>
                </a:solidFill>
              </a:rPr>
              <a:t>LOUISIANA STUDENTS ACHIEVE THEIR HIGHEST NATIONAL RANKINGS ON THE NATION’S REPORT CARD (louisianabelieves.com)​</a:t>
            </a:r>
            <a:endParaRPr lang="en-US" sz="1400" dirty="0">
              <a:solidFill>
                <a:srgbClr val="004987"/>
              </a:solidFill>
              <a:ea typeface="Calibri"/>
              <a:cs typeface="Calibri"/>
            </a:endParaRPr>
          </a:p>
        </p:txBody>
      </p:sp>
      <p:sp>
        <p:nvSpPr>
          <p:cNvPr id="5" name="TextBox 4">
            <a:extLst>
              <a:ext uri="{FF2B5EF4-FFF2-40B4-BE49-F238E27FC236}">
                <a16:creationId xmlns:a16="http://schemas.microsoft.com/office/drawing/2014/main" id="{40A0FC2B-7FBC-2E5A-7CF8-D764F256EB2D}"/>
              </a:ext>
            </a:extLst>
          </p:cNvPr>
          <p:cNvSpPr txBox="1"/>
          <p:nvPr/>
        </p:nvSpPr>
        <p:spPr>
          <a:xfrm>
            <a:off x="858403" y="1318932"/>
            <a:ext cx="7616294" cy="1384995"/>
          </a:xfrm>
          <a:prstGeom prst="rect">
            <a:avLst/>
          </a:prstGeom>
          <a:noFill/>
        </p:spPr>
        <p:txBody>
          <a:bodyPr wrap="square" lIns="91440" tIns="45720" rIns="91440" bIns="45720" rtlCol="0" anchor="t">
            <a:spAutoFit/>
          </a:bodyPr>
          <a:lstStyle/>
          <a:p>
            <a:pPr>
              <a:defRPr/>
            </a:pPr>
            <a:r>
              <a:rPr lang="en-US" sz="2800" dirty="0">
                <a:solidFill>
                  <a:srgbClr val="004987"/>
                </a:solidFill>
              </a:rPr>
              <a:t>In </a:t>
            </a:r>
            <a:r>
              <a:rPr lang="en-US" sz="2800" i="1" dirty="0">
                <a:solidFill>
                  <a:srgbClr val="004987"/>
                </a:solidFill>
              </a:rPr>
              <a:t>National Assessment of Education Progress </a:t>
            </a:r>
            <a:r>
              <a:rPr lang="en-US" sz="2800" dirty="0">
                <a:solidFill>
                  <a:srgbClr val="004987"/>
                </a:solidFill>
              </a:rPr>
              <a:t>testing, Louisiana 4th grade reading has improved into the top 20 nationally </a:t>
            </a:r>
            <a:endParaRPr lang="en-US" sz="1600" dirty="0">
              <a:solidFill>
                <a:srgbClr val="004987"/>
              </a:solidFill>
              <a:ea typeface="Calibri" panose="020F0502020204030204"/>
            </a:endParaRPr>
          </a:p>
        </p:txBody>
      </p:sp>
      <p:grpSp>
        <p:nvGrpSpPr>
          <p:cNvPr id="12" name="Group 11"/>
          <p:cNvGrpSpPr/>
          <p:nvPr/>
        </p:nvGrpSpPr>
        <p:grpSpPr>
          <a:xfrm>
            <a:off x="2974679" y="1165047"/>
            <a:ext cx="8128000" cy="5418667"/>
            <a:chOff x="2974679" y="1165047"/>
            <a:chExt cx="8128000" cy="5418667"/>
          </a:xfrm>
        </p:grpSpPr>
        <p:graphicFrame>
          <p:nvGraphicFramePr>
            <p:cNvPr id="3" name="Diagram 2"/>
            <p:cNvGraphicFramePr/>
            <p:nvPr>
              <p:extLst>
                <p:ext uri="{D42A27DB-BD31-4B8C-83A1-F6EECF244321}">
                  <p14:modId xmlns:p14="http://schemas.microsoft.com/office/powerpoint/2010/main" val="2260587468"/>
                </p:ext>
              </p:extLst>
            </p:nvPr>
          </p:nvGraphicFramePr>
          <p:xfrm>
            <a:off x="2974679" y="11650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313327" y="5912799"/>
              <a:ext cx="706446" cy="400110"/>
            </a:xfrm>
            <a:prstGeom prst="rect">
              <a:avLst/>
            </a:prstGeom>
            <a:noFill/>
          </p:spPr>
          <p:txBody>
            <a:bodyPr wrap="square" rtlCol="0">
              <a:spAutoFit/>
            </a:bodyPr>
            <a:lstStyle/>
            <a:p>
              <a:r>
                <a:rPr lang="en-US" sz="2000" dirty="0">
                  <a:solidFill>
                    <a:srgbClr val="004987"/>
                  </a:solidFill>
                </a:rPr>
                <a:t>2019</a:t>
              </a:r>
            </a:p>
          </p:txBody>
        </p:sp>
        <p:sp>
          <p:nvSpPr>
            <p:cNvPr id="11" name="TextBox 10"/>
            <p:cNvSpPr txBox="1"/>
            <p:nvPr/>
          </p:nvSpPr>
          <p:spPr>
            <a:xfrm>
              <a:off x="10297416" y="2803525"/>
              <a:ext cx="706446" cy="400110"/>
            </a:xfrm>
            <a:prstGeom prst="rect">
              <a:avLst/>
            </a:prstGeom>
            <a:noFill/>
          </p:spPr>
          <p:txBody>
            <a:bodyPr wrap="square" rtlCol="0">
              <a:spAutoFit/>
            </a:bodyPr>
            <a:lstStyle/>
            <a:p>
              <a:r>
                <a:rPr lang="en-US" sz="2000" dirty="0">
                  <a:solidFill>
                    <a:srgbClr val="004987"/>
                  </a:solidFill>
                </a:rPr>
                <a:t>2024</a:t>
              </a:r>
            </a:p>
          </p:txBody>
        </p:sp>
      </p:grpSp>
    </p:spTree>
    <p:extLst>
      <p:ext uri="{BB962C8B-B14F-4D97-AF65-F5344CB8AC3E}">
        <p14:creationId xmlns:p14="http://schemas.microsoft.com/office/powerpoint/2010/main" val="246305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Tax Reform Overview</a:t>
            </a:r>
          </a:p>
          <a:p>
            <a:endParaRPr lang="en-US" dirty="0"/>
          </a:p>
        </p:txBody>
      </p:sp>
      <p:sp>
        <p:nvSpPr>
          <p:cNvPr id="4" name="Text Placeholder 3">
            <a:extLst>
              <a:ext uri="{FF2B5EF4-FFF2-40B4-BE49-F238E27FC236}">
                <a16:creationId xmlns:a16="http://schemas.microsoft.com/office/drawing/2014/main" id="{DD98DB14-8A89-0049-7DE6-B97031EECA33}"/>
              </a:ext>
            </a:extLst>
          </p:cNvPr>
          <p:cNvSpPr txBox="1">
            <a:spLocks noGrp="1"/>
          </p:cNvSpPr>
          <p:nvPr>
            <p:ph type="body" sz="quarter" idx="15"/>
          </p:nvPr>
        </p:nvSpPr>
        <p:spPr>
          <a:prstGeom prst="rect">
            <a:avLst/>
          </a:prstGeom>
        </p:spPr>
        <p:txBody>
          <a:bodyPr lIns="121920" tIns="60960" rIns="121920" bIns="6096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4987"/>
                </a:solidFill>
                <a:latin typeface="Arial" panose="020B0604020202020204" pitchFamily="34" charset="0"/>
                <a:cs typeface="Arial" panose="020B0604020202020204" pitchFamily="34" charset="0"/>
              </a:rPr>
              <a:t>Key Features:</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Reduced Personal Income Tax Rates from 4.25% to </a:t>
            </a:r>
            <a:r>
              <a:rPr lang="en-US" sz="2000" b="1" dirty="0">
                <a:solidFill>
                  <a:srgbClr val="004987"/>
                </a:solidFill>
                <a:latin typeface="Arial" panose="020B0604020202020204" pitchFamily="34" charset="0"/>
                <a:cs typeface="Arial" panose="020B0604020202020204" pitchFamily="34" charset="0"/>
              </a:rPr>
              <a:t>3.0%</a:t>
            </a:r>
            <a:r>
              <a:rPr lang="en-US" sz="2000" dirty="0">
                <a:solidFill>
                  <a:srgbClr val="004987"/>
                </a:solidFill>
                <a:latin typeface="Arial" panose="020B0604020202020204" pitchFamily="34" charset="0"/>
                <a:cs typeface="Arial" panose="020B0604020202020204" pitchFamily="34" charset="0"/>
              </a:rPr>
              <a:t> flat rate</a:t>
            </a:r>
          </a:p>
          <a:p>
            <a:pPr marL="0" indent="0">
              <a:buClr>
                <a:schemeClr val="accent4"/>
              </a:buClr>
              <a:buNone/>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Lowered Corporate Income Tax Rate from 7.5% top rate to </a:t>
            </a:r>
            <a:r>
              <a:rPr lang="en-US" sz="2000" b="1" dirty="0">
                <a:solidFill>
                  <a:srgbClr val="004987"/>
                </a:solidFill>
                <a:latin typeface="Arial" panose="020B0604020202020204" pitchFamily="34" charset="0"/>
                <a:cs typeface="Arial" panose="020B0604020202020204" pitchFamily="34" charset="0"/>
              </a:rPr>
              <a:t>5.5%</a:t>
            </a:r>
            <a:r>
              <a:rPr lang="en-US" sz="2000" dirty="0">
                <a:solidFill>
                  <a:srgbClr val="004987"/>
                </a:solidFill>
                <a:latin typeface="Arial" panose="020B0604020202020204" pitchFamily="34" charset="0"/>
                <a:cs typeface="Arial" panose="020B0604020202020204" pitchFamily="34" charset="0"/>
              </a:rPr>
              <a:t> flat rate</a:t>
            </a:r>
          </a:p>
          <a:p>
            <a:pPr marL="0" indent="0">
              <a:buClr>
                <a:schemeClr val="accent4"/>
              </a:buClr>
              <a:buNone/>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Eliminated Corporate Franchise Tax (formerly $2.75 foe each $1,000)</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dirty="0">
                <a:solidFill>
                  <a:srgbClr val="004987"/>
                </a:solidFill>
                <a:latin typeface="Arial" panose="020B0604020202020204" pitchFamily="34" charset="0"/>
                <a:cs typeface="Arial" panose="020B0604020202020204" pitchFamily="34" charset="0"/>
              </a:rPr>
              <a:t>Allows Permanent Full Expensing for capital investments and R&amp;D </a:t>
            </a:r>
          </a:p>
        </p:txBody>
      </p:sp>
    </p:spTree>
    <p:extLst>
      <p:ext uri="{BB962C8B-B14F-4D97-AF65-F5344CB8AC3E}">
        <p14:creationId xmlns:p14="http://schemas.microsoft.com/office/powerpoint/2010/main" val="427181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Why this Matters</a:t>
            </a:r>
          </a:p>
        </p:txBody>
      </p:sp>
      <p:sp>
        <p:nvSpPr>
          <p:cNvPr id="4" name="Text Placeholder 3">
            <a:extLst>
              <a:ext uri="{FF2B5EF4-FFF2-40B4-BE49-F238E27FC236}">
                <a16:creationId xmlns:a16="http://schemas.microsoft.com/office/drawing/2014/main" id="{DD98DB14-8A89-0049-7DE6-B97031EECA33}"/>
              </a:ext>
            </a:extLst>
          </p:cNvPr>
          <p:cNvSpPr txBox="1">
            <a:spLocks noGrp="1"/>
          </p:cNvSpPr>
          <p:nvPr>
            <p:ph type="body" sz="quarter" idx="15"/>
          </p:nvPr>
        </p:nvSpPr>
        <p:spPr>
          <a:xfrm>
            <a:off x="1232380" y="1379060"/>
            <a:ext cx="9253532" cy="5235495"/>
          </a:xfrm>
          <a:prstGeom prst="rect">
            <a:avLst/>
          </a:prstGeom>
        </p:spPr>
        <p:txBody>
          <a:bodyPr lIns="121920" tIns="60960" rIns="121920" bIns="6096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US" sz="2000" b="1" dirty="0">
                <a:solidFill>
                  <a:srgbClr val="004987"/>
                </a:solidFill>
                <a:latin typeface="Arial" panose="020B0604020202020204" pitchFamily="34" charset="0"/>
                <a:cs typeface="Arial" panose="020B0604020202020204" pitchFamily="34" charset="0"/>
              </a:rPr>
              <a:t>Nationally Attractive. </a:t>
            </a:r>
            <a:r>
              <a:rPr lang="en-US" sz="2000" dirty="0">
                <a:solidFill>
                  <a:srgbClr val="004987"/>
                </a:solidFill>
                <a:latin typeface="Arial" panose="020B0604020202020204" pitchFamily="34" charset="0"/>
                <a:cs typeface="Arial" panose="020B0604020202020204" pitchFamily="34" charset="0"/>
              </a:rPr>
              <a:t>Low, flat rates and simpler system that are competitive regionally, and nationally</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b="1" dirty="0">
                <a:solidFill>
                  <a:srgbClr val="004987"/>
                </a:solidFill>
                <a:latin typeface="Arial" panose="020B0604020202020204" pitchFamily="34" charset="0"/>
                <a:cs typeface="Arial" panose="020B0604020202020204" pitchFamily="34" charset="0"/>
              </a:rPr>
              <a:t>Reduction of bottom-line costs.</a:t>
            </a:r>
            <a:r>
              <a:rPr lang="en-US" sz="2000" dirty="0">
                <a:solidFill>
                  <a:srgbClr val="004987"/>
                </a:solidFill>
                <a:latin typeface="Arial" panose="020B0604020202020204" pitchFamily="34" charset="0"/>
                <a:cs typeface="Arial" panose="020B0604020202020204" pitchFamily="34" charset="0"/>
              </a:rPr>
              <a:t> Repealing corporate franchise tax removes layer of cost for operating</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b="1" dirty="0">
                <a:solidFill>
                  <a:srgbClr val="004987"/>
                </a:solidFill>
                <a:latin typeface="Arial" panose="020B0604020202020204" pitchFamily="34" charset="0"/>
                <a:cs typeface="Arial" panose="020B0604020202020204" pitchFamily="34" charset="0"/>
              </a:rPr>
              <a:t>Inducing Growth. </a:t>
            </a:r>
            <a:r>
              <a:rPr lang="en-US" sz="2000" dirty="0">
                <a:solidFill>
                  <a:srgbClr val="004987"/>
                </a:solidFill>
                <a:latin typeface="Arial" panose="020B0604020202020204" pitchFamily="34" charset="0"/>
                <a:cs typeface="Arial" panose="020B0604020202020204" pitchFamily="34" charset="0"/>
              </a:rPr>
              <a:t>Full expensing of capital expenditures allows companies to recoup investments sooner</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r>
              <a:rPr lang="en-US" sz="2000" b="1" dirty="0">
                <a:solidFill>
                  <a:srgbClr val="004987"/>
                </a:solidFill>
                <a:latin typeface="Arial"/>
                <a:cs typeface="Arial"/>
              </a:rPr>
              <a:t>Improved Perception.</a:t>
            </a:r>
            <a:r>
              <a:rPr lang="en-US" sz="2000" dirty="0">
                <a:solidFill>
                  <a:srgbClr val="004987"/>
                </a:solidFill>
                <a:latin typeface="Arial"/>
                <a:cs typeface="Arial"/>
              </a:rPr>
              <a:t> “Had all the reforms been in place at time of last index, the state’s overall rank would have improved to 26</a:t>
            </a:r>
            <a:r>
              <a:rPr lang="en-US" sz="2000" baseline="30000" dirty="0">
                <a:solidFill>
                  <a:srgbClr val="004987"/>
                </a:solidFill>
                <a:latin typeface="Arial"/>
                <a:cs typeface="Arial"/>
              </a:rPr>
              <a:t>th</a:t>
            </a:r>
            <a:r>
              <a:rPr lang="en-US" sz="2000" dirty="0">
                <a:solidFill>
                  <a:srgbClr val="004987"/>
                </a:solidFill>
                <a:latin typeface="Arial"/>
                <a:cs typeface="Arial"/>
              </a:rPr>
              <a:t>, a significant improvement compared to current rank of 40</a:t>
            </a:r>
            <a:r>
              <a:rPr lang="en-US" sz="2000" baseline="30000" dirty="0">
                <a:solidFill>
                  <a:srgbClr val="004987"/>
                </a:solidFill>
                <a:latin typeface="Arial"/>
                <a:cs typeface="Arial"/>
              </a:rPr>
              <a:t>th</a:t>
            </a:r>
            <a:r>
              <a:rPr lang="en-US" sz="2000" dirty="0">
                <a:solidFill>
                  <a:srgbClr val="004987"/>
                </a:solidFill>
                <a:latin typeface="Arial"/>
                <a:cs typeface="Arial"/>
              </a:rPr>
              <a:t>” (Tax Foundation)</a:t>
            </a:r>
          </a:p>
          <a:p>
            <a:pPr marL="0" indent="0">
              <a:buClr>
                <a:schemeClr val="accent4"/>
              </a:buClr>
              <a:buNone/>
            </a:pPr>
            <a:r>
              <a:rPr lang="en-US" sz="2000" dirty="0">
                <a:solidFill>
                  <a:srgbClr val="004987"/>
                </a:solidFill>
                <a:latin typeface="Arial"/>
                <a:cs typeface="Arial"/>
              </a:rPr>
              <a:t>   Louisiana moved from #31 to #18 in Economic Competitiveness Index (ALEC)</a:t>
            </a:r>
          </a:p>
          <a:p>
            <a:pPr>
              <a:buClr>
                <a:schemeClr val="accent4"/>
              </a:buClr>
            </a:pPr>
            <a:endParaRPr lang="en-US" sz="2000" dirty="0">
              <a:solidFill>
                <a:srgbClr val="004987"/>
              </a:solidFill>
              <a:latin typeface="Arial" panose="020B0604020202020204" pitchFamily="34" charset="0"/>
              <a:cs typeface="Arial" panose="020B0604020202020204" pitchFamily="34" charset="0"/>
            </a:endParaRPr>
          </a:p>
          <a:p>
            <a:pPr>
              <a:buClr>
                <a:schemeClr val="accent4"/>
              </a:buClr>
            </a:pPr>
            <a:endParaRPr lang="en-US" sz="2133" dirty="0">
              <a:solidFill>
                <a:srgbClr val="004987"/>
              </a:solidFill>
              <a:latin typeface="Arial" panose="020B0604020202020204" pitchFamily="34" charset="0"/>
              <a:cs typeface="Arial" panose="020B0604020202020204" pitchFamily="34" charset="0"/>
            </a:endParaRPr>
          </a:p>
          <a:p>
            <a:pPr>
              <a:buClr>
                <a:schemeClr val="accent4"/>
              </a:buClr>
            </a:pPr>
            <a:endParaRPr lang="en-US" sz="2133" dirty="0">
              <a:solidFill>
                <a:srgbClr val="0049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857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Business Impact of Tax Reform </a:t>
            </a:r>
          </a:p>
          <a:p>
            <a:endParaRPr lang="en-US" dirty="0"/>
          </a:p>
        </p:txBody>
      </p:sp>
      <p:sp>
        <p:nvSpPr>
          <p:cNvPr id="3" name="Text Placeholder 2"/>
          <p:cNvSpPr>
            <a:spLocks noGrp="1"/>
          </p:cNvSpPr>
          <p:nvPr>
            <p:ph type="body" sz="quarter" idx="15"/>
          </p:nvPr>
        </p:nvSpPr>
        <p:spPr>
          <a:xfrm>
            <a:off x="922714" y="1379061"/>
            <a:ext cx="10673542" cy="4761800"/>
          </a:xfrm>
        </p:spPr>
        <p:txBody>
          <a:bodyPr>
            <a:normAutofit/>
          </a:bodyPr>
          <a:lstStyle/>
          <a:p>
            <a:pPr fontAlgn="t"/>
            <a:r>
              <a:rPr lang="en-US" sz="1800" dirty="0"/>
              <a:t>“Of the 10 states that experienced the largest gains in income taxpayers, 8 of the top 10 states either forgo individual income taxes, have a flat tax, or are moving to a flat income tax.” </a:t>
            </a:r>
          </a:p>
          <a:p>
            <a:pPr marL="0" indent="0" fontAlgn="t">
              <a:buNone/>
            </a:pPr>
            <a:r>
              <a:rPr lang="en-US" sz="1800" dirty="0"/>
              <a:t>		– </a:t>
            </a:r>
            <a:r>
              <a:rPr lang="en-US" sz="1800" i="1" dirty="0"/>
              <a:t>Tax and Interstate Migration 2024 Update</a:t>
            </a:r>
            <a:r>
              <a:rPr lang="en-US" sz="1800" dirty="0"/>
              <a:t>, Tax Foundation</a:t>
            </a:r>
          </a:p>
        </p:txBody>
      </p:sp>
      <p:graphicFrame>
        <p:nvGraphicFramePr>
          <p:cNvPr id="5" name="Chart 4"/>
          <p:cNvGraphicFramePr>
            <a:graphicFrameLocks/>
          </p:cNvGraphicFramePr>
          <p:nvPr>
            <p:extLst>
              <p:ext uri="{D42A27DB-BD31-4B8C-83A1-F6EECF244321}">
                <p14:modId xmlns:p14="http://schemas.microsoft.com/office/powerpoint/2010/main" val="1313152368"/>
              </p:ext>
            </p:extLst>
          </p:nvPr>
        </p:nvGraphicFramePr>
        <p:xfrm>
          <a:off x="2632037" y="2916317"/>
          <a:ext cx="6145760" cy="3866776"/>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9054855" y="4125419"/>
            <a:ext cx="1869719" cy="889764"/>
            <a:chOff x="7037493" y="2701211"/>
            <a:chExt cx="1402289" cy="667323"/>
          </a:xfrm>
        </p:grpSpPr>
        <p:grpSp>
          <p:nvGrpSpPr>
            <p:cNvPr id="7" name="Group 6"/>
            <p:cNvGrpSpPr/>
            <p:nvPr/>
          </p:nvGrpSpPr>
          <p:grpSpPr>
            <a:xfrm>
              <a:off x="7037493" y="2701211"/>
              <a:ext cx="1402289" cy="192409"/>
              <a:chOff x="7037493" y="2701211"/>
              <a:chExt cx="1402289" cy="192409"/>
            </a:xfrm>
          </p:grpSpPr>
          <p:sp>
            <p:nvSpPr>
              <p:cNvPr id="14" name="Rectangle 13"/>
              <p:cNvSpPr/>
              <p:nvPr/>
            </p:nvSpPr>
            <p:spPr>
              <a:xfrm>
                <a:off x="7037493" y="2763520"/>
                <a:ext cx="91440" cy="91440"/>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7097334" y="2701211"/>
                <a:ext cx="1342448" cy="192409"/>
              </a:xfrm>
              <a:prstGeom prst="rect">
                <a:avLst/>
              </a:prstGeom>
              <a:noFill/>
            </p:spPr>
            <p:txBody>
              <a:bodyPr wrap="square" rtlCol="0">
                <a:spAutoFit/>
              </a:bodyPr>
              <a:lstStyle/>
              <a:p>
                <a:r>
                  <a:rPr lang="en-US" sz="1067">
                    <a:solidFill>
                      <a:srgbClr val="004987"/>
                    </a:solidFill>
                  </a:rPr>
                  <a:t>No State Income Tax</a:t>
                </a:r>
              </a:p>
            </p:txBody>
          </p:sp>
        </p:grpSp>
        <p:grpSp>
          <p:nvGrpSpPr>
            <p:cNvPr id="8" name="Group 7"/>
            <p:cNvGrpSpPr/>
            <p:nvPr/>
          </p:nvGrpSpPr>
          <p:grpSpPr>
            <a:xfrm>
              <a:off x="7037493" y="2938668"/>
              <a:ext cx="1402289" cy="192409"/>
              <a:chOff x="7037493" y="2938668"/>
              <a:chExt cx="1402289" cy="192409"/>
            </a:xfrm>
          </p:grpSpPr>
          <p:sp>
            <p:nvSpPr>
              <p:cNvPr id="12" name="Rectangle 11"/>
              <p:cNvSpPr/>
              <p:nvPr/>
            </p:nvSpPr>
            <p:spPr>
              <a:xfrm>
                <a:off x="7037493" y="3003973"/>
                <a:ext cx="91440" cy="91440"/>
              </a:xfrm>
              <a:prstGeom prst="rect">
                <a:avLst/>
              </a:prstGeom>
              <a:solidFill>
                <a:srgbClr val="F0C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7097334" y="2938668"/>
                <a:ext cx="1342448" cy="192409"/>
              </a:xfrm>
              <a:prstGeom prst="rect">
                <a:avLst/>
              </a:prstGeom>
              <a:noFill/>
            </p:spPr>
            <p:txBody>
              <a:bodyPr wrap="square" rtlCol="0">
                <a:spAutoFit/>
              </a:bodyPr>
              <a:lstStyle/>
              <a:p>
                <a:r>
                  <a:rPr lang="en-US" sz="1067">
                    <a:solidFill>
                      <a:srgbClr val="004987"/>
                    </a:solidFill>
                  </a:rPr>
                  <a:t>Flat Income Tax</a:t>
                </a:r>
              </a:p>
            </p:txBody>
          </p:sp>
        </p:grpSp>
        <p:grpSp>
          <p:nvGrpSpPr>
            <p:cNvPr id="9" name="Group 8"/>
            <p:cNvGrpSpPr/>
            <p:nvPr/>
          </p:nvGrpSpPr>
          <p:grpSpPr>
            <a:xfrm>
              <a:off x="7037493" y="3176125"/>
              <a:ext cx="1397000" cy="192409"/>
              <a:chOff x="7037493" y="3176125"/>
              <a:chExt cx="1397000" cy="192409"/>
            </a:xfrm>
          </p:grpSpPr>
          <p:sp>
            <p:nvSpPr>
              <p:cNvPr id="10" name="Rectangle 9"/>
              <p:cNvSpPr/>
              <p:nvPr/>
            </p:nvSpPr>
            <p:spPr>
              <a:xfrm>
                <a:off x="7037493" y="3244426"/>
                <a:ext cx="91440" cy="914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7092045" y="3176125"/>
                <a:ext cx="1342448" cy="192409"/>
              </a:xfrm>
              <a:prstGeom prst="rect">
                <a:avLst/>
              </a:prstGeom>
              <a:noFill/>
            </p:spPr>
            <p:txBody>
              <a:bodyPr wrap="square" rtlCol="0">
                <a:spAutoFit/>
              </a:bodyPr>
              <a:lstStyle/>
              <a:p>
                <a:r>
                  <a:rPr lang="en-US" sz="1067">
                    <a:solidFill>
                      <a:srgbClr val="004987"/>
                    </a:solidFill>
                  </a:rPr>
                  <a:t>Graduated Income Tax</a:t>
                </a:r>
              </a:p>
            </p:txBody>
          </p:sp>
        </p:grpSp>
      </p:grpSp>
    </p:spTree>
    <p:extLst>
      <p:ext uri="{BB962C8B-B14F-4D97-AF65-F5344CB8AC3E}">
        <p14:creationId xmlns:p14="http://schemas.microsoft.com/office/powerpoint/2010/main" val="211452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D-Master">
  <a:themeElements>
    <a:clrScheme name="Custom 1">
      <a:dk1>
        <a:srgbClr val="0D2428"/>
      </a:dk1>
      <a:lt1>
        <a:srgbClr val="FFFFFF"/>
      </a:lt1>
      <a:dk2>
        <a:srgbClr val="44546A"/>
      </a:dk2>
      <a:lt2>
        <a:srgbClr val="E7E6E6"/>
      </a:lt2>
      <a:accent1>
        <a:srgbClr val="0261AC"/>
      </a:accent1>
      <a:accent2>
        <a:srgbClr val="0F4E6F"/>
      </a:accent2>
      <a:accent3>
        <a:srgbClr val="002445"/>
      </a:accent3>
      <a:accent4>
        <a:srgbClr val="FEDD8D"/>
      </a:accent4>
      <a:accent5>
        <a:srgbClr val="FFA520"/>
      </a:accent5>
      <a:accent6>
        <a:srgbClr val="C6872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D Logo Template" id="{E6EB0569-8BE6-FE40-86BA-B2AE22476B68}" vid="{2D846E25-15C0-B743-8D3E-6FDE682F6A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B6B26EE6A47244836B11E411195958" ma:contentTypeVersion="16" ma:contentTypeDescription="Create a new document." ma:contentTypeScope="" ma:versionID="f7cb55cd973fad9c0dfff2c3cca34a6c">
  <xsd:schema xmlns:xsd="http://www.w3.org/2001/XMLSchema" xmlns:xs="http://www.w3.org/2001/XMLSchema" xmlns:p="http://schemas.microsoft.com/office/2006/metadata/properties" xmlns:ns2="fa0ed114-c189-4082-af53-e2a44e7a99e4" xmlns:ns3="ca24a9a7-abae-47da-97c3-8c7b2a1d12c0" targetNamespace="http://schemas.microsoft.com/office/2006/metadata/properties" ma:root="true" ma:fieldsID="2f5eb4c1de9e039636426579e5fd4e12" ns2:_="" ns3:_="">
    <xsd:import namespace="fa0ed114-c189-4082-af53-e2a44e7a99e4"/>
    <xsd:import namespace="ca24a9a7-abae-47da-97c3-8c7b2a1d12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ed114-c189-4082-af53-e2a44e7a99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63e9f89-821d-46ba-81ba-1838f4218f3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24a9a7-abae-47da-97c3-8c7b2a1d12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41e3694-da69-4133-9bfc-909ceef5ba11}" ma:internalName="TaxCatchAll" ma:showField="CatchAllData" ma:web="ca24a9a7-abae-47da-97c3-8c7b2a1d12c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0ed114-c189-4082-af53-e2a44e7a99e4">
      <Terms xmlns="http://schemas.microsoft.com/office/infopath/2007/PartnerControls"/>
    </lcf76f155ced4ddcb4097134ff3c332f>
    <TaxCatchAll xmlns="ca24a9a7-abae-47da-97c3-8c7b2a1d12c0" xsi:nil="true"/>
  </documentManagement>
</p:properties>
</file>

<file path=customXml/itemProps1.xml><?xml version="1.0" encoding="utf-8"?>
<ds:datastoreItem xmlns:ds="http://schemas.openxmlformats.org/officeDocument/2006/customXml" ds:itemID="{E19885EC-0A69-4546-A35C-729A69C40EA2}"/>
</file>

<file path=customXml/itemProps2.xml><?xml version="1.0" encoding="utf-8"?>
<ds:datastoreItem xmlns:ds="http://schemas.openxmlformats.org/officeDocument/2006/customXml" ds:itemID="{A0F54C35-1ED9-4149-B9AB-1BBD7A78BEEC}"/>
</file>

<file path=customXml/itemProps3.xml><?xml version="1.0" encoding="utf-8"?>
<ds:datastoreItem xmlns:ds="http://schemas.openxmlformats.org/officeDocument/2006/customXml" ds:itemID="{9CDDE230-4F1E-45E3-8A5C-CE81315ABE38}"/>
</file>

<file path=docProps/app.xml><?xml version="1.0" encoding="utf-8"?>
<Properties xmlns="http://schemas.openxmlformats.org/officeDocument/2006/extended-properties" xmlns:vt="http://schemas.openxmlformats.org/officeDocument/2006/docPropsVTypes">
  <TotalTime>3877</TotalTime>
  <Words>1426</Words>
  <Application>Microsoft Macintosh PowerPoint</Application>
  <PresentationFormat>Widescreen</PresentationFormat>
  <Paragraphs>163</Paragraphs>
  <Slides>19</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Office Theme</vt:lpstr>
      <vt:lpstr>LED-Master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Fairbrother</dc:creator>
  <cp:lastModifiedBy>jbsylvest@att.net</cp:lastModifiedBy>
  <cp:revision>51</cp:revision>
  <dcterms:created xsi:type="dcterms:W3CDTF">2025-02-21T20:19:52Z</dcterms:created>
  <dcterms:modified xsi:type="dcterms:W3CDTF">2025-04-21T18:54:36Z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0x01010099B6B26EE6A47244836B11E411195958</vt:lpwstr>
  </property>
</Properties>
</file>